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21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9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D1211-C728-6947-A5E8-4FB0CFC3069B}" type="datetimeFigureOut">
              <a:rPr lang="en-US" smtClean="0"/>
              <a:t>6/30/16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1768B-B742-5A40-9FF8-8BF915E54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60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learn</a:t>
            </a:r>
            <a:r>
              <a:rPr lang="en-US" baseline="0" dirty="0" smtClean="0"/>
              <a:t> something about this new elementary particle, we need to detect it.</a:t>
            </a:r>
          </a:p>
          <a:p>
            <a:r>
              <a:rPr lang="en-US" baseline="0" dirty="0" smtClean="0"/>
              <a:t>Now, all we know is that there are gravitational interactions</a:t>
            </a:r>
          </a:p>
          <a:p>
            <a:r>
              <a:rPr lang="en-US" baseline="0" dirty="0" smtClean="0"/>
              <a:t>however, in many motivated models of dark matter, there also are other (weak) interactions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schematically, the most likely possibilities are that dark matter pair-annihilate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schematically, the most likely possibilities are that dark matter pair-annihilate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schematically, the most likely possibilities are that dark matter pair-annihilate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7BD1-CD5A-0E46-B4C0-0EFD93BDF084}" type="datetimeFigureOut">
              <a:rPr lang="en-US" smtClean="0"/>
              <a:t>6/30/16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B595-7FA7-F049-A761-A90476AC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7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7BD1-CD5A-0E46-B4C0-0EFD93BDF084}" type="datetimeFigureOut">
              <a:rPr lang="en-US" smtClean="0"/>
              <a:t>6/30/16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B595-7FA7-F049-A761-A90476AC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0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7BD1-CD5A-0E46-B4C0-0EFD93BDF084}" type="datetimeFigureOut">
              <a:rPr lang="en-US" smtClean="0"/>
              <a:t>6/30/16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B595-7FA7-F049-A761-A90476AC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6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7BD1-CD5A-0E46-B4C0-0EFD93BDF084}" type="datetimeFigureOut">
              <a:rPr lang="en-US" smtClean="0"/>
              <a:t>6/30/16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B595-7FA7-F049-A761-A90476AC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0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7BD1-CD5A-0E46-B4C0-0EFD93BDF084}" type="datetimeFigureOut">
              <a:rPr lang="en-US" smtClean="0"/>
              <a:t>6/30/16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B595-7FA7-F049-A761-A90476AC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7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7BD1-CD5A-0E46-B4C0-0EFD93BDF084}" type="datetimeFigureOut">
              <a:rPr lang="en-US" smtClean="0"/>
              <a:t>6/30/16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B595-7FA7-F049-A761-A90476AC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5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7BD1-CD5A-0E46-B4C0-0EFD93BDF084}" type="datetimeFigureOut">
              <a:rPr lang="en-US" smtClean="0"/>
              <a:t>6/30/16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B595-7FA7-F049-A761-A90476AC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7BD1-CD5A-0E46-B4C0-0EFD93BDF084}" type="datetimeFigureOut">
              <a:rPr lang="en-US" smtClean="0"/>
              <a:t>6/30/16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B595-7FA7-F049-A761-A90476AC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7BD1-CD5A-0E46-B4C0-0EFD93BDF084}" type="datetimeFigureOut">
              <a:rPr lang="en-US" smtClean="0"/>
              <a:t>6/30/16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B595-7FA7-F049-A761-A90476AC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9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7BD1-CD5A-0E46-B4C0-0EFD93BDF084}" type="datetimeFigureOut">
              <a:rPr lang="en-US" smtClean="0"/>
              <a:t>6/30/16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B595-7FA7-F049-A761-A90476AC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7BD1-CD5A-0E46-B4C0-0EFD93BDF084}" type="datetimeFigureOut">
              <a:rPr lang="en-US" smtClean="0"/>
              <a:t>6/30/16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B595-7FA7-F049-A761-A90476AC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8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37BD1-CD5A-0E46-B4C0-0EFD93BDF084}" type="datetimeFigureOut">
              <a:rPr lang="en-US" smtClean="0"/>
              <a:t>6/30/16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DB595-7FA7-F049-A761-A90476AC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7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4" Type="http://schemas.openxmlformats.org/officeDocument/2006/relationships/image" Target="../media/image48.jpe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jpg"/><Relationship Id="rId5" Type="http://schemas.openxmlformats.org/officeDocument/2006/relationships/image" Target="../media/image53.gif"/><Relationship Id="rId6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4" Type="http://schemas.openxmlformats.org/officeDocument/2006/relationships/image" Target="../media/image6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jpeg"/><Relationship Id="rId5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324100" y="1447800"/>
            <a:ext cx="4495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Stefano Profumo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46569" y="-2567"/>
            <a:ext cx="5450865" cy="1185028"/>
            <a:chOff x="1563426" y="-2567"/>
            <a:chExt cx="5450865" cy="1185028"/>
          </a:xfrm>
        </p:grpSpPr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5426476" y="0"/>
              <a:ext cx="1587815" cy="1182461"/>
              <a:chOff x="4353" y="73"/>
              <a:chExt cx="1362" cy="1044"/>
            </a:xfrm>
          </p:grpSpPr>
          <p:sp>
            <p:nvSpPr>
              <p:cNvPr id="8" name="Rectangle 27"/>
              <p:cNvSpPr>
                <a:spLocks noChangeArrowheads="1"/>
              </p:cNvSpPr>
              <p:nvPr/>
            </p:nvSpPr>
            <p:spPr bwMode="auto">
              <a:xfrm>
                <a:off x="4740" y="73"/>
                <a:ext cx="975" cy="104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pic>
            <p:nvPicPr>
              <p:cNvPr id="9" name="Picture 2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436" y="81"/>
                <a:ext cx="764" cy="76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0" name="Picture 2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53" y="892"/>
                <a:ext cx="930" cy="2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pic>
          <p:nvPicPr>
            <p:cNvPr id="7" name="Picture 29" descr="scipp-headi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63426" y="-2567"/>
              <a:ext cx="21336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2417880" y="5436296"/>
            <a:ext cx="4308241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Pre-SUSY Summer School</a:t>
            </a:r>
          </a:p>
          <a:p>
            <a:pPr algn="ctr">
              <a:spcAft>
                <a:spcPts val="6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Melbourne, June 29-July 1, 2016 </a:t>
            </a:r>
            <a:endParaRPr lang="en-US" sz="2000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26120" y="3461036"/>
            <a:ext cx="887681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An </a:t>
            </a:r>
            <a:r>
              <a:rPr lang="it-IT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Introduction</a:t>
            </a:r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 to</a:t>
            </a:r>
          </a:p>
          <a:p>
            <a:pPr algn="ctr">
              <a:defRPr/>
            </a:pPr>
            <a:r>
              <a:rPr lang="it-IT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Particle</a:t>
            </a:r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 Dark </a:t>
            </a:r>
            <a:r>
              <a:rPr lang="it-IT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Matter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2613772" y="2154238"/>
            <a:ext cx="3916457" cy="62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Calibri" charset="0"/>
              </a:rPr>
              <a:t>Santa Cruz Institute for Particle Physics</a:t>
            </a:r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Calibri" charset="0"/>
              </a:rPr>
              <a:t>University of California, Santa Cruz</a:t>
            </a:r>
            <a:endParaRPr lang="en-US" sz="1600" b="1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40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9586" y="746190"/>
            <a:ext cx="3988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Think of a </a:t>
            </a:r>
            <a:r>
              <a:rPr lang="en-US" sz="2400" b="1" dirty="0" smtClean="0">
                <a:solidFill>
                  <a:srgbClr val="FF0000"/>
                </a:solidFill>
              </a:rPr>
              <a:t>prototypical WIMP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pic>
        <p:nvPicPr>
          <p:cNvPr id="6" name="Picture 5" descr="Screen Shot 2016-06-22 at 10.50.2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258" y="1543769"/>
            <a:ext cx="3278100" cy="10293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964" y="3075252"/>
            <a:ext cx="6506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Problem: every collision has a </a:t>
            </a:r>
            <a:r>
              <a:rPr lang="en-US" sz="2400" b="1" dirty="0" smtClean="0">
                <a:solidFill>
                  <a:srgbClr val="FF0000"/>
                </a:solidFill>
              </a:rPr>
              <a:t>momentum transfer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Screen Shot 2016-06-22 at 10.51.1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312" y="3075252"/>
            <a:ext cx="1066800" cy="533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2709" y="4199744"/>
            <a:ext cx="8671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...but we need to keep the (cold) DM momentum in equilibrium, i.e.</a:t>
            </a:r>
            <a:endParaRPr lang="en-US" sz="2400" dirty="0"/>
          </a:p>
        </p:txBody>
      </p:sp>
      <p:pic>
        <p:nvPicPr>
          <p:cNvPr id="10" name="Picture 9" descr="Screen Shot 2016-06-22 at 10.52.27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739" y="4989871"/>
            <a:ext cx="1737230" cy="1035657"/>
          </a:xfrm>
          <a:prstGeom prst="rect">
            <a:avLst/>
          </a:prstGeom>
        </p:spPr>
      </p:pic>
      <p:pic>
        <p:nvPicPr>
          <p:cNvPr id="11" name="Picture 10" descr="Screen Shot 2016-06-22 at 10.52.31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849" y="4989871"/>
            <a:ext cx="1727200" cy="889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170340" y="6167640"/>
            <a:ext cx="4992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so </a:t>
            </a:r>
            <a:r>
              <a:rPr lang="en-US" sz="2800" b="1" i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en-US" sz="2800" b="1" i="1" dirty="0" err="1" smtClean="0">
                <a:solidFill>
                  <a:srgbClr val="FF0000"/>
                </a:solidFill>
              </a:rPr>
              <a:t>p</a:t>
            </a:r>
            <a:r>
              <a:rPr lang="en-US" sz="2800" b="1" i="1" dirty="0" smtClean="0">
                <a:solidFill>
                  <a:srgbClr val="FF0000"/>
                </a:solidFill>
              </a:rPr>
              <a:t> &lt;&lt; p</a:t>
            </a:r>
            <a:r>
              <a:rPr lang="en-US" sz="2400" dirty="0"/>
              <a:t>, we need a bunch of kicks! </a:t>
            </a:r>
          </a:p>
        </p:txBody>
      </p:sp>
    </p:spTree>
    <p:extLst>
      <p:ext uri="{BB962C8B-B14F-4D97-AF65-F5344CB8AC3E}">
        <p14:creationId xmlns:p14="http://schemas.microsoft.com/office/powerpoint/2010/main" val="280316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8433" y="476224"/>
            <a:ext cx="6547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However, </a:t>
            </a:r>
            <a:r>
              <a:rPr lang="en-US" sz="2400" b="1" dirty="0" smtClean="0">
                <a:solidFill>
                  <a:srgbClr val="FF0000"/>
                </a:solidFill>
              </a:rPr>
              <a:t>subtlety</a:t>
            </a:r>
            <a:r>
              <a:rPr lang="en-US" sz="2400" dirty="0" smtClean="0"/>
              <a:t>: kicks are in </a:t>
            </a:r>
            <a:r>
              <a:rPr lang="en-US" sz="2400" b="1" dirty="0" smtClean="0">
                <a:solidFill>
                  <a:srgbClr val="FF0000"/>
                </a:solidFill>
              </a:rPr>
              <a:t>random directions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pic>
        <p:nvPicPr>
          <p:cNvPr id="3" name="Picture 2" descr="BrownianMoveme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5"/>
          <a:stretch/>
        </p:blipFill>
        <p:spPr>
          <a:xfrm>
            <a:off x="710416" y="1364014"/>
            <a:ext cx="1982697" cy="2002212"/>
          </a:xfrm>
          <a:prstGeom prst="rect">
            <a:avLst/>
          </a:prstGeom>
        </p:spPr>
      </p:pic>
      <p:pic>
        <p:nvPicPr>
          <p:cNvPr id="4" name="Picture 3" descr="Screen Shot 2016-06-22 at 10.55.0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838" y="1777706"/>
            <a:ext cx="6210300" cy="1231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497" y="3741468"/>
            <a:ext cx="7973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Let's estimate a typical WIMP </a:t>
            </a:r>
            <a:r>
              <a:rPr lang="en-US" sz="2400" b="1" dirty="0" smtClean="0">
                <a:solidFill>
                  <a:srgbClr val="FF0000"/>
                </a:solidFill>
              </a:rPr>
              <a:t>kinetic decoupling temperature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Screen Shot 2016-06-22 at 10.56.01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4323569"/>
            <a:ext cx="7683500" cy="1193800"/>
          </a:xfrm>
          <a:prstGeom prst="rect">
            <a:avLst/>
          </a:prstGeom>
        </p:spPr>
      </p:pic>
      <p:pic>
        <p:nvPicPr>
          <p:cNvPr id="7" name="Picture 6" descr="Screen Shot 2016-06-22 at 10.56.06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5600700"/>
            <a:ext cx="72771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7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613" y="453546"/>
            <a:ext cx="6140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What does this implies for </a:t>
            </a:r>
            <a:r>
              <a:rPr lang="en-US" sz="2400" b="1" dirty="0" smtClean="0">
                <a:solidFill>
                  <a:srgbClr val="FF0000"/>
                </a:solidFill>
              </a:rPr>
              <a:t>structure formation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pic>
        <p:nvPicPr>
          <p:cNvPr id="3" name="Picture 2" descr="Screen Shot 2016-06-22 at 10.57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1239453"/>
            <a:ext cx="7975600" cy="1193800"/>
          </a:xfrm>
          <a:prstGeom prst="rect">
            <a:avLst/>
          </a:prstGeom>
        </p:spPr>
      </p:pic>
      <p:pic>
        <p:nvPicPr>
          <p:cNvPr id="4" name="Picture 3" descr="Screen Shot 2016-06-22 at 10.57.1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0" y="2716278"/>
            <a:ext cx="2794000" cy="71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6805" y="3802231"/>
            <a:ext cx="6870390" cy="966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First structures </a:t>
            </a:r>
            <a:r>
              <a:rPr lang="en-US" sz="2400" dirty="0" smtClean="0"/>
              <a:t>that collapse are these tiny </a:t>
            </a:r>
            <a:r>
              <a:rPr lang="en-US" sz="2400" b="1" dirty="0" err="1" smtClean="0">
                <a:solidFill>
                  <a:srgbClr val="FF0000"/>
                </a:solidFill>
              </a:rPr>
              <a:t>minihalos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dirty="0" smtClean="0"/>
              <a:t>(maybe some survive today?)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301514" y="5430918"/>
            <a:ext cx="6540973" cy="966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Structures then </a:t>
            </a:r>
            <a:r>
              <a:rPr lang="en-US" sz="2400" b="1" dirty="0" smtClean="0">
                <a:solidFill>
                  <a:srgbClr val="FF0000"/>
                </a:solidFill>
              </a:rPr>
              <a:t>merge</a:t>
            </a:r>
            <a:r>
              <a:rPr lang="en-US" sz="2400" dirty="0" smtClean="0"/>
              <a:t> into bigger and bigger halos </a:t>
            </a:r>
          </a:p>
          <a:p>
            <a:pPr algn="ctr">
              <a:lnSpc>
                <a:spcPct val="120000"/>
              </a:lnSpc>
            </a:pP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bottom-up </a:t>
            </a:r>
            <a:r>
              <a:rPr lang="en-US" sz="2400" dirty="0" smtClean="0"/>
              <a:t>structure formation)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052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29" y="453546"/>
            <a:ext cx="835356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Notice that the kinetic decoupling/cutoff scale </a:t>
            </a:r>
            <a:r>
              <a:rPr lang="en-US" sz="2400" b="1" dirty="0" smtClean="0">
                <a:solidFill>
                  <a:srgbClr val="FF0000"/>
                </a:solidFill>
              </a:rPr>
              <a:t>varies</a:t>
            </a:r>
            <a:r>
              <a:rPr lang="en-US" sz="2400" dirty="0" smtClean="0"/>
              <a:t> significantly</a:t>
            </a:r>
          </a:p>
          <a:p>
            <a:pPr algn="ctr"/>
            <a:r>
              <a:rPr lang="en-US" sz="2400" dirty="0" smtClean="0"/>
              <a:t>even for a selected particle dark matter scenario!</a:t>
            </a:r>
          </a:p>
          <a:p>
            <a:pPr algn="ctr"/>
            <a:r>
              <a:rPr lang="en-US" sz="2400" dirty="0" smtClean="0"/>
              <a:t>e.g. for </a:t>
            </a:r>
            <a:r>
              <a:rPr lang="en-US" sz="2400" b="1" dirty="0" smtClean="0">
                <a:solidFill>
                  <a:srgbClr val="FF0000"/>
                </a:solidFill>
              </a:rPr>
              <a:t>SUSY, UED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Screen Shot 2016-06-30 at 2.01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7" y="2079501"/>
            <a:ext cx="4042707" cy="4778497"/>
          </a:xfrm>
          <a:prstGeom prst="rect">
            <a:avLst/>
          </a:prstGeom>
        </p:spPr>
      </p:pic>
      <p:pic>
        <p:nvPicPr>
          <p:cNvPr id="7" name="Picture 6" descr="Screen Shot 2016-06-30 at 2.01.2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750" y="2079502"/>
            <a:ext cx="4678249" cy="477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1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4505" y="510250"/>
            <a:ext cx="4814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What happens instead for </a:t>
            </a:r>
            <a:r>
              <a:rPr lang="en-US" sz="2400" b="1" dirty="0" smtClean="0">
                <a:solidFill>
                  <a:srgbClr val="FF0000"/>
                </a:solidFill>
              </a:rPr>
              <a:t>hot relics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673484" y="1543720"/>
            <a:ext cx="3797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They decouple when </a:t>
            </a:r>
            <a:r>
              <a:rPr lang="en-US" sz="2400" b="1" dirty="0" smtClean="0">
                <a:solidFill>
                  <a:srgbClr val="FF0000"/>
                </a:solidFill>
              </a:rPr>
              <a:t>T &gt;&gt; </a:t>
            </a:r>
            <a:r>
              <a:rPr lang="en-US" sz="2400" b="1" dirty="0" err="1" smtClean="0">
                <a:solidFill>
                  <a:srgbClr val="FF0000"/>
                </a:solidFill>
              </a:rPr>
              <a:t>m</a:t>
            </a:r>
            <a:r>
              <a:rPr lang="en-US" sz="2400" b="1" baseline="-250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n</a:t>
            </a:r>
            <a:endParaRPr lang="en-US" sz="2400" b="1" baseline="-25000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031" y="2515635"/>
            <a:ext cx="8043939" cy="966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Structures can only collapse when </a:t>
            </a:r>
            <a:r>
              <a:rPr lang="en-US" sz="2400" b="1" dirty="0" smtClean="0">
                <a:solidFill>
                  <a:srgbClr val="FF0000"/>
                </a:solidFill>
              </a:rPr>
              <a:t>T ~ </a:t>
            </a:r>
            <a:r>
              <a:rPr lang="en-US" sz="2400" b="1" dirty="0" err="1" smtClean="0">
                <a:solidFill>
                  <a:srgbClr val="FF0000"/>
                </a:solidFill>
              </a:rPr>
              <a:t>m</a:t>
            </a:r>
            <a:r>
              <a:rPr lang="en-US" sz="2400" b="1" baseline="-250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n</a:t>
            </a:r>
            <a:endParaRPr lang="en-US" sz="2400" b="1" baseline="-25000" dirty="0" smtClean="0">
              <a:solidFill>
                <a:srgbClr val="FF0000"/>
              </a:solidFill>
              <a:latin typeface="Symbol" charset="2"/>
              <a:cs typeface="Symbol" charset="2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/>
              <a:t>(i.e. when things slow down enough for gravitational collapse!)</a:t>
            </a:r>
            <a:endParaRPr lang="en-US" sz="2400" b="1" baseline="-25000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9924" y="3992303"/>
            <a:ext cx="7704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Structures are cutoff to the </a:t>
            </a:r>
            <a:r>
              <a:rPr lang="en-US" sz="2400" b="1" dirty="0" smtClean="0">
                <a:solidFill>
                  <a:srgbClr val="FF0000"/>
                </a:solidFill>
              </a:rPr>
              <a:t>horizon size </a:t>
            </a:r>
            <a:r>
              <a:rPr lang="en-US" sz="2400" dirty="0" smtClean="0"/>
              <a:t>at that temperature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776318" y="4964218"/>
            <a:ext cx="5591364" cy="1383533"/>
            <a:chOff x="1536726" y="4149562"/>
            <a:chExt cx="5591364" cy="1383533"/>
          </a:xfrm>
        </p:grpSpPr>
        <p:pic>
          <p:nvPicPr>
            <p:cNvPr id="6" name="Picture 5" descr="Screen Shot 2016-06-22 at 11.00.20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6726" y="4620459"/>
              <a:ext cx="3062177" cy="609600"/>
            </a:xfrm>
            <a:prstGeom prst="rect">
              <a:avLst/>
            </a:prstGeom>
          </p:spPr>
        </p:pic>
        <p:pic>
          <p:nvPicPr>
            <p:cNvPr id="7" name="Picture 6" descr="Screen Shot 2016-06-22 at 11.00.28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38" y="4149562"/>
              <a:ext cx="2017652" cy="13835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381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6-06-22 at 11.00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362" y="735001"/>
            <a:ext cx="1778000" cy="1219200"/>
          </a:xfrm>
          <a:prstGeom prst="rect">
            <a:avLst/>
          </a:prstGeom>
        </p:spPr>
      </p:pic>
      <p:pic>
        <p:nvPicPr>
          <p:cNvPr id="8" name="Picture 7" descr="Screen Shot 2016-06-22 at 11.00.3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40" y="2357186"/>
            <a:ext cx="9144000" cy="1176151"/>
          </a:xfrm>
          <a:prstGeom prst="rect">
            <a:avLst/>
          </a:prstGeom>
        </p:spPr>
      </p:pic>
      <p:pic>
        <p:nvPicPr>
          <p:cNvPr id="9" name="Picture 8" descr="Screen Shot 2016-06-22 at 11.00.47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61" y="3997958"/>
            <a:ext cx="7518400" cy="1320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63144" y="5778830"/>
            <a:ext cx="5614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How does this compare with </a:t>
            </a:r>
            <a:r>
              <a:rPr lang="en-US" sz="2400" b="1" dirty="0" smtClean="0">
                <a:solidFill>
                  <a:srgbClr val="FF0000"/>
                </a:solidFill>
              </a:rPr>
              <a:t>observations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809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4400" y="3071069"/>
            <a:ext cx="3965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Observational </a:t>
            </a:r>
            <a:r>
              <a:rPr lang="en-US" sz="2400" b="1" dirty="0" smtClean="0">
                <a:solidFill>
                  <a:srgbClr val="FF0000"/>
                </a:solidFill>
              </a:rPr>
              <a:t>constraints</a:t>
            </a:r>
            <a:r>
              <a:rPr lang="en-US" sz="2400" dirty="0" smtClean="0"/>
              <a:t> give </a:t>
            </a:r>
            <a:endParaRPr lang="en-US" sz="2400" dirty="0"/>
          </a:p>
        </p:txBody>
      </p:sp>
      <p:pic>
        <p:nvPicPr>
          <p:cNvPr id="3" name="Picture 2" descr="Screen Shot 2016-06-22 at 11.01.13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2" b="-275"/>
          <a:stretch/>
        </p:blipFill>
        <p:spPr>
          <a:xfrm>
            <a:off x="2420436" y="3907969"/>
            <a:ext cx="4165600" cy="4937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0891" y="4985267"/>
            <a:ext cx="795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So at best dark matter can be </a:t>
            </a:r>
            <a:r>
              <a:rPr lang="en-US" sz="2400" b="1" dirty="0" err="1" smtClean="0">
                <a:solidFill>
                  <a:srgbClr val="FF0000"/>
                </a:solidFill>
              </a:rPr>
              <a:t>keV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scale, if produced thermally</a:t>
            </a:r>
            <a:endParaRPr lang="en-US" sz="2400" dirty="0"/>
          </a:p>
        </p:txBody>
      </p:sp>
      <p:pic>
        <p:nvPicPr>
          <p:cNvPr id="45" name="Picture 44" descr="Screen Shot 2016-06-22 at 11.00.4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61" y="1238883"/>
            <a:ext cx="75184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1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3265" y="815634"/>
            <a:ext cx="5758458" cy="1034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Structure formation </a:t>
            </a:r>
            <a:r>
              <a:rPr lang="en-US" sz="2400" dirty="0" smtClean="0"/>
              <a:t>looks strikingly different </a:t>
            </a:r>
          </a:p>
          <a:p>
            <a:pPr algn="ctr">
              <a:lnSpc>
                <a:spcPct val="130000"/>
              </a:lnSpc>
            </a:pPr>
            <a:r>
              <a:rPr lang="en-US" sz="2400" dirty="0" smtClean="0"/>
              <a:t>for hot and cold dark matter</a:t>
            </a:r>
            <a:endParaRPr lang="en-US" sz="2400" dirty="0"/>
          </a:p>
        </p:txBody>
      </p: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1258969" y="2775903"/>
            <a:ext cx="2447925" cy="1635125"/>
            <a:chOff x="1068459" y="4742613"/>
            <a:chExt cx="2447599" cy="1634905"/>
          </a:xfrm>
        </p:grpSpPr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1068459" y="4742613"/>
              <a:ext cx="2447599" cy="1634905"/>
              <a:chOff x="997454" y="4742613"/>
              <a:chExt cx="2447599" cy="1634905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100627" y="4742613"/>
                <a:ext cx="2241251" cy="45713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4" name="Group 25"/>
              <p:cNvGrpSpPr>
                <a:grpSpLocks/>
              </p:cNvGrpSpPr>
              <p:nvPr/>
            </p:nvGrpSpPr>
            <p:grpSpPr bwMode="auto">
              <a:xfrm>
                <a:off x="997454" y="5512064"/>
                <a:ext cx="2447599" cy="865454"/>
                <a:chOff x="997454" y="5512064"/>
                <a:chExt cx="2447599" cy="865454"/>
              </a:xfrm>
            </p:grpSpPr>
            <p:grpSp>
              <p:nvGrpSpPr>
                <p:cNvPr id="15" name="Group 24"/>
                <p:cNvGrpSpPr>
                  <a:grpSpLocks/>
                </p:cNvGrpSpPr>
                <p:nvPr/>
              </p:nvGrpSpPr>
              <p:grpSpPr bwMode="auto">
                <a:xfrm>
                  <a:off x="997454" y="5512064"/>
                  <a:ext cx="1071341" cy="865454"/>
                  <a:chOff x="997454" y="5512064"/>
                  <a:chExt cx="1071341" cy="865454"/>
                </a:xfrm>
              </p:grpSpPr>
              <p:sp>
                <p:nvSpPr>
                  <p:cNvPr id="21" name="Oval 20"/>
                  <p:cNvSpPr/>
                  <p:nvPr/>
                </p:nvSpPr>
                <p:spPr>
                  <a:xfrm>
                    <a:off x="1100627" y="5512446"/>
                    <a:ext cx="865073" cy="33650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grpSp>
                <p:nvGrpSpPr>
                  <p:cNvPr id="22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997454" y="6103198"/>
                    <a:ext cx="1071341" cy="274320"/>
                    <a:chOff x="997454" y="6103198"/>
                    <a:chExt cx="1071341" cy="274320"/>
                  </a:xfrm>
                </p:grpSpPr>
                <p:sp>
                  <p:nvSpPr>
                    <p:cNvPr id="23" name="Oval 22"/>
                    <p:cNvSpPr/>
                    <p:nvPr/>
                  </p:nvSpPr>
                  <p:spPr>
                    <a:xfrm>
                      <a:off x="997454" y="6102917"/>
                      <a:ext cx="411107" cy="274601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4" name="Oval 23"/>
                    <p:cNvSpPr/>
                    <p:nvPr/>
                  </p:nvSpPr>
                  <p:spPr>
                    <a:xfrm>
                      <a:off x="1657766" y="6102917"/>
                      <a:ext cx="411107" cy="274601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16" name="Group 23"/>
                <p:cNvGrpSpPr>
                  <a:grpSpLocks/>
                </p:cNvGrpSpPr>
                <p:nvPr/>
              </p:nvGrpSpPr>
              <p:grpSpPr bwMode="auto">
                <a:xfrm>
                  <a:off x="2329123" y="5512064"/>
                  <a:ext cx="1115930" cy="865454"/>
                  <a:chOff x="2329123" y="5512064"/>
                  <a:chExt cx="1115930" cy="865454"/>
                </a:xfrm>
              </p:grpSpPr>
              <p:sp>
                <p:nvSpPr>
                  <p:cNvPr id="17" name="Oval 16"/>
                  <p:cNvSpPr/>
                  <p:nvPr/>
                </p:nvSpPr>
                <p:spPr>
                  <a:xfrm>
                    <a:off x="2452997" y="5512446"/>
                    <a:ext cx="868247" cy="33650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grpSp>
                <p:nvGrpSpPr>
                  <p:cNvPr id="1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329123" y="6103198"/>
                    <a:ext cx="1115930" cy="274320"/>
                    <a:chOff x="2329123" y="6103198"/>
                    <a:chExt cx="1115930" cy="274320"/>
                  </a:xfrm>
                </p:grpSpPr>
                <p:sp>
                  <p:nvSpPr>
                    <p:cNvPr id="19" name="Oval 18"/>
                    <p:cNvSpPr/>
                    <p:nvPr/>
                  </p:nvSpPr>
                  <p:spPr>
                    <a:xfrm>
                      <a:off x="2329189" y="6102917"/>
                      <a:ext cx="411108" cy="274601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0" name="Oval 19"/>
                    <p:cNvSpPr/>
                    <p:nvPr/>
                  </p:nvSpPr>
                  <p:spPr>
                    <a:xfrm>
                      <a:off x="3033945" y="6102917"/>
                      <a:ext cx="411108" cy="274601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</p:grpSp>
        </p:grpSp>
        <p:cxnSp>
          <p:nvCxnSpPr>
            <p:cNvPr id="7" name="Straight Arrow Connector 6"/>
            <p:cNvCxnSpPr/>
            <p:nvPr/>
          </p:nvCxnSpPr>
          <p:spPr>
            <a:xfrm rot="5400000">
              <a:off x="1843850" y="5068800"/>
              <a:ext cx="266664" cy="579360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266861" y="5233084"/>
              <a:ext cx="580948" cy="273013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>
              <a:off x="1329568" y="5800538"/>
              <a:ext cx="176188" cy="358727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597026" y="5899744"/>
              <a:ext cx="365076" cy="182538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2672413" y="5806889"/>
              <a:ext cx="174602" cy="360314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939872" y="5906093"/>
              <a:ext cx="365076" cy="182538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36"/>
          <p:cNvGrpSpPr>
            <a:grpSpLocks/>
          </p:cNvGrpSpPr>
          <p:nvPr/>
        </p:nvGrpSpPr>
        <p:grpSpPr bwMode="auto">
          <a:xfrm flipV="1">
            <a:off x="5678569" y="2775903"/>
            <a:ext cx="2447925" cy="2092325"/>
            <a:chOff x="1068459" y="4285413"/>
            <a:chExt cx="2447599" cy="2092105"/>
          </a:xfrm>
        </p:grpSpPr>
        <p:grpSp>
          <p:nvGrpSpPr>
            <p:cNvPr id="26" name="Group 26"/>
            <p:cNvGrpSpPr>
              <a:grpSpLocks/>
            </p:cNvGrpSpPr>
            <p:nvPr/>
          </p:nvGrpSpPr>
          <p:grpSpPr bwMode="auto">
            <a:xfrm>
              <a:off x="1068459" y="4285413"/>
              <a:ext cx="2447599" cy="2092105"/>
              <a:chOff x="997454" y="4285413"/>
              <a:chExt cx="2447599" cy="2092105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1306975" y="4285413"/>
                <a:ext cx="1830144" cy="91430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34" name="Group 25"/>
              <p:cNvGrpSpPr>
                <a:grpSpLocks/>
              </p:cNvGrpSpPr>
              <p:nvPr/>
            </p:nvGrpSpPr>
            <p:grpSpPr bwMode="auto">
              <a:xfrm>
                <a:off x="997454" y="5512064"/>
                <a:ext cx="2447599" cy="865454"/>
                <a:chOff x="997454" y="5512064"/>
                <a:chExt cx="2447599" cy="865454"/>
              </a:xfrm>
            </p:grpSpPr>
            <p:grpSp>
              <p:nvGrpSpPr>
                <p:cNvPr id="35" name="Group 24"/>
                <p:cNvGrpSpPr>
                  <a:grpSpLocks/>
                </p:cNvGrpSpPr>
                <p:nvPr/>
              </p:nvGrpSpPr>
              <p:grpSpPr bwMode="auto">
                <a:xfrm>
                  <a:off x="997454" y="5512064"/>
                  <a:ext cx="1071341" cy="865454"/>
                  <a:chOff x="997454" y="5512064"/>
                  <a:chExt cx="1071341" cy="865454"/>
                </a:xfrm>
              </p:grpSpPr>
              <p:sp>
                <p:nvSpPr>
                  <p:cNvPr id="41" name="Oval 15"/>
                  <p:cNvSpPr/>
                  <p:nvPr/>
                </p:nvSpPr>
                <p:spPr>
                  <a:xfrm>
                    <a:off x="1100627" y="5512422"/>
                    <a:ext cx="865073" cy="33651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grpSp>
                <p:nvGrpSpPr>
                  <p:cNvPr id="42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997454" y="6103198"/>
                    <a:ext cx="1071341" cy="274320"/>
                    <a:chOff x="997454" y="6103198"/>
                    <a:chExt cx="1071341" cy="274320"/>
                  </a:xfrm>
                </p:grpSpPr>
                <p:sp>
                  <p:nvSpPr>
                    <p:cNvPr id="43" name="Oval 42"/>
                    <p:cNvSpPr/>
                    <p:nvPr/>
                  </p:nvSpPr>
                  <p:spPr>
                    <a:xfrm>
                      <a:off x="997454" y="6102910"/>
                      <a:ext cx="411107" cy="274608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44" name="Oval 18"/>
                    <p:cNvSpPr/>
                    <p:nvPr/>
                  </p:nvSpPr>
                  <p:spPr>
                    <a:xfrm>
                      <a:off x="1657766" y="6102910"/>
                      <a:ext cx="411107" cy="274608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36" name="Group 23"/>
                <p:cNvGrpSpPr>
                  <a:grpSpLocks/>
                </p:cNvGrpSpPr>
                <p:nvPr/>
              </p:nvGrpSpPr>
              <p:grpSpPr bwMode="auto">
                <a:xfrm>
                  <a:off x="2329123" y="5512064"/>
                  <a:ext cx="1115930" cy="865454"/>
                  <a:chOff x="2329123" y="5512064"/>
                  <a:chExt cx="1115930" cy="865454"/>
                </a:xfrm>
              </p:grpSpPr>
              <p:sp>
                <p:nvSpPr>
                  <p:cNvPr id="37" name="Oval 36"/>
                  <p:cNvSpPr/>
                  <p:nvPr/>
                </p:nvSpPr>
                <p:spPr>
                  <a:xfrm>
                    <a:off x="2452997" y="5512422"/>
                    <a:ext cx="868247" cy="33651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329123" y="6103198"/>
                    <a:ext cx="1115930" cy="274320"/>
                    <a:chOff x="2329123" y="6103198"/>
                    <a:chExt cx="1115930" cy="274320"/>
                  </a:xfrm>
                </p:grpSpPr>
                <p:sp>
                  <p:nvSpPr>
                    <p:cNvPr id="39" name="Oval 38"/>
                    <p:cNvSpPr/>
                    <p:nvPr/>
                  </p:nvSpPr>
                  <p:spPr>
                    <a:xfrm>
                      <a:off x="2329189" y="6102910"/>
                      <a:ext cx="411108" cy="274608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40" name="Oval 39"/>
                    <p:cNvSpPr/>
                    <p:nvPr/>
                  </p:nvSpPr>
                  <p:spPr>
                    <a:xfrm>
                      <a:off x="3033945" y="6102910"/>
                      <a:ext cx="411108" cy="274608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</p:grpSp>
        </p:grpSp>
        <p:cxnSp>
          <p:nvCxnSpPr>
            <p:cNvPr id="27" name="Straight Arrow Connector 26"/>
            <p:cNvCxnSpPr/>
            <p:nvPr/>
          </p:nvCxnSpPr>
          <p:spPr>
            <a:xfrm rot="5400000">
              <a:off x="1843846" y="5068771"/>
              <a:ext cx="266672" cy="579360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2266861" y="5233051"/>
              <a:ext cx="580948" cy="273021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>
              <a:off x="1329565" y="5800528"/>
              <a:ext cx="176194" cy="358727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1597026" y="5899731"/>
              <a:ext cx="365076" cy="182543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400000">
              <a:off x="2672411" y="5806877"/>
              <a:ext cx="174607" cy="360314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2939872" y="5906081"/>
              <a:ext cx="365076" cy="182543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1428831" y="4868228"/>
            <a:ext cx="2231200" cy="15142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Hot</a:t>
            </a:r>
            <a:r>
              <a:rPr lang="en-US" sz="2400" dirty="0" smtClean="0"/>
              <a:t> Dark Matter</a:t>
            </a:r>
          </a:p>
          <a:p>
            <a:pPr algn="ctr">
              <a:lnSpc>
                <a:spcPct val="13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Top-Down</a:t>
            </a:r>
          </a:p>
          <a:p>
            <a:pPr algn="ctr">
              <a:lnSpc>
                <a:spcPct val="130000"/>
              </a:lnSpc>
            </a:pPr>
            <a:r>
              <a:rPr lang="en-US" sz="2400" dirty="0" smtClean="0"/>
              <a:t>[doesn’t work!]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5797636" y="5019135"/>
            <a:ext cx="2332790" cy="15142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Cold</a:t>
            </a:r>
            <a:r>
              <a:rPr lang="en-US" sz="2400" dirty="0" smtClean="0"/>
              <a:t> Dark Matter</a:t>
            </a:r>
          </a:p>
          <a:p>
            <a:pPr algn="ctr">
              <a:lnSpc>
                <a:spcPct val="13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Bottom-Up</a:t>
            </a:r>
          </a:p>
          <a:p>
            <a:pPr algn="ctr">
              <a:lnSpc>
                <a:spcPct val="130000"/>
              </a:lnSpc>
            </a:pPr>
            <a:r>
              <a:rPr lang="en-US" sz="2400" dirty="0" smtClean="0"/>
              <a:t>[Yeah!]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705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813" y="1323975"/>
            <a:ext cx="45545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856163" y="2055813"/>
            <a:ext cx="4137025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</a:rPr>
              <a:t>1980’s:</a:t>
            </a:r>
            <a:r>
              <a:rPr lang="en-US" sz="2800" dirty="0">
                <a:latin typeface="+mn-lt"/>
              </a:rPr>
              <a:t> Davis, </a:t>
            </a:r>
            <a:r>
              <a:rPr lang="en-US" sz="2800" dirty="0" err="1">
                <a:latin typeface="+mn-lt"/>
              </a:rPr>
              <a:t>Efstathiou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err="1">
                <a:latin typeface="+mn-lt"/>
              </a:rPr>
              <a:t>Frenk</a:t>
            </a:r>
            <a:r>
              <a:rPr lang="en-US" sz="2800" dirty="0">
                <a:latin typeface="+mn-lt"/>
              </a:rPr>
              <a:t> and White show that </a:t>
            </a:r>
            <a:r>
              <a:rPr lang="en-US" sz="2800" dirty="0"/>
              <a:t>simulations of structure formation in a universe with </a:t>
            </a:r>
            <a:r>
              <a:rPr lang="en-US" sz="2800" b="1" dirty="0">
                <a:solidFill>
                  <a:srgbClr val="FF0000"/>
                </a:solidFill>
              </a:rPr>
              <a:t>cold dark matter</a:t>
            </a:r>
            <a:r>
              <a:rPr lang="en-US" sz="2800" b="1" dirty="0"/>
              <a:t> </a:t>
            </a:r>
            <a:r>
              <a:rPr lang="en-US" sz="2800" dirty="0"/>
              <a:t>match observed structure incredibly </a:t>
            </a:r>
            <a:r>
              <a:rPr lang="en-US" sz="2800" dirty="0" smtClean="0"/>
              <a:t>well!!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590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6035" y="2649917"/>
            <a:ext cx="1921920" cy="1569660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/>
              <a:t>dark </a:t>
            </a:r>
            <a:endParaRPr lang="en-US" sz="4800" b="1" dirty="0" smtClean="0"/>
          </a:p>
          <a:p>
            <a:pPr algn="ctr"/>
            <a:r>
              <a:rPr lang="en-US" sz="4800" b="1" dirty="0" smtClean="0"/>
              <a:t>matter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571517" y="2412654"/>
            <a:ext cx="2896045" cy="2000548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“ordinary”</a:t>
            </a:r>
          </a:p>
          <a:p>
            <a:pPr algn="ctr"/>
            <a:r>
              <a:rPr lang="en-US" sz="4800" b="1" dirty="0" smtClean="0"/>
              <a:t>matter</a:t>
            </a:r>
          </a:p>
          <a:p>
            <a:pPr algn="ctr"/>
            <a:r>
              <a:rPr lang="en-US" sz="2800" b="1" dirty="0" smtClean="0"/>
              <a:t>[Standard Model]</a:t>
            </a:r>
            <a:endParaRPr lang="en-US" sz="28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597955" y="2364577"/>
            <a:ext cx="2973562" cy="646331"/>
            <a:chOff x="2597955" y="2364577"/>
            <a:chExt cx="2973562" cy="646331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2597955" y="2990219"/>
              <a:ext cx="2973562" cy="100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3324242" y="2364577"/>
              <a:ext cx="150609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/>
                <a:t>gravity</a:t>
              </a:r>
              <a:endParaRPr lang="en-US" sz="36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97955" y="3896411"/>
            <a:ext cx="2973562" cy="1200329"/>
            <a:chOff x="2597955" y="3896411"/>
            <a:chExt cx="2973562" cy="1200329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2597955" y="3926414"/>
              <a:ext cx="2973562" cy="26263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2748166" y="3896411"/>
              <a:ext cx="2749971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 smtClean="0"/>
                <a:t>weak int.?</a:t>
              </a:r>
            </a:p>
            <a:p>
              <a:pPr algn="ctr"/>
              <a:r>
                <a:rPr lang="en-US" sz="3600" b="1" dirty="0" smtClean="0"/>
                <a:t>“dark” force? 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4102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8588" y="2134944"/>
            <a:ext cx="74934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Thank you</a:t>
            </a:r>
            <a:r>
              <a:rPr lang="en-US" sz="2400" dirty="0" smtClean="0"/>
              <a:t> to those who came and introduced themselves, </a:t>
            </a:r>
          </a:p>
          <a:p>
            <a:pPr algn="ctr"/>
            <a:r>
              <a:rPr lang="en-US" sz="2400" dirty="0" smtClean="0"/>
              <a:t>asking lots of </a:t>
            </a:r>
            <a:r>
              <a:rPr lang="en-US" sz="2400" b="1" dirty="0" smtClean="0">
                <a:solidFill>
                  <a:srgbClr val="FF0000"/>
                </a:solidFill>
              </a:rPr>
              <a:t>great questions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408922" y="3507650"/>
            <a:ext cx="4957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Looking forward to </a:t>
            </a:r>
            <a:r>
              <a:rPr lang="en-US" sz="2400" b="1" dirty="0" smtClean="0">
                <a:solidFill>
                  <a:srgbClr val="FF0000"/>
                </a:solidFill>
              </a:rPr>
              <a:t>more interactions</a:t>
            </a:r>
            <a:r>
              <a:rPr lang="en-US" sz="2400" dirty="0" smtClean="0"/>
              <a:t>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46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5-04-24 at 3.11.4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" r="60960"/>
          <a:stretch/>
        </p:blipFill>
        <p:spPr>
          <a:xfrm>
            <a:off x="2460436" y="1383247"/>
            <a:ext cx="3899738" cy="39291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5003" y="2778465"/>
            <a:ext cx="226456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Dark Matter</a:t>
            </a:r>
          </a:p>
          <a:p>
            <a:pPr algn="ctr"/>
            <a:r>
              <a:rPr lang="en-US" sz="3200" b="1" dirty="0" smtClean="0"/>
              <a:t>Particles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5591615" y="2778465"/>
            <a:ext cx="343355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Standard Model</a:t>
            </a:r>
          </a:p>
          <a:p>
            <a:pPr algn="ctr"/>
            <a:r>
              <a:rPr lang="en-US" sz="3200" b="1" dirty="0" smtClean="0"/>
              <a:t>(ordinary) Particles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5272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5-04-24 at 3.11.4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" r="60960"/>
          <a:stretch/>
        </p:blipFill>
        <p:spPr>
          <a:xfrm>
            <a:off x="2460436" y="1383247"/>
            <a:ext cx="3899738" cy="392912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2318971" y="5640411"/>
            <a:ext cx="3882794" cy="1077218"/>
            <a:chOff x="2318971" y="5640411"/>
            <a:chExt cx="3882794" cy="1077218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2820077" y="5640411"/>
              <a:ext cx="2840078" cy="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2318971" y="5640411"/>
              <a:ext cx="3882794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 smtClean="0"/>
                <a:t>thermal equilibrium ?</a:t>
              </a:r>
            </a:p>
            <a:p>
              <a:pPr algn="ctr"/>
              <a:r>
                <a:rPr lang="en-US" sz="3200" b="1" dirty="0" smtClean="0"/>
                <a:t>[pair annihilation]</a:t>
              </a:r>
              <a:endParaRPr lang="en-US" sz="3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532443" y="1814525"/>
            <a:ext cx="780016" cy="2948211"/>
            <a:chOff x="1532443" y="1814525"/>
            <a:chExt cx="780016" cy="2948211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2312459" y="1850135"/>
              <a:ext cx="0" cy="2912601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 rot="16200000">
              <a:off x="378161" y="2968807"/>
              <a:ext cx="2893340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 smtClean="0"/>
                <a:t>direct detection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35562" y="152400"/>
            <a:ext cx="3424736" cy="770057"/>
            <a:chOff x="2535562" y="152400"/>
            <a:chExt cx="3424736" cy="770057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2822477" y="922457"/>
              <a:ext cx="2840078" cy="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2535562" y="152400"/>
              <a:ext cx="3424736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 smtClean="0"/>
                <a:t>collider production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6251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5-04-24 at 3.11.4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" r="60960"/>
          <a:stretch/>
        </p:blipFill>
        <p:spPr>
          <a:xfrm>
            <a:off x="2460436" y="1383247"/>
            <a:ext cx="3899738" cy="392912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928147" y="5640411"/>
            <a:ext cx="466445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long-lived, but </a:t>
            </a:r>
            <a:r>
              <a:rPr lang="en-US" sz="3200" b="1" dirty="0" smtClean="0">
                <a:solidFill>
                  <a:srgbClr val="FF0000"/>
                </a:solidFill>
              </a:rPr>
              <a:t>metastable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460436" y="1383247"/>
            <a:ext cx="3899738" cy="3939087"/>
            <a:chOff x="5450149" y="2170192"/>
            <a:chExt cx="3899738" cy="3939087"/>
          </a:xfrm>
        </p:grpSpPr>
        <p:pic>
          <p:nvPicPr>
            <p:cNvPr id="12" name="Picture 11" descr="Screen Shot 2015-04-24 at 3.11.44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0" r="60960"/>
            <a:stretch/>
          </p:blipFill>
          <p:spPr>
            <a:xfrm>
              <a:off x="5450149" y="2180159"/>
              <a:ext cx="3899738" cy="3929120"/>
            </a:xfrm>
            <a:prstGeom prst="rect">
              <a:avLst/>
            </a:prstGeom>
          </p:spPr>
        </p:pic>
        <p:sp>
          <p:nvSpPr>
            <p:cNvPr id="4" name="Right Triangle 3"/>
            <p:cNvSpPr/>
            <p:nvPr/>
          </p:nvSpPr>
          <p:spPr>
            <a:xfrm rot="5400000">
              <a:off x="5489090" y="2141223"/>
              <a:ext cx="3142177" cy="3200116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844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7289" y="343119"/>
            <a:ext cx="3347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Consider </a:t>
            </a:r>
            <a:r>
              <a:rPr lang="en-US" sz="2400" b="1" dirty="0" smtClean="0">
                <a:solidFill>
                  <a:srgbClr val="FF0000"/>
                </a:solidFill>
              </a:rPr>
              <a:t>direct</a:t>
            </a:r>
            <a:r>
              <a:rPr lang="en-US" sz="2400" dirty="0" smtClean="0"/>
              <a:t> detection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67658" y="1055030"/>
            <a:ext cx="7207472" cy="966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Detecting particles that interact </a:t>
            </a:r>
            <a:r>
              <a:rPr lang="en-US" sz="2400" b="1" dirty="0" smtClean="0">
                <a:solidFill>
                  <a:srgbClr val="FF0000"/>
                </a:solidFill>
              </a:rPr>
              <a:t>weakly</a:t>
            </a:r>
            <a:r>
              <a:rPr lang="en-US" sz="2400" dirty="0" smtClean="0"/>
              <a:t> has always been </a:t>
            </a:r>
          </a:p>
          <a:p>
            <a:pPr algn="ctr">
              <a:lnSpc>
                <a:spcPct val="120000"/>
              </a:lnSpc>
            </a:pPr>
            <a:r>
              <a:rPr lang="en-US" sz="2400" dirty="0" smtClean="0"/>
              <a:t>known to be a </a:t>
            </a:r>
            <a:r>
              <a:rPr lang="en-US" sz="2400" b="1" dirty="0" smtClean="0">
                <a:solidFill>
                  <a:srgbClr val="FF0000"/>
                </a:solidFill>
              </a:rPr>
              <a:t>tough job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MTE5NTU2MzE2MTU2ODg4NTg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50" y="2356950"/>
            <a:ext cx="2264899" cy="2264899"/>
          </a:xfrm>
          <a:prstGeom prst="rect">
            <a:avLst/>
          </a:prstGeom>
        </p:spPr>
      </p:pic>
      <p:pic>
        <p:nvPicPr>
          <p:cNvPr id="6" name="Picture 5" descr="Peierls_4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10" y="2356950"/>
            <a:ext cx="1806362" cy="22648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998" y="4866199"/>
            <a:ext cx="5855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After </a:t>
            </a:r>
            <a:r>
              <a:rPr lang="en-US" sz="2400" b="1" dirty="0" smtClean="0">
                <a:solidFill>
                  <a:srgbClr val="FF0000"/>
                </a:solidFill>
              </a:rPr>
              <a:t>estimating</a:t>
            </a:r>
            <a:r>
              <a:rPr lang="en-US" sz="2400" dirty="0" smtClean="0"/>
              <a:t> in 1934 the </a:t>
            </a:r>
            <a:r>
              <a:rPr lang="en-US" sz="2400" b="1" dirty="0" smtClean="0">
                <a:solidFill>
                  <a:srgbClr val="FF0000"/>
                </a:solidFill>
              </a:rPr>
              <a:t>cross section</a:t>
            </a:r>
            <a:r>
              <a:rPr lang="en-US" sz="2400" dirty="0" smtClean="0"/>
              <a:t> for </a:t>
            </a:r>
            <a:endParaRPr lang="en-US" sz="2400" dirty="0"/>
          </a:p>
        </p:txBody>
      </p:sp>
      <p:pic>
        <p:nvPicPr>
          <p:cNvPr id="8" name="Picture 7" descr="Screen Shot 2016-06-22 at 11.13.26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790" y="4833474"/>
            <a:ext cx="3276600" cy="825500"/>
          </a:xfrm>
          <a:prstGeom prst="rect">
            <a:avLst/>
          </a:prstGeom>
        </p:spPr>
      </p:pic>
      <p:pic>
        <p:nvPicPr>
          <p:cNvPr id="9" name="Picture 8" descr="Screen Shot 2016-06-22 at 11.13.34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105" y="5389419"/>
            <a:ext cx="5765800" cy="901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865" y="6179415"/>
            <a:ext cx="9044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“It </a:t>
            </a:r>
            <a:r>
              <a:rPr lang="en-US" sz="2400" dirty="0"/>
              <a:t>is therefore </a:t>
            </a:r>
            <a:r>
              <a:rPr lang="en-US" sz="2400" b="1" i="1" dirty="0">
                <a:solidFill>
                  <a:srgbClr val="FF0000"/>
                </a:solidFill>
              </a:rPr>
              <a:t>absolutely </a:t>
            </a:r>
            <a:r>
              <a:rPr lang="en-US" sz="2400" b="1" i="1" dirty="0" smtClean="0">
                <a:solidFill>
                  <a:srgbClr val="FF0000"/>
                </a:solidFill>
              </a:rPr>
              <a:t>impossible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/>
              <a:t>to observe processes of this </a:t>
            </a:r>
            <a:r>
              <a:rPr lang="en-US" sz="2400" dirty="0" smtClean="0"/>
              <a:t>kind”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773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7732" y="1457055"/>
            <a:ext cx="5548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Inelastic</a:t>
            </a:r>
            <a:r>
              <a:rPr lang="en-US" sz="2400" dirty="0" smtClean="0"/>
              <a:t> process (maybe relevant for DM?)</a:t>
            </a:r>
            <a:endParaRPr lang="en-US" sz="2400" dirty="0"/>
          </a:p>
        </p:txBody>
      </p:sp>
      <p:pic>
        <p:nvPicPr>
          <p:cNvPr id="3" name="Picture 2" descr="Screen Shot 2016-06-22 at 11.14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941" y="1806693"/>
            <a:ext cx="2565400" cy="73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9655" y="2840382"/>
            <a:ext cx="8086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Elastic</a:t>
            </a:r>
            <a:r>
              <a:rPr lang="en-US" sz="2400" dirty="0" smtClean="0"/>
              <a:t> neutrino scattering took </a:t>
            </a:r>
            <a:r>
              <a:rPr lang="en-US" sz="2400" b="1" dirty="0" smtClean="0">
                <a:solidFill>
                  <a:srgbClr val="FF0000"/>
                </a:solidFill>
              </a:rPr>
              <a:t>much longer </a:t>
            </a:r>
            <a:r>
              <a:rPr lang="en-US" sz="2400" dirty="0" smtClean="0"/>
              <a:t>(</a:t>
            </a:r>
            <a:r>
              <a:rPr lang="en-US" sz="2400" dirty="0" err="1" smtClean="0"/>
              <a:t>Gargamelle</a:t>
            </a:r>
            <a:r>
              <a:rPr lang="en-US" sz="2400" dirty="0" smtClean="0"/>
              <a:t> 1973)</a:t>
            </a:r>
            <a:endParaRPr lang="en-US" sz="2400" dirty="0"/>
          </a:p>
        </p:txBody>
      </p:sp>
      <p:pic>
        <p:nvPicPr>
          <p:cNvPr id="5" name="Picture 4" descr="Logbook_August2009_Fu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86" y="3532234"/>
            <a:ext cx="3977212" cy="3121948"/>
          </a:xfrm>
          <a:prstGeom prst="rect">
            <a:avLst/>
          </a:prstGeom>
        </p:spPr>
      </p:pic>
      <p:pic>
        <p:nvPicPr>
          <p:cNvPr id="6" name="Picture 5" descr="feyncr.gi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09" t="16969" r="1431" b="43667"/>
          <a:stretch/>
        </p:blipFill>
        <p:spPr>
          <a:xfrm>
            <a:off x="6432803" y="4558284"/>
            <a:ext cx="2093471" cy="1282388"/>
          </a:xfrm>
          <a:prstGeom prst="rect">
            <a:avLst/>
          </a:prstGeom>
        </p:spPr>
      </p:pic>
      <p:pic>
        <p:nvPicPr>
          <p:cNvPr id="7" name="Picture 6" descr="Screen Shot 2016-06-22 at 11.13.26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86" y="1919375"/>
            <a:ext cx="3276600" cy="825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09358" y="280019"/>
            <a:ext cx="6832219" cy="966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Bethe and </a:t>
            </a:r>
            <a:r>
              <a:rPr lang="en-US" sz="2400" dirty="0" err="1" smtClean="0"/>
              <a:t>Peierls</a:t>
            </a:r>
            <a:r>
              <a:rPr lang="en-US" sz="2400" dirty="0" smtClean="0"/>
              <a:t> were too </a:t>
            </a:r>
            <a:r>
              <a:rPr lang="en-US" sz="2400" b="1" dirty="0" smtClean="0">
                <a:solidFill>
                  <a:srgbClr val="FF0000"/>
                </a:solidFill>
              </a:rPr>
              <a:t>pessimistic</a:t>
            </a:r>
            <a:r>
              <a:rPr lang="en-US" sz="2400" dirty="0" smtClean="0"/>
              <a:t>/</a:t>
            </a:r>
            <a:r>
              <a:rPr lang="en-US" sz="2400" b="1" dirty="0" smtClean="0">
                <a:solidFill>
                  <a:srgbClr val="FF0000"/>
                </a:solidFill>
              </a:rPr>
              <a:t>conservative</a:t>
            </a:r>
            <a:r>
              <a:rPr lang="en-US" sz="2400" dirty="0" smtClean="0"/>
              <a:t>:</a:t>
            </a:r>
          </a:p>
          <a:p>
            <a:pPr algn="ctr">
              <a:lnSpc>
                <a:spcPct val="120000"/>
              </a:lnSpc>
            </a:pPr>
            <a:r>
              <a:rPr lang="en-US" sz="2400" dirty="0" smtClean="0"/>
              <a:t>neutrinos were detected in 1953, abundantly in 1956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196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5146" y="242058"/>
            <a:ext cx="6613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Let's use </a:t>
            </a:r>
            <a:r>
              <a:rPr lang="en-US" sz="2400" b="1" dirty="0" smtClean="0">
                <a:solidFill>
                  <a:srgbClr val="FF0000"/>
                </a:solidFill>
              </a:rPr>
              <a:t>WIMPs</a:t>
            </a:r>
            <a:r>
              <a:rPr lang="en-US" sz="2400" dirty="0" smtClean="0"/>
              <a:t> again as </a:t>
            </a:r>
            <a:r>
              <a:rPr lang="en-US" sz="2400" b="1" dirty="0" smtClean="0">
                <a:solidFill>
                  <a:srgbClr val="FF0000"/>
                </a:solidFill>
              </a:rPr>
              <a:t>prototypical</a:t>
            </a:r>
            <a:r>
              <a:rPr lang="en-US" sz="2400" dirty="0" smtClean="0"/>
              <a:t> DM particles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79423" y="1007336"/>
            <a:ext cx="7785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First, which </a:t>
            </a:r>
            <a:r>
              <a:rPr lang="en-US" sz="2400" b="1" dirty="0" smtClean="0">
                <a:solidFill>
                  <a:srgbClr val="FF0000"/>
                </a:solidFill>
              </a:rPr>
              <a:t>energies</a:t>
            </a:r>
            <a:r>
              <a:rPr lang="en-US" sz="2400" dirty="0" smtClean="0"/>
              <a:t> and what </a:t>
            </a:r>
            <a:r>
              <a:rPr lang="en-US" sz="2400" b="1" dirty="0" smtClean="0">
                <a:solidFill>
                  <a:srgbClr val="FF0000"/>
                </a:solidFill>
              </a:rPr>
              <a:t>masses</a:t>
            </a:r>
            <a:r>
              <a:rPr lang="en-US" sz="2400" dirty="0" smtClean="0"/>
              <a:t> are we talking about?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00887" y="1772614"/>
            <a:ext cx="5742227" cy="966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maximal recoil momentum for a DM particle </a:t>
            </a:r>
          </a:p>
          <a:p>
            <a:pPr algn="ctr">
              <a:lnSpc>
                <a:spcPct val="120000"/>
              </a:lnSpc>
            </a:pPr>
            <a:r>
              <a:rPr lang="en-US" sz="2400" dirty="0" smtClean="0"/>
              <a:t>with velocity </a:t>
            </a:r>
            <a:r>
              <a:rPr lang="en-US" sz="2400" i="1" dirty="0" smtClean="0"/>
              <a:t>v</a:t>
            </a:r>
            <a:r>
              <a:rPr lang="en-US" sz="2400" dirty="0" smtClean="0"/>
              <a:t> is </a:t>
            </a:r>
            <a:r>
              <a:rPr lang="en-US" sz="2400" b="1" i="1" dirty="0" smtClean="0">
                <a:solidFill>
                  <a:srgbClr val="FF0000"/>
                </a:solidFill>
              </a:rPr>
              <a:t>2m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c</a:t>
            </a:r>
            <a:r>
              <a:rPr lang="en-US" sz="2400" b="1" i="1" dirty="0" smtClean="0">
                <a:solidFill>
                  <a:srgbClr val="FF0000"/>
                </a:solidFill>
              </a:rPr>
              <a:t>v</a:t>
            </a:r>
            <a:r>
              <a:rPr lang="en-US" sz="2400" dirty="0" smtClean="0"/>
              <a:t>, so maximal energy</a:t>
            </a:r>
            <a:endParaRPr lang="en-US" sz="2400" dirty="0"/>
          </a:p>
        </p:txBody>
      </p:sp>
      <p:pic>
        <p:nvPicPr>
          <p:cNvPr id="5" name="Picture 4" descr="Screen Shot 2016-06-22 at 11.21.2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2981090"/>
            <a:ext cx="3581400" cy="774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8062" y="3997848"/>
            <a:ext cx="7687877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Now, the </a:t>
            </a:r>
            <a:r>
              <a:rPr lang="en-US" sz="2400" b="1" dirty="0" smtClean="0">
                <a:solidFill>
                  <a:srgbClr val="FF0000"/>
                </a:solidFill>
              </a:rPr>
              <a:t>maximal velocity </a:t>
            </a:r>
            <a:r>
              <a:rPr lang="en-US" sz="2400" dirty="0" smtClean="0"/>
              <a:t>a DM particle can have in the Galaxy is the </a:t>
            </a:r>
            <a:r>
              <a:rPr lang="en-US" sz="2400" b="1" dirty="0" smtClean="0">
                <a:solidFill>
                  <a:srgbClr val="FF0000"/>
                </a:solidFill>
              </a:rPr>
              <a:t>escape velocity </a:t>
            </a:r>
            <a:r>
              <a:rPr lang="en-US" sz="2400" i="1" dirty="0" err="1" smtClean="0"/>
              <a:t>v</a:t>
            </a:r>
            <a:r>
              <a:rPr lang="en-US" sz="2400" i="1" baseline="-25000" dirty="0" err="1" smtClean="0"/>
              <a:t>max</a:t>
            </a:r>
            <a:r>
              <a:rPr lang="en-US" sz="2400" i="1" dirty="0" smtClean="0"/>
              <a:t> ~ 500-700 km/s </a:t>
            </a:r>
          </a:p>
          <a:p>
            <a:pPr algn="ctr">
              <a:lnSpc>
                <a:spcPct val="120000"/>
              </a:lnSpc>
            </a:pPr>
            <a:r>
              <a:rPr lang="en-US" sz="2400" i="1" dirty="0" smtClean="0">
                <a:sym typeface="Wingdings"/>
              </a:rPr>
              <a:t> </a:t>
            </a:r>
            <a:r>
              <a:rPr lang="en-US" sz="2400" b="1" i="1" dirty="0" smtClean="0">
                <a:solidFill>
                  <a:srgbClr val="FF0000"/>
                </a:solidFill>
                <a:sym typeface="Wingdings"/>
              </a:rPr>
              <a:t>E~ </a:t>
            </a:r>
            <a:r>
              <a:rPr lang="en-US" sz="2400" b="1" i="1" dirty="0" err="1" smtClean="0">
                <a:solidFill>
                  <a:srgbClr val="FF0000"/>
                </a:solidFill>
                <a:sym typeface="Wingdings"/>
              </a:rPr>
              <a:t>keV</a:t>
            </a:r>
            <a:r>
              <a:rPr lang="en-US" sz="2400" i="1" dirty="0" smtClean="0"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for </a:t>
            </a:r>
            <a:r>
              <a:rPr lang="en-US" sz="2400" dirty="0" err="1" smtClean="0">
                <a:sym typeface="Wingdings"/>
              </a:rPr>
              <a:t>GeV</a:t>
            </a:r>
            <a:r>
              <a:rPr lang="en-US" sz="2400" dirty="0" smtClean="0">
                <a:sym typeface="Wingdings"/>
              </a:rPr>
              <a:t> particles!</a:t>
            </a:r>
            <a:endParaRPr lang="en-US" sz="24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433247" y="5649523"/>
            <a:ext cx="8277507" cy="96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Plug in numbers for a detector with an energy  threshold ~ </a:t>
            </a:r>
            <a:r>
              <a:rPr lang="en-US" sz="2400" dirty="0" err="1" smtClean="0"/>
              <a:t>keV</a:t>
            </a:r>
            <a:r>
              <a:rPr lang="en-US" sz="2400" dirty="0" smtClean="0"/>
              <a:t>... </a:t>
            </a:r>
            <a:r>
              <a:rPr lang="en-US" sz="2400" b="1" dirty="0" smtClean="0">
                <a:solidFill>
                  <a:srgbClr val="FF0000"/>
                </a:solidFill>
              </a:rPr>
              <a:t>minimal</a:t>
            </a:r>
            <a:r>
              <a:rPr lang="en-US" sz="2400" dirty="0" smtClean="0"/>
              <a:t> detectable </a:t>
            </a:r>
            <a:r>
              <a:rPr lang="en-US" sz="2400" b="1" dirty="0" smtClean="0">
                <a:solidFill>
                  <a:srgbClr val="FF0000"/>
                </a:solidFill>
              </a:rPr>
              <a:t>DM mass ~ </a:t>
            </a:r>
            <a:r>
              <a:rPr lang="en-US" sz="2400" b="1" dirty="0" err="1" smtClean="0">
                <a:solidFill>
                  <a:srgbClr val="FF0000"/>
                </a:solidFill>
              </a:rPr>
              <a:t>GeV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9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11488" y="1171324"/>
            <a:ext cx="6921024" cy="527359"/>
            <a:chOff x="793734" y="1171324"/>
            <a:chExt cx="6921024" cy="527359"/>
          </a:xfrm>
        </p:grpSpPr>
        <p:sp>
          <p:nvSpPr>
            <p:cNvPr id="2" name="TextBox 1"/>
            <p:cNvSpPr txBox="1"/>
            <p:nvPr/>
          </p:nvSpPr>
          <p:spPr>
            <a:xfrm>
              <a:off x="793734" y="1171324"/>
              <a:ext cx="473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OK, now what about the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event rate</a:t>
              </a:r>
              <a:r>
                <a:rPr lang="en-US" sz="2400" dirty="0" smtClean="0"/>
                <a:t>?</a:t>
              </a:r>
              <a:endParaRPr lang="en-US" sz="2400" dirty="0"/>
            </a:p>
          </p:txBody>
        </p:sp>
        <p:pic>
          <p:nvPicPr>
            <p:cNvPr id="3" name="Picture 2" descr="Screen Shot 2016-06-22 at 11.59.07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2501" y="1207737"/>
              <a:ext cx="1592257" cy="490946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1593046" y="2578496"/>
            <a:ext cx="5957909" cy="504727"/>
            <a:chOff x="1563106" y="2578496"/>
            <a:chExt cx="5957909" cy="504727"/>
          </a:xfrm>
        </p:grpSpPr>
        <p:pic>
          <p:nvPicPr>
            <p:cNvPr id="4" name="Picture 3" descr="Screen Shot 2016-06-22 at 11.59.28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0169" y="2578496"/>
              <a:ext cx="2370846" cy="504145"/>
            </a:xfrm>
            <a:prstGeom prst="rect">
              <a:avLst/>
            </a:prstGeom>
          </p:spPr>
        </p:pic>
        <p:pic>
          <p:nvPicPr>
            <p:cNvPr id="5" name="Picture 4" descr="Screen Shot 2016-06-22 at 11.59.46 A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106" y="2578496"/>
              <a:ext cx="2722868" cy="504727"/>
            </a:xfrm>
            <a:prstGeom prst="rect">
              <a:avLst/>
            </a:prstGeom>
          </p:spPr>
        </p:pic>
      </p:grpSp>
      <p:pic>
        <p:nvPicPr>
          <p:cNvPr id="7" name="Picture 6" descr="Screen Shot 2016-06-22 at 11.59.57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3" y="4510871"/>
            <a:ext cx="9042735" cy="12226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33259" y="3689555"/>
            <a:ext cx="4677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Plug in sensible </a:t>
            </a:r>
            <a:r>
              <a:rPr lang="en-US" sz="2400" b="1" dirty="0" smtClean="0">
                <a:solidFill>
                  <a:srgbClr val="FF0000"/>
                </a:solidFill>
              </a:rPr>
              <a:t>benchmark</a:t>
            </a:r>
            <a:r>
              <a:rPr lang="en-US" sz="2400" dirty="0" smtClean="0"/>
              <a:t> values…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830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47258" y="597077"/>
            <a:ext cx="6785782" cy="1034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dirty="0" smtClean="0"/>
              <a:t>To have a detection need both enough </a:t>
            </a:r>
            <a:r>
              <a:rPr lang="en-US" sz="2400" b="1" dirty="0" smtClean="0">
                <a:solidFill>
                  <a:srgbClr val="FF0000"/>
                </a:solidFill>
              </a:rPr>
              <a:t>signal</a:t>
            </a:r>
            <a:r>
              <a:rPr lang="en-US" sz="2400" dirty="0" smtClean="0"/>
              <a:t> events, </a:t>
            </a:r>
          </a:p>
          <a:p>
            <a:pPr algn="ctr">
              <a:lnSpc>
                <a:spcPct val="130000"/>
              </a:lnSpc>
            </a:pPr>
            <a:r>
              <a:rPr lang="en-US" sz="2400" dirty="0" smtClean="0"/>
              <a:t>and enough </a:t>
            </a:r>
            <a:r>
              <a:rPr lang="en-US" sz="2400" b="1" dirty="0" smtClean="0">
                <a:solidFill>
                  <a:srgbClr val="FF0000"/>
                </a:solidFill>
              </a:rPr>
              <a:t>background</a:t>
            </a:r>
            <a:r>
              <a:rPr lang="en-US" sz="2400" dirty="0" smtClean="0"/>
              <a:t> suppression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74390" y="5394031"/>
            <a:ext cx="81876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Big</a:t>
            </a:r>
            <a:r>
              <a:rPr lang="en-US" sz="2400" dirty="0" smtClean="0"/>
              <a:t> detectors, in </a:t>
            </a:r>
            <a:r>
              <a:rPr lang="en-US" sz="2400" b="1" dirty="0" smtClean="0">
                <a:solidFill>
                  <a:srgbClr val="FF0000"/>
                </a:solidFill>
              </a:rPr>
              <a:t>underground</a:t>
            </a:r>
            <a:r>
              <a:rPr lang="en-US" sz="2400" dirty="0" smtClean="0"/>
              <a:t>, actively </a:t>
            </a:r>
            <a:r>
              <a:rPr lang="en-US" sz="2400" b="1" dirty="0" smtClean="0">
                <a:solidFill>
                  <a:srgbClr val="FF0000"/>
                </a:solidFill>
              </a:rPr>
              <a:t>shielded</a:t>
            </a:r>
            <a:r>
              <a:rPr lang="en-US" sz="2400" dirty="0" smtClean="0"/>
              <a:t> environments...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74390" y="2442910"/>
            <a:ext cx="6768499" cy="24745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400" dirty="0" smtClean="0"/>
              <a:t>slowly decaying "primeval" nuclides (U, </a:t>
            </a:r>
            <a:r>
              <a:rPr lang="en-US" sz="2400" dirty="0" err="1" smtClean="0"/>
              <a:t>Th</a:t>
            </a:r>
            <a:r>
              <a:rPr lang="en-US" sz="2400" dirty="0" smtClean="0"/>
              <a:t>, </a:t>
            </a:r>
            <a:r>
              <a:rPr lang="en-US" sz="2400" baseline="30000" dirty="0" smtClean="0"/>
              <a:t>40</a:t>
            </a:r>
            <a:r>
              <a:rPr lang="en-US" sz="2400" dirty="0" smtClean="0"/>
              <a:t>K), </a:t>
            </a:r>
            <a:br>
              <a:rPr lang="en-US" sz="2400" dirty="0" smtClean="0"/>
            </a:br>
            <a:r>
              <a:rPr lang="en-US" sz="2400" dirty="0" smtClean="0"/>
              <a:t>ab. 10</a:t>
            </a:r>
            <a:r>
              <a:rPr lang="en-US" sz="2400" baseline="30000" dirty="0" smtClean="0"/>
              <a:t>-4</a:t>
            </a:r>
            <a:r>
              <a:rPr lang="en-US" sz="2400" dirty="0" smtClean="0"/>
              <a:t>, half lives ~10</a:t>
            </a:r>
            <a:r>
              <a:rPr lang="en-US" sz="2400" baseline="30000" dirty="0" smtClean="0"/>
              <a:t>9</a:t>
            </a:r>
            <a:r>
              <a:rPr lang="en-US" sz="2400" dirty="0" smtClean="0"/>
              <a:t> </a:t>
            </a:r>
            <a:r>
              <a:rPr lang="en-US" sz="2400" dirty="0" err="1" smtClean="0"/>
              <a:t>yr</a:t>
            </a:r>
            <a:endParaRPr lang="en-US" sz="2400" dirty="0" smtClean="0"/>
          </a:p>
          <a:p>
            <a:pPr marL="457200" indent="-457200">
              <a:lnSpc>
                <a:spcPct val="130000"/>
              </a:lnSpc>
              <a:buAutoNum type="arabicPeriod"/>
            </a:pPr>
            <a:endParaRPr lang="en-US" sz="2400" dirty="0" smtClean="0"/>
          </a:p>
          <a:p>
            <a:pPr>
              <a:lnSpc>
                <a:spcPct val="130000"/>
              </a:lnSpc>
            </a:pPr>
            <a:r>
              <a:rPr lang="en-US" sz="2400" dirty="0" smtClean="0"/>
              <a:t>2. rare, fast decaying trace elements like tritium, </a:t>
            </a:r>
            <a:r>
              <a:rPr lang="en-US" sz="2400" baseline="30000" dirty="0" smtClean="0"/>
              <a:t>14</a:t>
            </a:r>
            <a:r>
              <a:rPr lang="en-US" sz="2400" dirty="0" smtClean="0"/>
              <a:t>C: </a:t>
            </a:r>
            <a:br>
              <a:rPr lang="en-US" sz="2400" dirty="0" smtClean="0"/>
            </a:br>
            <a:r>
              <a:rPr lang="en-US" sz="2400" dirty="0" smtClean="0"/>
              <a:t>     </a:t>
            </a:r>
            <a:r>
              <a:rPr lang="en-US" sz="2400" dirty="0" err="1" smtClean="0"/>
              <a:t>ab</a:t>
            </a:r>
            <a:r>
              <a:rPr lang="en-US" sz="2400" dirty="0" smtClean="0"/>
              <a:t> 10</a:t>
            </a:r>
            <a:r>
              <a:rPr lang="en-US" sz="2400" baseline="30000" dirty="0" smtClean="0"/>
              <a:t>-18</a:t>
            </a:r>
            <a:r>
              <a:rPr lang="en-US" sz="2400" dirty="0" smtClean="0"/>
              <a:t> , half lives 10 </a:t>
            </a:r>
            <a:r>
              <a:rPr lang="en-US" sz="2400" dirty="0" err="1" smtClean="0"/>
              <a:t>yr</a:t>
            </a:r>
            <a:endParaRPr 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371557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n-sasso-graphic-on-p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6" y="372583"/>
            <a:ext cx="5952557" cy="4346312"/>
          </a:xfrm>
          <a:prstGeom prst="rect">
            <a:avLst/>
          </a:prstGeom>
        </p:spPr>
      </p:pic>
      <p:pic>
        <p:nvPicPr>
          <p:cNvPr id="2" name="Picture 1" descr="nextgenerat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716" y="2025513"/>
            <a:ext cx="6453284" cy="46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2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530" y="517519"/>
            <a:ext cx="7840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Other handles on a DM </a:t>
            </a:r>
            <a:r>
              <a:rPr lang="en-US" sz="2400" b="1" dirty="0" smtClean="0">
                <a:solidFill>
                  <a:srgbClr val="FF0000"/>
                </a:solidFill>
              </a:rPr>
              <a:t>signal</a:t>
            </a:r>
            <a:r>
              <a:rPr lang="en-US" sz="2400" dirty="0" smtClean="0"/>
              <a:t> versus radioactive </a:t>
            </a:r>
            <a:r>
              <a:rPr lang="en-US" sz="2400" b="1" dirty="0" smtClean="0">
                <a:solidFill>
                  <a:srgbClr val="FF0000"/>
                </a:solidFill>
              </a:rPr>
              <a:t>background</a:t>
            </a:r>
            <a:r>
              <a:rPr lang="en-US" sz="2400" dirty="0" smtClean="0"/>
              <a:t>: 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87387" y="1503703"/>
            <a:ext cx="3107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1. </a:t>
            </a:r>
            <a:r>
              <a:rPr lang="en-US" sz="2400" b="1" dirty="0" smtClean="0">
                <a:solidFill>
                  <a:srgbClr val="FF0000"/>
                </a:solidFill>
              </a:rPr>
              <a:t>Seasonal</a:t>
            </a:r>
            <a:r>
              <a:rPr lang="en-US" sz="2400" dirty="0" smtClean="0"/>
              <a:t> modulation</a:t>
            </a:r>
            <a:endParaRPr lang="en-US" sz="2400" dirty="0"/>
          </a:p>
        </p:txBody>
      </p:sp>
      <p:pic>
        <p:nvPicPr>
          <p:cNvPr id="4" name="Picture 3" descr="I02-34-wimpwi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609" y="1374324"/>
            <a:ext cx="4248743" cy="2065577"/>
          </a:xfrm>
          <a:prstGeom prst="rect">
            <a:avLst/>
          </a:prstGeom>
        </p:spPr>
      </p:pic>
      <p:pic>
        <p:nvPicPr>
          <p:cNvPr id="5" name="Picture 4" descr="slide_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609" y="3671443"/>
            <a:ext cx="4248743" cy="31865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7387" y="3671443"/>
            <a:ext cx="2911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dirty="0" smtClean="0"/>
              <a:t>. </a:t>
            </a:r>
            <a:r>
              <a:rPr lang="en-US" sz="2400" b="1" dirty="0" smtClean="0">
                <a:solidFill>
                  <a:srgbClr val="FF0000"/>
                </a:solidFill>
              </a:rPr>
              <a:t>Diurnal</a:t>
            </a:r>
            <a:r>
              <a:rPr lang="en-US" sz="2400" dirty="0" smtClean="0"/>
              <a:t> modulation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87387" y="5358374"/>
            <a:ext cx="3443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3. </a:t>
            </a:r>
            <a:r>
              <a:rPr lang="en-US" sz="2400" b="1" dirty="0" smtClean="0">
                <a:solidFill>
                  <a:srgbClr val="FF0000"/>
                </a:solidFill>
              </a:rPr>
              <a:t>Directional</a:t>
            </a:r>
            <a:r>
              <a:rPr lang="en-US" sz="2400" dirty="0" smtClean="0"/>
              <a:t> information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020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314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0" y="2588324"/>
            <a:ext cx="4013200" cy="3365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3561" y="671420"/>
            <a:ext cx="6063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Quick </a:t>
            </a:r>
            <a:r>
              <a:rPr lang="en-US" sz="2400" b="1" dirty="0" smtClean="0">
                <a:solidFill>
                  <a:srgbClr val="FF0000"/>
                </a:solidFill>
              </a:rPr>
              <a:t>summary</a:t>
            </a:r>
            <a:r>
              <a:rPr lang="en-US" sz="2400" dirty="0" smtClean="0"/>
              <a:t> of key concepts from Lecture 1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7312" y="2716781"/>
            <a:ext cx="496802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 smtClean="0"/>
              <a:t>Dark Matter as a </a:t>
            </a:r>
            <a:r>
              <a:rPr lang="en-US" sz="2400" b="1" dirty="0" smtClean="0">
                <a:solidFill>
                  <a:srgbClr val="FF0000"/>
                </a:solidFill>
              </a:rPr>
              <a:t>particle</a:t>
            </a:r>
            <a:r>
              <a:rPr lang="en-US" sz="2400" dirty="0" smtClean="0"/>
              <a:t>:</a:t>
            </a:r>
          </a:p>
          <a:p>
            <a:pPr>
              <a:buClr>
                <a:schemeClr val="tx1"/>
              </a:buClr>
            </a:pPr>
            <a:endParaRPr lang="en-US" sz="2400" dirty="0"/>
          </a:p>
          <a:p>
            <a:pPr marL="342900" indent="-342900">
              <a:buClr>
                <a:schemeClr val="tx1"/>
              </a:buClr>
              <a:buFont typeface="Arial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Dark</a:t>
            </a:r>
          </a:p>
          <a:p>
            <a:pPr marL="342900" indent="-342900">
              <a:buClr>
                <a:schemeClr val="tx1"/>
              </a:buClr>
              <a:buFont typeface="Arial"/>
              <a:buChar char="•"/>
            </a:pPr>
            <a:r>
              <a:rPr lang="en-US" sz="2400" b="1" dirty="0" err="1" smtClean="0">
                <a:solidFill>
                  <a:srgbClr val="FF0000"/>
                </a:solidFill>
              </a:rPr>
              <a:t>Collisionless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(</a:t>
            </a:r>
            <a:r>
              <a:rPr lang="en-US" sz="2400" b="1" i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s /</a:t>
            </a:r>
            <a:r>
              <a:rPr lang="en-US" sz="2400" b="1" i="1" dirty="0" smtClean="0">
                <a:solidFill>
                  <a:srgbClr val="FF0000"/>
                </a:solidFill>
                <a:cs typeface="Symbol" charset="2"/>
              </a:rPr>
              <a:t>m &lt; 1 cm</a:t>
            </a:r>
            <a:r>
              <a:rPr lang="en-US" sz="2400" b="1" i="1" baseline="30000" dirty="0" smtClean="0">
                <a:solidFill>
                  <a:srgbClr val="FF0000"/>
                </a:solidFill>
                <a:cs typeface="Symbol" charset="2"/>
              </a:rPr>
              <a:t>2</a:t>
            </a:r>
            <a:r>
              <a:rPr lang="en-US" sz="2400" b="1" i="1" dirty="0" smtClean="0">
                <a:solidFill>
                  <a:srgbClr val="FF0000"/>
                </a:solidFill>
                <a:cs typeface="Symbol" charset="2"/>
              </a:rPr>
              <a:t>/g</a:t>
            </a:r>
            <a:r>
              <a:rPr lang="en-US" sz="2400" dirty="0" smtClean="0">
                <a:cs typeface="Symbol" charset="2"/>
              </a:rPr>
              <a:t>, </a:t>
            </a:r>
          </a:p>
          <a:p>
            <a:pPr>
              <a:buClr>
                <a:schemeClr val="tx1"/>
              </a:buClr>
            </a:pPr>
            <a:r>
              <a:rPr lang="en-US" sz="2400" dirty="0">
                <a:cs typeface="Symbol" charset="2"/>
              </a:rPr>
              <a:t>	</a:t>
            </a:r>
            <a:r>
              <a:rPr lang="en-US" sz="2400" dirty="0" smtClean="0">
                <a:cs typeface="Symbol" charset="2"/>
              </a:rPr>
              <a:t>or </a:t>
            </a:r>
            <a:r>
              <a:rPr lang="en-US" sz="2400" b="1" i="1" dirty="0" smtClean="0">
                <a:solidFill>
                  <a:srgbClr val="FF0000"/>
                </a:solidFill>
                <a:cs typeface="Symbol" charset="2"/>
              </a:rPr>
              <a:t>1 barn/</a:t>
            </a:r>
            <a:r>
              <a:rPr lang="en-US" sz="2400" b="1" i="1" dirty="0" err="1" smtClean="0">
                <a:solidFill>
                  <a:srgbClr val="FF0000"/>
                </a:solidFill>
                <a:cs typeface="Symbol" charset="2"/>
              </a:rPr>
              <a:t>GeV</a:t>
            </a:r>
            <a:r>
              <a:rPr lang="en-US" sz="2400" dirty="0" smtClean="0"/>
              <a:t>)</a:t>
            </a:r>
          </a:p>
          <a:p>
            <a:pPr marL="342900" indent="-342900">
              <a:buClr>
                <a:schemeClr val="tx1"/>
              </a:buClr>
              <a:buFont typeface="Arial"/>
              <a:buChar char="•"/>
            </a:pPr>
            <a:r>
              <a:rPr lang="en-US" sz="2400" b="1" dirty="0" smtClean="0">
                <a:solidFill>
                  <a:srgbClr val="FF0000"/>
                </a:solidFill>
                <a:cs typeface="Symbol" charset="2"/>
              </a:rPr>
              <a:t>Classical</a:t>
            </a:r>
            <a:r>
              <a:rPr lang="en-US" sz="2400" dirty="0" smtClean="0">
                <a:cs typeface="Symbol" charset="2"/>
              </a:rPr>
              <a:t> (de Broglie; Pauli-blocking)</a:t>
            </a:r>
          </a:p>
          <a:p>
            <a:pPr marL="342900" indent="-342900">
              <a:buClr>
                <a:schemeClr val="tx1"/>
              </a:buClr>
              <a:buFont typeface="Arial"/>
              <a:buChar char="•"/>
            </a:pPr>
            <a:r>
              <a:rPr lang="en-US" sz="2400" b="1" dirty="0" smtClean="0">
                <a:solidFill>
                  <a:srgbClr val="FF0000"/>
                </a:solidFill>
                <a:cs typeface="Symbol" charset="2"/>
              </a:rPr>
              <a:t>Fluid</a:t>
            </a:r>
          </a:p>
          <a:p>
            <a:pPr marL="342900" indent="-342900">
              <a:buClr>
                <a:schemeClr val="tx1"/>
              </a:buClr>
              <a:buFont typeface="Arial"/>
              <a:buChar char="•"/>
            </a:pPr>
            <a:r>
              <a:rPr lang="en-US" sz="2400" b="1" dirty="0" smtClean="0">
                <a:solidFill>
                  <a:srgbClr val="FF0000"/>
                </a:solidFill>
                <a:cs typeface="Symbol" charset="2"/>
              </a:rPr>
              <a:t>Right abundance</a:t>
            </a:r>
            <a:r>
              <a:rPr lang="en-US" sz="2400" dirty="0" smtClean="0">
                <a:cs typeface="Symbol" charset="2"/>
              </a:rPr>
              <a:t>, ~0.3 critical</a:t>
            </a:r>
            <a:endParaRPr lang="en-US" sz="2400" dirty="0">
              <a:cs typeface="Symbol" charset="2"/>
            </a:endParaRPr>
          </a:p>
          <a:p>
            <a:pPr marL="342900" indent="-342900">
              <a:buClr>
                <a:schemeClr val="tx1"/>
              </a:buClr>
              <a:buFont typeface="Arial"/>
              <a:buChar char="•"/>
            </a:pP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65989" y="1412942"/>
            <a:ext cx="8009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Dark matter key ingredient to seed </a:t>
            </a:r>
            <a:r>
              <a:rPr lang="en-US" sz="2400" b="1" dirty="0" smtClean="0">
                <a:solidFill>
                  <a:srgbClr val="FF0000"/>
                </a:solidFill>
              </a:rPr>
              <a:t>timely structure formation</a:t>
            </a:r>
          </a:p>
          <a:p>
            <a:pPr algn="ctr"/>
            <a:r>
              <a:rPr lang="en-US" sz="2400" dirty="0" smtClean="0"/>
              <a:t>[MOND does not work: baryon acoustic oscillations…]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527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7668" y="376022"/>
            <a:ext cx="5548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Now: direct detection </a:t>
            </a:r>
            <a:r>
              <a:rPr lang="en-US" sz="2400" b="1" dirty="0" smtClean="0">
                <a:solidFill>
                  <a:srgbClr val="FF0000"/>
                </a:solidFill>
              </a:rPr>
              <a:t>event rates</a:t>
            </a:r>
            <a:r>
              <a:rPr lang="en-US" sz="2400" dirty="0" smtClean="0"/>
              <a:t>, for real!</a:t>
            </a:r>
            <a:endParaRPr lang="en-US" sz="2400" dirty="0"/>
          </a:p>
        </p:txBody>
      </p:sp>
      <p:pic>
        <p:nvPicPr>
          <p:cNvPr id="3" name="Picture 2" descr="Screen Shot 2016-06-22 at 12.25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50" y="1213709"/>
            <a:ext cx="3644900" cy="1092200"/>
          </a:xfrm>
          <a:prstGeom prst="rect">
            <a:avLst/>
          </a:prstGeom>
        </p:spPr>
      </p:pic>
      <p:pic>
        <p:nvPicPr>
          <p:cNvPr id="4" name="Picture 3" descr="Screen Shot 2016-06-22 at 12.26.2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350" y="2681931"/>
            <a:ext cx="4559300" cy="1054100"/>
          </a:xfrm>
          <a:prstGeom prst="rect">
            <a:avLst/>
          </a:prstGeom>
        </p:spPr>
      </p:pic>
      <p:pic>
        <p:nvPicPr>
          <p:cNvPr id="5" name="Picture 4" descr="Screen Shot 2016-06-22 at 12.26.3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112053"/>
            <a:ext cx="3962400" cy="812800"/>
          </a:xfrm>
          <a:prstGeom prst="rect">
            <a:avLst/>
          </a:prstGeom>
        </p:spPr>
      </p:pic>
      <p:pic>
        <p:nvPicPr>
          <p:cNvPr id="6" name="Picture 5" descr="Screen Shot 2016-06-22 at 12.26.5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5300875"/>
            <a:ext cx="5969000" cy="11811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427294" y="5344671"/>
            <a:ext cx="1285296" cy="1181100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5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4407" y="153332"/>
            <a:ext cx="6415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How do we calculate the scattering </a:t>
            </a:r>
            <a:r>
              <a:rPr lang="en-US" sz="2400" b="1" dirty="0" smtClean="0">
                <a:solidFill>
                  <a:srgbClr val="FF0000"/>
                </a:solidFill>
              </a:rPr>
              <a:t>cross section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15065" y="829884"/>
            <a:ext cx="7313871" cy="966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Non-relativistic limit, the scattering </a:t>
            </a:r>
            <a:r>
              <a:rPr lang="en-US" sz="2400" b="1" dirty="0" smtClean="0">
                <a:solidFill>
                  <a:srgbClr val="FF0000"/>
                </a:solidFill>
              </a:rPr>
              <a:t>matrix element </a:t>
            </a:r>
            <a:r>
              <a:rPr lang="en-US" sz="2400" dirty="0" smtClean="0"/>
              <a:t>is the </a:t>
            </a:r>
          </a:p>
          <a:p>
            <a:pPr algn="ctr">
              <a:lnSpc>
                <a:spcPct val="120000"/>
              </a:lnSpc>
            </a:pPr>
            <a:r>
              <a:rPr lang="en-US" sz="2400" dirty="0" smtClean="0"/>
              <a:t>Fourier transform of WIMP-nucleus potential</a:t>
            </a:r>
            <a:endParaRPr lang="en-US" sz="2400" dirty="0"/>
          </a:p>
        </p:txBody>
      </p:sp>
      <p:pic>
        <p:nvPicPr>
          <p:cNvPr id="4" name="Picture 3" descr="Screen Shot 2016-06-22 at 12.29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251416"/>
            <a:ext cx="6400800" cy="1333500"/>
          </a:xfrm>
          <a:prstGeom prst="rect">
            <a:avLst/>
          </a:prstGeom>
        </p:spPr>
      </p:pic>
      <p:pic>
        <p:nvPicPr>
          <p:cNvPr id="5" name="Picture 4" descr="Screen Shot 2016-06-22 at 12.28.5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650" y="1949634"/>
            <a:ext cx="4330700" cy="1028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0356" y="5738248"/>
            <a:ext cx="7643288" cy="966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where the G's are the effective DM-nucleon interactions for </a:t>
            </a:r>
          </a:p>
          <a:p>
            <a:pPr algn="ctr">
              <a:lnSpc>
                <a:spcPct val="12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scalar</a:t>
            </a:r>
            <a:r>
              <a:rPr lang="en-US" sz="2400" dirty="0" smtClean="0"/>
              <a:t> and </a:t>
            </a:r>
            <a:r>
              <a:rPr lang="en-US" sz="2400" b="1" dirty="0" smtClean="0">
                <a:solidFill>
                  <a:srgbClr val="FF0000"/>
                </a:solidFill>
              </a:rPr>
              <a:t>axial</a:t>
            </a:r>
            <a:r>
              <a:rPr lang="en-US" sz="2400" dirty="0" smtClean="0"/>
              <a:t> interactions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17431" y="3131666"/>
            <a:ext cx="6709138" cy="966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to the lowest order in velocity, the potential is just a </a:t>
            </a:r>
          </a:p>
          <a:p>
            <a:pPr algn="ctr">
              <a:lnSpc>
                <a:spcPct val="12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contact interaction </a:t>
            </a:r>
            <a:r>
              <a:rPr lang="en-US" sz="2400" dirty="0" smtClean="0"/>
              <a:t>of spin-independent and axial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08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465" y="428769"/>
            <a:ext cx="8027015" cy="96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Coherence</a:t>
            </a:r>
            <a:r>
              <a:rPr lang="en-US" sz="2400" dirty="0" smtClean="0"/>
              <a:t> requires the nucleus size to be much smaller than the momentum transfer wavelength (</a:t>
            </a:r>
            <a:r>
              <a:rPr lang="en-US" sz="2400" i="1" dirty="0" smtClean="0"/>
              <a:t>1/q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3" name="Picture 2" descr="Screen Shot 2016-06-22 at 12.33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053" y="1968969"/>
            <a:ext cx="2108200" cy="495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929" y="2947478"/>
            <a:ext cx="8908564" cy="96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Loss of coherence is </a:t>
            </a:r>
            <a:r>
              <a:rPr lang="en-US" sz="2400" dirty="0" err="1" smtClean="0"/>
              <a:t>phenomenologically</a:t>
            </a:r>
            <a:r>
              <a:rPr lang="en-US" sz="2400" dirty="0" smtClean="0"/>
              <a:t> accounted for by introducing </a:t>
            </a:r>
            <a:r>
              <a:rPr lang="en-US" sz="2400" b="1" dirty="0" smtClean="0">
                <a:solidFill>
                  <a:srgbClr val="FF0000"/>
                </a:solidFill>
              </a:rPr>
              <a:t>form factors </a:t>
            </a:r>
            <a:r>
              <a:rPr lang="en-US" sz="2400" dirty="0" smtClean="0"/>
              <a:t>describing the nucleus response</a:t>
            </a:r>
            <a:endParaRPr lang="en-US" sz="2400" dirty="0"/>
          </a:p>
        </p:txBody>
      </p:sp>
      <p:pic>
        <p:nvPicPr>
          <p:cNvPr id="5" name="Picture 4" descr="Screen Shot 2016-06-22 at 1.01.1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548" y="4475838"/>
            <a:ext cx="3111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9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6-06-22 at 1.15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02" y="2158918"/>
            <a:ext cx="3024255" cy="12579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61259" y="269758"/>
            <a:ext cx="6632795" cy="966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Given a </a:t>
            </a:r>
            <a:r>
              <a:rPr lang="en-US" sz="2400" b="1" dirty="0" smtClean="0">
                <a:solidFill>
                  <a:srgbClr val="FF0000"/>
                </a:solidFill>
              </a:rPr>
              <a:t>microscopic</a:t>
            </a:r>
            <a:r>
              <a:rPr lang="en-US" sz="2400" dirty="0" smtClean="0"/>
              <a:t> theory of dark matter, </a:t>
            </a:r>
          </a:p>
          <a:p>
            <a:pPr algn="ctr">
              <a:lnSpc>
                <a:spcPct val="120000"/>
              </a:lnSpc>
            </a:pPr>
            <a:r>
              <a:rPr lang="en-US" sz="2400" dirty="0" smtClean="0"/>
              <a:t>how does one get to the </a:t>
            </a:r>
            <a:r>
              <a:rPr lang="en-US" sz="2400" b="1" dirty="0" smtClean="0">
                <a:solidFill>
                  <a:srgbClr val="FF0000"/>
                </a:solidFill>
              </a:rPr>
              <a:t>DM-nucleus cross section</a:t>
            </a:r>
            <a:r>
              <a:rPr lang="en-US" sz="2400" dirty="0" smtClean="0"/>
              <a:t>? 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66005" y="1642426"/>
            <a:ext cx="7995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An interesting </a:t>
            </a:r>
            <a:r>
              <a:rPr lang="en-US" sz="2400" b="1" dirty="0" smtClean="0">
                <a:solidFill>
                  <a:srgbClr val="FF0000"/>
                </a:solidFill>
              </a:rPr>
              <a:t>multi-layered </a:t>
            </a:r>
            <a:r>
              <a:rPr lang="en-US" sz="2400" dirty="0" smtClean="0"/>
              <a:t>problem in </a:t>
            </a:r>
            <a:r>
              <a:rPr lang="en-US" sz="2400" b="1" dirty="0" smtClean="0">
                <a:solidFill>
                  <a:srgbClr val="FF0000"/>
                </a:solidFill>
              </a:rPr>
              <a:t>effective field theory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616116" y="2541296"/>
            <a:ext cx="2578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smtClean="0">
                <a:solidFill>
                  <a:srgbClr val="0000FF"/>
                </a:solidFill>
              </a:rPr>
              <a:t>Dark Matter-quark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4087" y="4231071"/>
            <a:ext cx="2859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smtClean="0">
                <a:solidFill>
                  <a:srgbClr val="0000FF"/>
                </a:solidFill>
              </a:rPr>
              <a:t>Dark Matter-nucleon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4087" y="5660393"/>
            <a:ext cx="2816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smtClean="0">
                <a:solidFill>
                  <a:srgbClr val="0000FF"/>
                </a:solidFill>
              </a:rPr>
              <a:t>Dark Matter-nucleus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7508" y="5107246"/>
            <a:ext cx="1803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Form factors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9" descr="noyau-duranium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56"/>
          <a:stretch/>
        </p:blipFill>
        <p:spPr>
          <a:xfrm>
            <a:off x="6741881" y="4906014"/>
            <a:ext cx="2061137" cy="1563624"/>
          </a:xfrm>
          <a:prstGeom prst="rect">
            <a:avLst/>
          </a:prstGeom>
        </p:spPr>
      </p:pic>
      <p:pic>
        <p:nvPicPr>
          <p:cNvPr id="11" name="Picture 10" descr="2000px-Quark_structure_proto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483" y="3416870"/>
            <a:ext cx="1951986" cy="19519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5091" y="3619192"/>
            <a:ext cx="3402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Nucleon matrix elements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21020" y="2916363"/>
            <a:ext cx="2193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Low-energy EFT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51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3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950" y="278980"/>
            <a:ext cx="7810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Sometimes life is simpler, e.g. if DM is (</a:t>
            </a:r>
            <a:r>
              <a:rPr lang="en-US" sz="2400" b="1" dirty="0" err="1" smtClean="0">
                <a:solidFill>
                  <a:srgbClr val="FF0000"/>
                </a:solidFill>
              </a:rPr>
              <a:t>milli</a:t>
            </a:r>
            <a:r>
              <a:rPr lang="en-US" sz="2400" dirty="0" smtClean="0"/>
              <a:t>-electric-)</a:t>
            </a:r>
            <a:r>
              <a:rPr lang="en-US" sz="2400" b="1" dirty="0" smtClean="0">
                <a:solidFill>
                  <a:srgbClr val="FF0000"/>
                </a:solidFill>
              </a:rPr>
              <a:t>charged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Screen Shot 2016-06-22 at 1.1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747" y="1019625"/>
            <a:ext cx="3518507" cy="17385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9791" y="3037161"/>
            <a:ext cx="6324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Sometimes life is nastier, e.g. if DM is </a:t>
            </a:r>
            <a:r>
              <a:rPr lang="en-US" sz="2400" b="1" dirty="0" err="1" smtClean="0">
                <a:solidFill>
                  <a:srgbClr val="FF0000"/>
                </a:solidFill>
              </a:rPr>
              <a:t>lepto-philic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Screen Shot 2016-06-22 at 1.19.5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505" y="3777806"/>
            <a:ext cx="5110990" cy="280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6-22 at 1.20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010"/>
            <a:ext cx="9144000" cy="616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4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6628" y="592728"/>
            <a:ext cx="5350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Now off to </a:t>
            </a:r>
            <a:r>
              <a:rPr lang="en-US" sz="2400" b="1" dirty="0" smtClean="0">
                <a:solidFill>
                  <a:srgbClr val="FF0000"/>
                </a:solidFill>
              </a:rPr>
              <a:t>indirect</a:t>
            </a:r>
            <a:r>
              <a:rPr lang="en-US" sz="2400" dirty="0" smtClean="0"/>
              <a:t> dark matter detection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715765" y="1504502"/>
            <a:ext cx="5712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Idea: use the </a:t>
            </a:r>
            <a:r>
              <a:rPr lang="en-US" sz="2400" b="1" dirty="0" smtClean="0">
                <a:solidFill>
                  <a:srgbClr val="FF0000"/>
                </a:solidFill>
              </a:rPr>
              <a:t>debris</a:t>
            </a:r>
            <a:r>
              <a:rPr lang="en-US" sz="2400" dirty="0" smtClean="0"/>
              <a:t> of DM </a:t>
            </a:r>
            <a:r>
              <a:rPr lang="en-US" sz="2400" b="1" dirty="0" smtClean="0">
                <a:solidFill>
                  <a:srgbClr val="FF0000"/>
                </a:solidFill>
              </a:rPr>
              <a:t>pair-annihilation </a:t>
            </a:r>
          </a:p>
          <a:p>
            <a:pPr algn="ctr"/>
            <a:r>
              <a:rPr lang="en-US" sz="2400" dirty="0" smtClean="0"/>
              <a:t>(likely large if thermal relic) or </a:t>
            </a:r>
            <a:r>
              <a:rPr lang="en-US" sz="2400" b="1" dirty="0" smtClean="0">
                <a:solidFill>
                  <a:srgbClr val="FF0000"/>
                </a:solidFill>
              </a:rPr>
              <a:t>decay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Shot 2016-06-22 at 1.21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71" y="2783516"/>
            <a:ext cx="6756400" cy="1765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2502" y="4958773"/>
            <a:ext cx="5618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What do we know about these </a:t>
            </a:r>
            <a:r>
              <a:rPr lang="en-US" sz="2400" b="1" dirty="0" smtClean="0">
                <a:solidFill>
                  <a:srgbClr val="FF0000"/>
                </a:solidFill>
              </a:rPr>
              <a:t>rates</a:t>
            </a:r>
            <a:r>
              <a:rPr lang="en-US" sz="2400" dirty="0" smtClean="0"/>
              <a:t>? </a:t>
            </a:r>
          </a:p>
          <a:p>
            <a:pPr algn="ctr"/>
            <a:r>
              <a:rPr lang="en-US" sz="2400" dirty="0" err="1" smtClean="0">
                <a:latin typeface="Symbol" charset="2"/>
                <a:cs typeface="Symbol" charset="2"/>
              </a:rPr>
              <a:t>s</a:t>
            </a:r>
            <a:r>
              <a:rPr lang="en-US" sz="2400" dirty="0" err="1" smtClean="0"/>
              <a:t>v</a:t>
            </a:r>
            <a:r>
              <a:rPr lang="en-US" sz="2400" dirty="0" smtClean="0"/>
              <a:t> from </a:t>
            </a:r>
            <a:r>
              <a:rPr lang="en-US" sz="2400" b="1" dirty="0" smtClean="0">
                <a:solidFill>
                  <a:srgbClr val="FF0000"/>
                </a:solidFill>
              </a:rPr>
              <a:t>thermal production </a:t>
            </a:r>
            <a:r>
              <a:rPr lang="en-US" sz="2400" dirty="0" smtClean="0"/>
              <a:t>(with caveats!)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27497" y="6130465"/>
            <a:ext cx="3089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How about </a:t>
            </a:r>
            <a:r>
              <a:rPr lang="en-US" sz="2400" b="1" dirty="0" smtClean="0">
                <a:solidFill>
                  <a:srgbClr val="FF0000"/>
                </a:solidFill>
              </a:rPr>
              <a:t>decay rate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736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7159" y="536426"/>
            <a:ext cx="7908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Suppose DM decay mediated by </a:t>
            </a:r>
            <a:r>
              <a:rPr lang="en-US" sz="2400" b="1" dirty="0" smtClean="0">
                <a:solidFill>
                  <a:srgbClr val="FF0000"/>
                </a:solidFill>
              </a:rPr>
              <a:t>high-scale </a:t>
            </a:r>
            <a:r>
              <a:rPr lang="en-US" sz="2400" dirty="0" smtClean="0"/>
              <a:t>physics at scale </a:t>
            </a:r>
            <a:r>
              <a:rPr lang="en-US" sz="2400" b="1" i="1" dirty="0" smtClean="0">
                <a:solidFill>
                  <a:srgbClr val="FF0000"/>
                </a:solidFill>
              </a:rPr>
              <a:t>M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pic>
        <p:nvPicPr>
          <p:cNvPr id="3" name="Picture 2" descr="Screen Shot 2016-06-22 at 1.29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780" y="1112724"/>
            <a:ext cx="4927600" cy="210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6740" y="3602392"/>
            <a:ext cx="8083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Dimension-5 operator doesn't work – would be too </a:t>
            </a:r>
            <a:r>
              <a:rPr lang="en-US" sz="2400" b="1" dirty="0" smtClean="0">
                <a:solidFill>
                  <a:srgbClr val="FF0000"/>
                </a:solidFill>
              </a:rPr>
              <a:t>short lived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pic>
        <p:nvPicPr>
          <p:cNvPr id="5" name="Picture 4" descr="Screen Shot 2016-06-22 at 1.30.2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59" y="4540282"/>
            <a:ext cx="4545160" cy="19557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32776" y="5156840"/>
            <a:ext cx="3653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Interesting</a:t>
            </a:r>
            <a:r>
              <a:rPr lang="en-US" sz="2400" dirty="0" smtClean="0"/>
              <a:t>, well motivated!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502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4169" y="370396"/>
            <a:ext cx="4684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about annihilation </a:t>
            </a:r>
            <a:r>
              <a:rPr lang="en-US" sz="2400" b="1" dirty="0" smtClean="0">
                <a:solidFill>
                  <a:srgbClr val="FF0000"/>
                </a:solidFill>
              </a:rPr>
              <a:t>final state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12714" y="1133866"/>
            <a:ext cx="7907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Very </a:t>
            </a:r>
            <a:r>
              <a:rPr lang="en-US" sz="2400" b="1" dirty="0" smtClean="0">
                <a:solidFill>
                  <a:srgbClr val="FF0000"/>
                </a:solidFill>
              </a:rPr>
              <a:t>model-dependent</a:t>
            </a:r>
          </a:p>
          <a:p>
            <a:endParaRPr lang="en-US" sz="2400" dirty="0"/>
          </a:p>
          <a:p>
            <a:r>
              <a:rPr lang="en-US" sz="2400" dirty="0" smtClean="0"/>
              <a:t>1. if DM belongs to an SU(2) </a:t>
            </a:r>
            <a:r>
              <a:rPr lang="en-US" sz="2400" b="1" dirty="0" err="1" smtClean="0">
                <a:solidFill>
                  <a:srgbClr val="FF0000"/>
                </a:solidFill>
              </a:rPr>
              <a:t>multiplet</a:t>
            </a:r>
            <a:r>
              <a:rPr lang="en-US" sz="2400" dirty="0" smtClean="0"/>
              <a:t>, then well-defined combination of </a:t>
            </a:r>
            <a:r>
              <a:rPr lang="en-US" sz="2400" i="1" dirty="0" smtClean="0"/>
              <a:t>ZZ</a:t>
            </a:r>
            <a:r>
              <a:rPr lang="en-US" sz="2400" dirty="0" smtClean="0"/>
              <a:t>, </a:t>
            </a:r>
            <a:r>
              <a:rPr lang="en-US" sz="2400" i="1" dirty="0" smtClean="0"/>
              <a:t>WW</a:t>
            </a:r>
            <a:r>
              <a:rPr lang="en-US" sz="2400" dirty="0" smtClean="0"/>
              <a:t> final states...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2714" y="3466092"/>
            <a:ext cx="7941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2. In UED, DM is KK-1 mode of </a:t>
            </a:r>
            <a:r>
              <a:rPr lang="en-US" sz="2400" b="1" dirty="0" smtClean="0">
                <a:solidFill>
                  <a:srgbClr val="FF0000"/>
                </a:solidFill>
              </a:rPr>
              <a:t>hypercharge gauge boson</a:t>
            </a:r>
            <a:r>
              <a:rPr lang="en-US" sz="2400" dirty="0" smtClean="0"/>
              <a:t>, thus </a:t>
            </a:r>
            <a:endParaRPr lang="en-US" sz="2400" dirty="0"/>
          </a:p>
        </p:txBody>
      </p:sp>
      <p:pic>
        <p:nvPicPr>
          <p:cNvPr id="5" name="Picture 4" descr="Screen Shot 2016-06-22 at 1.32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33" y="4098293"/>
            <a:ext cx="1689100" cy="381000"/>
          </a:xfrm>
          <a:prstGeom prst="rect">
            <a:avLst/>
          </a:prstGeom>
        </p:spPr>
      </p:pic>
      <p:pic>
        <p:nvPicPr>
          <p:cNvPr id="6" name="Picture 5" descr="Screen Shot 2016-06-22 at 1.32.2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691" y="4085853"/>
            <a:ext cx="1333500" cy="508000"/>
          </a:xfrm>
          <a:prstGeom prst="rect">
            <a:avLst/>
          </a:prstGeom>
        </p:spPr>
      </p:pic>
      <p:pic>
        <p:nvPicPr>
          <p:cNvPr id="7" name="Picture 6" descr="Screen Shot 2016-06-22 at 1.32.3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734" y="4129649"/>
            <a:ext cx="1041400" cy="368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2714" y="4745451"/>
            <a:ext cx="8589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Special "</a:t>
            </a:r>
            <a:r>
              <a:rPr lang="en-US" sz="2400" b="1" dirty="0" smtClean="0">
                <a:solidFill>
                  <a:srgbClr val="FF0000"/>
                </a:solidFill>
              </a:rPr>
              <a:t>selection rule</a:t>
            </a:r>
            <a:r>
              <a:rPr lang="en-US" sz="2400" dirty="0" smtClean="0"/>
              <a:t>", e.g. </a:t>
            </a:r>
            <a:r>
              <a:rPr lang="en-US" sz="2400" dirty="0" err="1" smtClean="0"/>
              <a:t>helicity</a:t>
            </a:r>
            <a:r>
              <a:rPr lang="en-US" sz="2400" dirty="0" smtClean="0"/>
              <a:t> suppression for </a:t>
            </a:r>
            <a:r>
              <a:rPr lang="en-US" sz="2400" dirty="0" err="1" smtClean="0"/>
              <a:t>Marjorana</a:t>
            </a:r>
            <a:r>
              <a:rPr lang="en-US" sz="2400" dirty="0" smtClean="0"/>
              <a:t> fermion (analogous to charged pion decay)</a:t>
            </a:r>
            <a:endParaRPr lang="en-US" sz="2400" dirty="0"/>
          </a:p>
        </p:txBody>
      </p:sp>
      <p:pic>
        <p:nvPicPr>
          <p:cNvPr id="9" name="Picture 8" descr="Screen Shot 2016-06-22 at 1.33.5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04" y="5613102"/>
            <a:ext cx="2007563" cy="5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1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3561" y="671420"/>
            <a:ext cx="6063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Quick </a:t>
            </a:r>
            <a:r>
              <a:rPr lang="en-US" sz="2400" b="1" dirty="0" smtClean="0">
                <a:solidFill>
                  <a:srgbClr val="FF0000"/>
                </a:solidFill>
              </a:rPr>
              <a:t>summary</a:t>
            </a:r>
            <a:r>
              <a:rPr lang="en-US" sz="2400" dirty="0" smtClean="0"/>
              <a:t> of key concepts from Lecture 1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-18276" y="1830460"/>
            <a:ext cx="4254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Paradigm of </a:t>
            </a:r>
            <a:r>
              <a:rPr lang="en-US" sz="2400" b="1" dirty="0" smtClean="0">
                <a:solidFill>
                  <a:srgbClr val="FF0000"/>
                </a:solidFill>
              </a:rPr>
              <a:t>thermal decoupling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Screen Shot 2016-06-22 at 9.38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473" y="1830460"/>
            <a:ext cx="2679700" cy="431800"/>
          </a:xfrm>
          <a:prstGeom prst="rect">
            <a:avLst/>
          </a:prstGeom>
        </p:spPr>
      </p:pic>
      <p:pic>
        <p:nvPicPr>
          <p:cNvPr id="9" name="Picture 8" descr="Screen Shot 2016-06-22 at 9.41.0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689" y="2742821"/>
            <a:ext cx="1816100" cy="533400"/>
          </a:xfrm>
          <a:prstGeom prst="rect">
            <a:avLst/>
          </a:prstGeom>
        </p:spPr>
      </p:pic>
      <p:pic>
        <p:nvPicPr>
          <p:cNvPr id="10" name="Picture 9" descr="Screen Shot 2016-06-22 at 9.39.1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61" y="2482664"/>
            <a:ext cx="2409528" cy="7935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68456" y="3850676"/>
            <a:ext cx="4882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Example: </a:t>
            </a:r>
            <a:r>
              <a:rPr lang="en-US" sz="2400" b="1" dirty="0" smtClean="0">
                <a:solidFill>
                  <a:srgbClr val="FF0000"/>
                </a:solidFill>
              </a:rPr>
              <a:t>hot</a:t>
            </a:r>
            <a:r>
              <a:rPr lang="en-US" sz="2400" dirty="0" smtClean="0"/>
              <a:t> relic (e.g. SM neutrinos)</a:t>
            </a:r>
            <a:endParaRPr lang="en-US" sz="2400" dirty="0"/>
          </a:p>
        </p:txBody>
      </p:sp>
      <p:pic>
        <p:nvPicPr>
          <p:cNvPr id="12" name="Picture 11" descr="Screen Shot 2016-06-22 at 10.00.4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311" y="3633445"/>
            <a:ext cx="3858843" cy="10887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3561" y="4983307"/>
            <a:ext cx="6225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doesn’t always work… </a:t>
            </a:r>
            <a:r>
              <a:rPr lang="en-US" sz="2400" b="1" dirty="0" smtClean="0">
                <a:solidFill>
                  <a:srgbClr val="FF0000"/>
                </a:solidFill>
              </a:rPr>
              <a:t>relic protons-antiprotons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8699" y="5833025"/>
            <a:ext cx="69841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relic protons, antiprotons: ~ </a:t>
            </a:r>
            <a:r>
              <a:rPr lang="en-US" sz="2400" b="1" dirty="0" smtClean="0">
                <a:solidFill>
                  <a:srgbClr val="FF0000"/>
                </a:solidFill>
              </a:rPr>
              <a:t>10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-15</a:t>
            </a:r>
            <a:r>
              <a:rPr lang="en-US" sz="2400" dirty="0" smtClean="0"/>
              <a:t> obs. baryon density</a:t>
            </a:r>
          </a:p>
          <a:p>
            <a:pPr algn="ctr"/>
            <a:r>
              <a:rPr lang="en-US" sz="2400" dirty="0" smtClean="0"/>
              <a:t>Cold relics!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31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5315" y="682878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Cold</a:t>
            </a:r>
            <a:r>
              <a:rPr lang="en-US" sz="2400" dirty="0" smtClean="0"/>
              <a:t> Relic</a:t>
            </a:r>
            <a:endParaRPr lang="en-US" sz="2400" dirty="0"/>
          </a:p>
        </p:txBody>
      </p:sp>
      <p:pic>
        <p:nvPicPr>
          <p:cNvPr id="3" name="Picture 2" descr="Screen Shot 2016-06-22 at 10.16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839" y="302621"/>
            <a:ext cx="3919570" cy="1140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606" y="1616208"/>
            <a:ext cx="87998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Works for </a:t>
            </a:r>
            <a:r>
              <a:rPr lang="en-US" sz="2400" b="1" dirty="0" smtClean="0">
                <a:solidFill>
                  <a:srgbClr val="FF0000"/>
                </a:solidFill>
              </a:rPr>
              <a:t>WIMPs</a:t>
            </a:r>
            <a:r>
              <a:rPr lang="en-US" sz="2400" dirty="0" smtClean="0"/>
              <a:t>, but also for lighter, more weakly coupled particles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Mass Range</a:t>
            </a:r>
            <a:r>
              <a:rPr lang="en-US" sz="2400" dirty="0" smtClean="0"/>
              <a:t>: m=0.1 </a:t>
            </a:r>
            <a:r>
              <a:rPr lang="en-US" sz="2400" dirty="0" err="1" smtClean="0"/>
              <a:t>eV</a:t>
            </a:r>
            <a:r>
              <a:rPr lang="en-US" sz="2400" dirty="0" smtClean="0"/>
              <a:t> [1 MeV]… 120 </a:t>
            </a:r>
            <a:r>
              <a:rPr lang="en-US" sz="2400" dirty="0" err="1" smtClean="0"/>
              <a:t>TeV</a:t>
            </a:r>
            <a:r>
              <a:rPr lang="en-US" sz="2400" dirty="0" smtClean="0"/>
              <a:t>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Assuming weak interactions, m&gt;10 </a:t>
            </a:r>
            <a:r>
              <a:rPr lang="en-US" sz="2400" dirty="0" err="1" smtClean="0"/>
              <a:t>GeV</a:t>
            </a:r>
            <a:r>
              <a:rPr lang="en-US" sz="2400" dirty="0" smtClean="0"/>
              <a:t> [</a:t>
            </a:r>
            <a:r>
              <a:rPr lang="en-US" sz="2400" b="1" dirty="0" smtClean="0">
                <a:solidFill>
                  <a:srgbClr val="FF0000"/>
                </a:solidFill>
              </a:rPr>
              <a:t>Lee-Weinberg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11285" y="4407307"/>
            <a:ext cx="31286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Proper formulation: </a:t>
            </a:r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Boltzman</a:t>
            </a:r>
            <a:r>
              <a:rPr lang="en-US" sz="2400" b="1" dirty="0" smtClean="0">
                <a:solidFill>
                  <a:srgbClr val="FF0000"/>
                </a:solidFill>
              </a:rPr>
              <a:t> equation </a:t>
            </a:r>
            <a:r>
              <a:rPr lang="en-US" sz="2400" dirty="0" smtClean="0"/>
              <a:t>L=C</a:t>
            </a:r>
            <a:endParaRPr lang="en-US" sz="2400" dirty="0"/>
          </a:p>
        </p:txBody>
      </p:sp>
      <p:pic>
        <p:nvPicPr>
          <p:cNvPr id="6" name="Picture 5" descr="Screen Shot 2016-06-22 at 10.28.1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98" y="5479183"/>
            <a:ext cx="6934200" cy="1244600"/>
          </a:xfrm>
          <a:prstGeom prst="rect">
            <a:avLst/>
          </a:prstGeom>
        </p:spPr>
      </p:pic>
      <p:pic>
        <p:nvPicPr>
          <p:cNvPr id="7" name="Picture 6" descr="Screen Shot 2016-06-22 at 10.29.0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839" y="4019193"/>
            <a:ext cx="2946372" cy="624705"/>
          </a:xfrm>
          <a:prstGeom prst="rect">
            <a:avLst/>
          </a:prstGeom>
        </p:spPr>
      </p:pic>
      <p:pic>
        <p:nvPicPr>
          <p:cNvPr id="8" name="Picture 7" descr="Screen Shot 2016-06-22 at 10.29.2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631" y="4643898"/>
            <a:ext cx="3822824" cy="96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4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6-22 at 10.32.5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144" y="999021"/>
            <a:ext cx="4947228" cy="4134876"/>
          </a:xfrm>
          <a:prstGeom prst="rect">
            <a:avLst/>
          </a:prstGeom>
        </p:spPr>
      </p:pic>
      <p:pic>
        <p:nvPicPr>
          <p:cNvPr id="9" name="Picture 8" descr="Screen Shot 2016-06-30 at 1.51.5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021" y="1295019"/>
            <a:ext cx="2070100" cy="381000"/>
          </a:xfrm>
          <a:prstGeom prst="rect">
            <a:avLst/>
          </a:prstGeom>
        </p:spPr>
      </p:pic>
      <p:pic>
        <p:nvPicPr>
          <p:cNvPr id="8" name="Picture 7" descr="Screen Shot 2016-06-30 at 1.50.4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6557"/>
            <a:ext cx="4059157" cy="8437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1359" y="343279"/>
            <a:ext cx="7381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There exist important "</a:t>
            </a:r>
            <a:r>
              <a:rPr lang="en-US" sz="2400" b="1" dirty="0" smtClean="0">
                <a:solidFill>
                  <a:srgbClr val="FF0000"/>
                </a:solidFill>
              </a:rPr>
              <a:t>exceptions</a:t>
            </a:r>
            <a:r>
              <a:rPr lang="en-US" sz="2400" dirty="0" smtClean="0"/>
              <a:t>" to this standard story: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91359" y="840775"/>
            <a:ext cx="2447455" cy="16189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dirty="0" smtClean="0"/>
              <a:t>1. </a:t>
            </a:r>
            <a:r>
              <a:rPr lang="en-US" sz="2400" b="1" dirty="0" smtClean="0">
                <a:solidFill>
                  <a:srgbClr val="FF0000"/>
                </a:solidFill>
              </a:rPr>
              <a:t>Resonances</a:t>
            </a:r>
          </a:p>
          <a:p>
            <a:pPr>
              <a:lnSpc>
                <a:spcPct val="140000"/>
              </a:lnSpc>
            </a:pPr>
            <a:r>
              <a:rPr lang="en-US" sz="2400" dirty="0" smtClean="0"/>
              <a:t>2. </a:t>
            </a:r>
            <a:r>
              <a:rPr lang="en-US" sz="2400" b="1" dirty="0" smtClean="0">
                <a:solidFill>
                  <a:srgbClr val="FF0000"/>
                </a:solidFill>
              </a:rPr>
              <a:t>Thresholds</a:t>
            </a:r>
          </a:p>
          <a:p>
            <a:pPr>
              <a:lnSpc>
                <a:spcPct val="140000"/>
              </a:lnSpc>
            </a:pPr>
            <a:r>
              <a:rPr lang="en-US" sz="2400" dirty="0" smtClean="0"/>
              <a:t>3. </a:t>
            </a:r>
            <a:r>
              <a:rPr lang="en-US" sz="2400" b="1" dirty="0" smtClean="0">
                <a:solidFill>
                  <a:srgbClr val="FF0000"/>
                </a:solidFill>
              </a:rPr>
              <a:t>Co-annihilation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Shot 2016-06-22 at 10.32.35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7640"/>
            <a:ext cx="5410200" cy="1079500"/>
          </a:xfrm>
          <a:prstGeom prst="rect">
            <a:avLst/>
          </a:prstGeom>
        </p:spPr>
      </p:pic>
      <p:pic>
        <p:nvPicPr>
          <p:cNvPr id="5" name="Picture 4" descr="Screen Shot 2016-06-22 at 10.32.44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752" y="5304049"/>
            <a:ext cx="2933700" cy="927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1359" y="3564237"/>
            <a:ext cx="34137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Affects what the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pair-annihilation </a:t>
            </a:r>
          </a:p>
          <a:p>
            <a:r>
              <a:rPr lang="en-US" sz="2400" dirty="0" smtClean="0"/>
              <a:t>rate </a:t>
            </a:r>
            <a:r>
              <a:rPr lang="en-US" sz="2400" b="1" dirty="0" smtClean="0">
                <a:solidFill>
                  <a:srgbClr val="FF0000"/>
                </a:solidFill>
              </a:rPr>
              <a:t>today</a:t>
            </a:r>
            <a:r>
              <a:rPr lang="en-US" sz="2400" dirty="0" smtClean="0"/>
              <a:t> is compared to </a:t>
            </a:r>
          </a:p>
          <a:p>
            <a:r>
              <a:rPr lang="en-US" sz="2400" dirty="0" smtClean="0"/>
              <a:t>what it was at </a:t>
            </a:r>
            <a:r>
              <a:rPr lang="en-US" sz="2400" b="1" dirty="0" smtClean="0">
                <a:solidFill>
                  <a:srgbClr val="FF0000"/>
                </a:solidFill>
              </a:rPr>
              <a:t>freeze-out</a:t>
            </a:r>
            <a:r>
              <a:rPr lang="en-US" sz="2400" dirty="0" smtClean="0"/>
              <a:t>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840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2333" y="309174"/>
            <a:ext cx="5352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So far we looked into what happens if we </a:t>
            </a:r>
          </a:p>
          <a:p>
            <a:pPr algn="ctr"/>
            <a:r>
              <a:rPr lang="en-US" sz="2400" dirty="0" smtClean="0"/>
              <a:t>fiddle with the left hand side of</a:t>
            </a:r>
            <a:endParaRPr lang="en-US" sz="2400" dirty="0"/>
          </a:p>
        </p:txBody>
      </p:sp>
      <p:pic>
        <p:nvPicPr>
          <p:cNvPr id="3" name="Picture 2" descr="Screen Shot 2016-06-22 at 10.43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155" y="1267680"/>
            <a:ext cx="2159000" cy="58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8126" y="2163436"/>
            <a:ext cx="61606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Consider a "</a:t>
            </a:r>
            <a:r>
              <a:rPr lang="en-US" sz="2400" b="1" dirty="0" smtClean="0">
                <a:solidFill>
                  <a:srgbClr val="FF0000"/>
                </a:solidFill>
              </a:rPr>
              <a:t>Quintessence</a:t>
            </a:r>
            <a:r>
              <a:rPr lang="en-US" sz="2400" dirty="0" smtClean="0"/>
              <a:t>" dark energy model – </a:t>
            </a:r>
          </a:p>
          <a:p>
            <a:pPr algn="ctr"/>
            <a:r>
              <a:rPr lang="en-US" sz="2400" dirty="0" smtClean="0"/>
              <a:t>homogeneous real scalar field</a:t>
            </a:r>
            <a:endParaRPr lang="en-US" sz="2400" dirty="0"/>
          </a:p>
        </p:txBody>
      </p:sp>
      <p:pic>
        <p:nvPicPr>
          <p:cNvPr id="5" name="Picture 4" descr="Screen Shot 2016-06-22 at 10.44.3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607" y="3268735"/>
            <a:ext cx="4203700" cy="1981200"/>
          </a:xfrm>
          <a:prstGeom prst="rect">
            <a:avLst/>
          </a:prstGeom>
        </p:spPr>
      </p:pic>
      <p:pic>
        <p:nvPicPr>
          <p:cNvPr id="6" name="Picture 5" descr="Screen Shot 2016-06-22 at 10.44.53 A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525" b="16525"/>
          <a:stretch/>
        </p:blipFill>
        <p:spPr>
          <a:xfrm>
            <a:off x="1043707" y="5573785"/>
            <a:ext cx="1612900" cy="571500"/>
          </a:xfrm>
          <a:prstGeom prst="rect">
            <a:avLst/>
          </a:prstGeom>
        </p:spPr>
      </p:pic>
      <p:pic>
        <p:nvPicPr>
          <p:cNvPr id="7" name="Picture 6" descr="Screen Shot 2016-06-22 at 10.45.04 A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465" b="17465"/>
          <a:stretch/>
        </p:blipFill>
        <p:spPr>
          <a:xfrm>
            <a:off x="3654148" y="5624585"/>
            <a:ext cx="2120900" cy="520700"/>
          </a:xfrm>
          <a:prstGeom prst="rect">
            <a:avLst/>
          </a:prstGeom>
        </p:spPr>
      </p:pic>
      <p:pic>
        <p:nvPicPr>
          <p:cNvPr id="8" name="Picture 7" descr="Screen Shot 2016-06-22 at 10.45.11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30" y="5624585"/>
            <a:ext cx="13081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3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6-22 at 10.45.2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158" y="292944"/>
            <a:ext cx="4749800" cy="1193800"/>
          </a:xfrm>
          <a:prstGeom prst="rect">
            <a:avLst/>
          </a:prstGeom>
        </p:spPr>
      </p:pic>
      <p:pic>
        <p:nvPicPr>
          <p:cNvPr id="3" name="Picture 2" descr="Screen Shot 2016-06-22 at 10.45.3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020" y="3058331"/>
            <a:ext cx="4406900" cy="1282700"/>
          </a:xfrm>
          <a:prstGeom prst="rect">
            <a:avLst/>
          </a:prstGeom>
        </p:spPr>
      </p:pic>
      <p:pic>
        <p:nvPicPr>
          <p:cNvPr id="4" name="Picture 3" descr="Screen Shot 2016-06-22 at 10.45.58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6" y="1889931"/>
            <a:ext cx="3810000" cy="2451100"/>
          </a:xfrm>
          <a:prstGeom prst="rect">
            <a:avLst/>
          </a:prstGeom>
        </p:spPr>
      </p:pic>
      <p:pic>
        <p:nvPicPr>
          <p:cNvPr id="5" name="Picture 4" descr="Screen Shot 2016-06-22 at 10.46.12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738" y="4976056"/>
            <a:ext cx="67945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4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2049" y="860108"/>
            <a:ext cx="7500985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After </a:t>
            </a:r>
            <a:r>
              <a:rPr lang="en-US" sz="2400" b="1" dirty="0" smtClean="0">
                <a:solidFill>
                  <a:srgbClr val="FF0000"/>
                </a:solidFill>
              </a:rPr>
              <a:t>chemical</a:t>
            </a:r>
            <a:r>
              <a:rPr lang="en-US" sz="2400" dirty="0" smtClean="0"/>
              <a:t> decoupling (number density freezes out), DM can still be in </a:t>
            </a:r>
            <a:r>
              <a:rPr lang="en-US" sz="2400" b="1" dirty="0" smtClean="0">
                <a:solidFill>
                  <a:srgbClr val="FF0000"/>
                </a:solidFill>
              </a:rPr>
              <a:t>kinetic</a:t>
            </a:r>
            <a:r>
              <a:rPr lang="en-US" sz="2400" dirty="0" smtClean="0"/>
              <a:t> equilibrium </a:t>
            </a:r>
          </a:p>
          <a:p>
            <a:pPr algn="ctr">
              <a:lnSpc>
                <a:spcPct val="120000"/>
              </a:lnSpc>
            </a:pPr>
            <a:r>
              <a:rPr lang="en-US" sz="2400" dirty="0" smtClean="0"/>
              <a:t>(i.e. its </a:t>
            </a:r>
            <a:r>
              <a:rPr lang="en-US" sz="2400" b="1" dirty="0" smtClean="0">
                <a:solidFill>
                  <a:srgbClr val="FF0000"/>
                </a:solidFill>
              </a:rPr>
              <a:t>velocity</a:t>
            </a:r>
            <a:r>
              <a:rPr lang="en-US" sz="2400" dirty="0" smtClean="0"/>
              <a:t> distribution is in equilibrium)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44282" y="2972819"/>
            <a:ext cx="6036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generically, this is the case, since for </a:t>
            </a:r>
            <a:r>
              <a:rPr lang="en-US" sz="2400" b="1" dirty="0" smtClean="0">
                <a:solidFill>
                  <a:srgbClr val="FF0000"/>
                </a:solidFill>
              </a:rPr>
              <a:t>cold</a:t>
            </a:r>
            <a:r>
              <a:rPr lang="en-US" sz="2400" dirty="0" smtClean="0"/>
              <a:t> relics</a:t>
            </a:r>
            <a:endParaRPr lang="en-US" sz="2400" dirty="0"/>
          </a:p>
        </p:txBody>
      </p:sp>
      <p:pic>
        <p:nvPicPr>
          <p:cNvPr id="4" name="Picture 3" descr="Screen Shot 2016-06-22 at 10.48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57" y="3732594"/>
            <a:ext cx="52705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5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1310</Words>
  <Application>Microsoft Macintosh PowerPoint</Application>
  <PresentationFormat>On-screen Show (4:3)</PresentationFormat>
  <Paragraphs>201</Paragraphs>
  <Slides>38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California, Santa Cruz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Stefano Profumo</dc:creator>
  <cp:lastModifiedBy>Stefano Profumo</cp:lastModifiedBy>
  <cp:revision>7</cp:revision>
  <dcterms:created xsi:type="dcterms:W3CDTF">2016-06-30T03:26:56Z</dcterms:created>
  <dcterms:modified xsi:type="dcterms:W3CDTF">2016-06-30T06:53:57Z</dcterms:modified>
</cp:coreProperties>
</file>