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305" r:id="rId3"/>
    <p:sldId id="306" r:id="rId4"/>
    <p:sldId id="307" r:id="rId5"/>
    <p:sldId id="304" r:id="rId6"/>
    <p:sldId id="257" r:id="rId7"/>
    <p:sldId id="258" r:id="rId8"/>
    <p:sldId id="259" r:id="rId9"/>
    <p:sldId id="268" r:id="rId10"/>
    <p:sldId id="269" r:id="rId11"/>
    <p:sldId id="270" r:id="rId12"/>
    <p:sldId id="468" r:id="rId13"/>
    <p:sldId id="316" r:id="rId14"/>
    <p:sldId id="273" r:id="rId15"/>
    <p:sldId id="472" r:id="rId16"/>
    <p:sldId id="469" r:id="rId17"/>
    <p:sldId id="470" r:id="rId18"/>
    <p:sldId id="317" r:id="rId19"/>
    <p:sldId id="471" r:id="rId20"/>
    <p:sldId id="271" r:id="rId21"/>
    <p:sldId id="272" r:id="rId22"/>
    <p:sldId id="274" r:id="rId23"/>
    <p:sldId id="473" r:id="rId24"/>
    <p:sldId id="474" r:id="rId25"/>
    <p:sldId id="275" r:id="rId26"/>
    <p:sldId id="318" r:id="rId27"/>
    <p:sldId id="276" r:id="rId28"/>
    <p:sldId id="277" r:id="rId29"/>
    <p:sldId id="278" r:id="rId30"/>
    <p:sldId id="279" r:id="rId31"/>
    <p:sldId id="475" r:id="rId32"/>
    <p:sldId id="280" r:id="rId33"/>
    <p:sldId id="281" r:id="rId34"/>
    <p:sldId id="476" r:id="rId35"/>
    <p:sldId id="282" r:id="rId36"/>
    <p:sldId id="477" r:id="rId37"/>
    <p:sldId id="283" r:id="rId38"/>
    <p:sldId id="284" r:id="rId39"/>
    <p:sldId id="478" r:id="rId40"/>
    <p:sldId id="285" r:id="rId41"/>
    <p:sldId id="286" r:id="rId42"/>
    <p:sldId id="287" r:id="rId43"/>
    <p:sldId id="479" r:id="rId44"/>
    <p:sldId id="288" r:id="rId45"/>
    <p:sldId id="289" r:id="rId46"/>
    <p:sldId id="290" r:id="rId47"/>
    <p:sldId id="291" r:id="rId48"/>
    <p:sldId id="292" r:id="rId49"/>
    <p:sldId id="480" r:id="rId50"/>
    <p:sldId id="293" r:id="rId51"/>
    <p:sldId id="481" r:id="rId52"/>
    <p:sldId id="294" r:id="rId53"/>
    <p:sldId id="482" r:id="rId54"/>
    <p:sldId id="295" r:id="rId55"/>
    <p:sldId id="48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52" autoAdjust="0"/>
  </p:normalViewPr>
  <p:slideViewPr>
    <p:cSldViewPr snapToGrid="0" snapToObjects="1">
      <p:cViewPr varScale="1">
        <p:scale>
          <a:sx n="107" d="100"/>
          <a:sy n="107" d="100"/>
        </p:scale>
        <p:origin x="-112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70705-483D-414A-A971-882B92987C0C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E2100-0C73-A84D-96A9-089C0898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picture we have of galaxies</a:t>
            </a:r>
            <a:r>
              <a:rPr lang="en-US" baseline="0" dirty="0" smtClean="0"/>
              <a:t> such as our own Milky Way is one where the visible matter – stars, gas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– is embedded in halo of DARK matter, whose fundamental, particle nature is at present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125E1-E4DD-374C-ABEE-31D20E5E28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33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overwhelming evidence that in the universe as a whole, 4 out of 5 grams of matter are not made of “ordinary matter” but of this “dark matter”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also is rather conclusive evidence that the</a:t>
            </a:r>
            <a:r>
              <a:rPr lang="en-US" baseline="0" dirty="0" smtClean="0"/>
              <a:t> dark matter is made out of a new, as yet undiscovered elementary constituent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60D-D37B-7947-9683-E8635D450D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290-8FB2-724E-AF38-2A751CBA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60D-D37B-7947-9683-E8635D450D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290-8FB2-724E-AF38-2A751CBA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60D-D37B-7947-9683-E8635D450D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290-8FB2-724E-AF38-2A751CBA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60D-D37B-7947-9683-E8635D450D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290-8FB2-724E-AF38-2A751CBA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60D-D37B-7947-9683-E8635D450D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290-8FB2-724E-AF38-2A751CBA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60D-D37B-7947-9683-E8635D450D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290-8FB2-724E-AF38-2A751CBA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60D-D37B-7947-9683-E8635D450D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290-8FB2-724E-AF38-2A751CBA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60D-D37B-7947-9683-E8635D450D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290-8FB2-724E-AF38-2A751CBA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60D-D37B-7947-9683-E8635D450D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290-8FB2-724E-AF38-2A751CBA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60D-D37B-7947-9683-E8635D450D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290-8FB2-724E-AF38-2A751CBA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60D-D37B-7947-9683-E8635D450D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6290-8FB2-724E-AF38-2A751CBA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4260D-D37B-7947-9683-E8635D450D71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36290-8FB2-724E-AF38-2A751CBA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24100" y="1447800"/>
            <a:ext cx="449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Stefano Profumo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46569" y="-2567"/>
            <a:ext cx="5450865" cy="1185028"/>
            <a:chOff x="1563426" y="-2567"/>
            <a:chExt cx="5450865" cy="1185028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5426476" y="0"/>
              <a:ext cx="1587815" cy="1182461"/>
              <a:chOff x="4353" y="73"/>
              <a:chExt cx="1362" cy="1044"/>
            </a:xfrm>
          </p:grpSpPr>
          <p:sp>
            <p:nvSpPr>
              <p:cNvPr id="8" name="Rectangle 27"/>
              <p:cNvSpPr>
                <a:spLocks noChangeArrowheads="1"/>
              </p:cNvSpPr>
              <p:nvPr/>
            </p:nvSpPr>
            <p:spPr bwMode="auto">
              <a:xfrm>
                <a:off x="4740" y="73"/>
                <a:ext cx="975" cy="104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pic>
            <p:nvPicPr>
              <p:cNvPr id="9" name="Picture 2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36" y="81"/>
                <a:ext cx="764" cy="7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53" y="892"/>
                <a:ext cx="930" cy="2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29" descr="scipp-headi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3426" y="-2567"/>
              <a:ext cx="2133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417880" y="5436296"/>
            <a:ext cx="4308241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Pre-SUSY Summer School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Melbourne, June 29-July 1, 2016 </a:t>
            </a:r>
            <a:endParaRPr lang="en-US" sz="2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6120" y="3461036"/>
            <a:ext cx="887681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An </a:t>
            </a: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Introduction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to</a:t>
            </a:r>
          </a:p>
          <a:p>
            <a:pPr algn="ctr">
              <a:defRPr/>
            </a:pP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Particle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Dark </a:t>
            </a: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Matter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613772" y="2154238"/>
            <a:ext cx="3916457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Santa Cruz Institute for Particle Physics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University of California, Santa Cruz</a:t>
            </a:r>
            <a:endParaRPr lang="en-US" sz="1600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517" y="1848147"/>
            <a:ext cx="7148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400" dirty="0" smtClean="0"/>
              <a:t>Gross </a:t>
            </a:r>
            <a:r>
              <a:rPr lang="en-US" sz="2400" b="1" dirty="0" smtClean="0">
                <a:solidFill>
                  <a:srgbClr val="FF0000"/>
                </a:solidFill>
              </a:rPr>
              <a:t>features</a:t>
            </a:r>
            <a:r>
              <a:rPr lang="en-US" sz="2400" dirty="0" smtClean="0"/>
              <a:t> of dark matter </a:t>
            </a:r>
            <a:r>
              <a:rPr lang="en-US" sz="2400" i="1" dirty="0" smtClean="0"/>
              <a:t>as a </a:t>
            </a:r>
            <a:r>
              <a:rPr lang="en-US" sz="2400" b="1" i="1" dirty="0" smtClean="0">
                <a:solidFill>
                  <a:srgbClr val="FF0000"/>
                </a:solidFill>
              </a:rPr>
              <a:t>particle</a:t>
            </a:r>
            <a:r>
              <a:rPr lang="en-US" sz="2400" i="1" dirty="0" smtClean="0"/>
              <a:t> </a:t>
            </a:r>
            <a:r>
              <a:rPr lang="en-US" sz="2400" dirty="0" smtClean="0"/>
              <a:t>(lecture 1)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67517" y="2711759"/>
            <a:ext cx="8045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Paradigms</a:t>
            </a:r>
            <a:r>
              <a:rPr lang="en-US" sz="2400" dirty="0" smtClean="0"/>
              <a:t> for dark matter in the </a:t>
            </a:r>
            <a:r>
              <a:rPr lang="en-US" sz="2400" b="1" dirty="0" smtClean="0">
                <a:solidFill>
                  <a:srgbClr val="FF0000"/>
                </a:solidFill>
              </a:rPr>
              <a:t>early universe </a:t>
            </a:r>
            <a:r>
              <a:rPr lang="en-US" sz="2400" dirty="0" smtClean="0"/>
              <a:t>(lecture 1/2)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7517" y="3585674"/>
            <a:ext cx="6583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Schematics</a:t>
            </a:r>
            <a:r>
              <a:rPr lang="en-US" sz="2400" dirty="0" smtClean="0"/>
              <a:t> of dark matter </a:t>
            </a:r>
            <a:r>
              <a:rPr lang="en-US" sz="2400" b="1" dirty="0" smtClean="0">
                <a:solidFill>
                  <a:srgbClr val="FF0000"/>
                </a:solidFill>
              </a:rPr>
              <a:t>searches</a:t>
            </a:r>
            <a:r>
              <a:rPr lang="en-US" sz="2400" dirty="0" smtClean="0"/>
              <a:t> (lecture 2/3)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67517" y="4621347"/>
            <a:ext cx="8468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400" dirty="0" smtClean="0"/>
              <a:t>Selected </a:t>
            </a:r>
            <a:r>
              <a:rPr lang="en-US" sz="2400" b="1" dirty="0" smtClean="0">
                <a:solidFill>
                  <a:srgbClr val="FF0000"/>
                </a:solidFill>
              </a:rPr>
              <a:t>lessons</a:t>
            </a:r>
            <a:r>
              <a:rPr lang="en-US" sz="2400" dirty="0" smtClean="0"/>
              <a:t> from </a:t>
            </a:r>
            <a:r>
              <a:rPr lang="en-US" sz="2400" b="1" dirty="0" smtClean="0">
                <a:solidFill>
                  <a:srgbClr val="FF0000"/>
                </a:solidFill>
              </a:rPr>
              <a:t>old and new </a:t>
            </a:r>
            <a:r>
              <a:rPr lang="en-US" sz="2400" dirty="0" smtClean="0"/>
              <a:t>particle dark matter </a:t>
            </a:r>
            <a:r>
              <a:rPr lang="en-US" sz="2400" b="1" dirty="0" smtClean="0">
                <a:solidFill>
                  <a:srgbClr val="FF0000"/>
                </a:solidFill>
              </a:rPr>
              <a:t>models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(lecture 3)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60520" y="864448"/>
            <a:ext cx="4668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this mini-lecture series </a:t>
            </a:r>
            <a:r>
              <a:rPr lang="en-US" sz="2400" b="1" dirty="0" smtClean="0">
                <a:solidFill>
                  <a:srgbClr val="FF0000"/>
                </a:solidFill>
              </a:rPr>
              <a:t>will be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4 at 3.21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73" y="4747397"/>
            <a:ext cx="4119855" cy="973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8576" y="229565"/>
            <a:ext cx="593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One thing we do </a:t>
            </a:r>
            <a:r>
              <a:rPr lang="en-US" sz="2400" b="1" dirty="0" smtClean="0">
                <a:solidFill>
                  <a:srgbClr val="FF0000"/>
                </a:solidFill>
              </a:rPr>
              <a:t>know well </a:t>
            </a:r>
            <a:r>
              <a:rPr lang="en-US" sz="2400" dirty="0" smtClean="0"/>
              <a:t>about dark matter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55777" y="810756"/>
            <a:ext cx="591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Global amount </a:t>
            </a:r>
            <a:r>
              <a:rPr lang="en-US" sz="2400" dirty="0" smtClean="0"/>
              <a:t>of dark matter in the </a:t>
            </a:r>
            <a:r>
              <a:rPr lang="en-US" sz="2400" b="1" dirty="0" smtClean="0">
                <a:solidFill>
                  <a:srgbClr val="FF0000"/>
                </a:solidFill>
              </a:rPr>
              <a:t>universe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479" y="2870119"/>
            <a:ext cx="619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CMB</a:t>
            </a:r>
            <a:r>
              <a:rPr lang="en-US" sz="2400" dirty="0" smtClean="0"/>
              <a:t> data indicate the </a:t>
            </a:r>
            <a:r>
              <a:rPr lang="en-US" sz="2400" b="1" dirty="0" smtClean="0">
                <a:solidFill>
                  <a:srgbClr val="FF0000"/>
                </a:solidFill>
              </a:rPr>
              <a:t>universe</a:t>
            </a:r>
            <a:r>
              <a:rPr lang="en-US" sz="2400" dirty="0" smtClean="0"/>
              <a:t> is nearly </a:t>
            </a:r>
            <a:r>
              <a:rPr lang="en-US" sz="2400" b="1" dirty="0" smtClean="0">
                <a:solidFill>
                  <a:srgbClr val="FF0000"/>
                </a:solidFill>
              </a:rPr>
              <a:t>flat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568" y="3308084"/>
            <a:ext cx="83228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ym typeface="Wingdings"/>
              </a:rPr>
              <a:t> e</a:t>
            </a:r>
            <a:r>
              <a:rPr lang="en-US" sz="2400" dirty="0" smtClean="0"/>
              <a:t>nergy density is close to </a:t>
            </a:r>
            <a:r>
              <a:rPr lang="en-US" sz="2400" b="1" dirty="0" smtClean="0">
                <a:solidFill>
                  <a:srgbClr val="FF0000"/>
                </a:solidFill>
              </a:rPr>
              <a:t>critical</a:t>
            </a:r>
            <a:r>
              <a:rPr lang="en-US" sz="2400" dirty="0" smtClean="0"/>
              <a:t>...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</a:t>
            </a:r>
            <a:r>
              <a:rPr lang="en-US" sz="2400" dirty="0" smtClean="0"/>
              <a:t>hat is the </a:t>
            </a:r>
            <a:r>
              <a:rPr lang="en-US" sz="2400" b="1" dirty="0" smtClean="0">
                <a:solidFill>
                  <a:srgbClr val="FF0000"/>
                </a:solidFill>
              </a:rPr>
              <a:t>critical density</a:t>
            </a:r>
            <a:r>
              <a:rPr lang="en-US" sz="2400" dirty="0" smtClean="0"/>
              <a:t>? (very good number to have in mind!)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2837" y="6200429"/>
            <a:ext cx="78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...since 1 </a:t>
            </a:r>
            <a:r>
              <a:rPr lang="en-US" sz="2400" dirty="0" err="1" smtClean="0"/>
              <a:t>GeV</a:t>
            </a:r>
            <a:r>
              <a:rPr lang="en-US" sz="2400" dirty="0" smtClean="0"/>
              <a:t> ~10</a:t>
            </a:r>
            <a:r>
              <a:rPr lang="en-US" sz="2400" baseline="30000" dirty="0" smtClean="0"/>
              <a:t>-24</a:t>
            </a:r>
            <a:r>
              <a:rPr lang="en-US" sz="2400" dirty="0" smtClean="0"/>
              <a:t> g, </a:t>
            </a:r>
            <a:r>
              <a:rPr lang="en-US" sz="2400" b="1" dirty="0" smtClean="0">
                <a:solidFill>
                  <a:srgbClr val="FF0000"/>
                </a:solidFill>
              </a:rPr>
              <a:t>10 protons </a:t>
            </a:r>
            <a:r>
              <a:rPr lang="en-US" sz="2400" dirty="0" smtClean="0"/>
              <a:t>per </a:t>
            </a:r>
            <a:r>
              <a:rPr lang="en-US" sz="2400" b="1" dirty="0" smtClean="0">
                <a:solidFill>
                  <a:srgbClr val="FF0000"/>
                </a:solidFill>
              </a:rPr>
              <a:t>cubic meter </a:t>
            </a:r>
            <a:r>
              <a:rPr lang="en-US" sz="2400" dirty="0" smtClean="0"/>
              <a:t>(=</a:t>
            </a:r>
            <a:r>
              <a:rPr lang="en-US" sz="2400" dirty="0" err="1" smtClean="0"/>
              <a:t>tincy</a:t>
            </a:r>
            <a:r>
              <a:rPr lang="en-US" sz="2400" dirty="0" smtClean="0"/>
              <a:t>!)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568" y="1513321"/>
            <a:ext cx="8467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Reason</a:t>
            </a:r>
            <a:r>
              <a:rPr lang="en-US" sz="2400" dirty="0" smtClean="0"/>
              <a:t>: very good handles on </a:t>
            </a:r>
            <a:r>
              <a:rPr lang="en-US" sz="2400" b="1" dirty="0" smtClean="0">
                <a:solidFill>
                  <a:srgbClr val="FF0000"/>
                </a:solidFill>
              </a:rPr>
              <a:t>total energy density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smtClean="0"/>
              <a:t>total </a:t>
            </a:r>
            <a:r>
              <a:rPr lang="en-US" sz="2400" b="1" dirty="0" smtClean="0">
                <a:solidFill>
                  <a:srgbClr val="FF0000"/>
                </a:solidFill>
              </a:rPr>
              <a:t>matter</a:t>
            </a:r>
            <a:r>
              <a:rPr lang="en-US" sz="2400" dirty="0" smtClean="0"/>
              <a:t> density, total </a:t>
            </a:r>
            <a:r>
              <a:rPr lang="en-US" sz="2400" b="1" dirty="0" smtClean="0">
                <a:solidFill>
                  <a:srgbClr val="FF0000"/>
                </a:solidFill>
              </a:rPr>
              <a:t>baryonic</a:t>
            </a:r>
            <a:r>
              <a:rPr lang="en-US" sz="2400" dirty="0" smtClean="0"/>
              <a:t> matter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1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1 at 2.5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39" y="4590997"/>
            <a:ext cx="3483371" cy="730595"/>
          </a:xfrm>
          <a:prstGeom prst="rect">
            <a:avLst/>
          </a:prstGeom>
        </p:spPr>
      </p:pic>
      <p:pic>
        <p:nvPicPr>
          <p:cNvPr id="5" name="Picture 4" descr="Screen shot 2011-02-08 at 6.20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0487"/>
            <a:ext cx="4400942" cy="4776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680" y="353152"/>
            <a:ext cx="86192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Various ways to "</a:t>
            </a:r>
            <a:r>
              <a:rPr lang="en-US" sz="2400" b="1" dirty="0" smtClean="0">
                <a:solidFill>
                  <a:srgbClr val="FF0000"/>
                </a:solidFill>
              </a:rPr>
              <a:t>weigh</a:t>
            </a:r>
            <a:r>
              <a:rPr lang="en-US" sz="2400" dirty="0" smtClean="0"/>
              <a:t>" </a:t>
            </a:r>
            <a:r>
              <a:rPr lang="en-US" sz="2400" b="1" dirty="0" smtClean="0">
                <a:solidFill>
                  <a:srgbClr val="FF0000"/>
                </a:solidFill>
              </a:rPr>
              <a:t>matter</a:t>
            </a:r>
            <a:r>
              <a:rPr lang="en-US" sz="2400" dirty="0" smtClean="0"/>
              <a:t> versus dark energy (CMB+SN+BAO)</a:t>
            </a:r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...and </a:t>
            </a:r>
            <a:r>
              <a:rPr lang="en-US" sz="2400" b="1" dirty="0" smtClean="0">
                <a:solidFill>
                  <a:srgbClr val="FF0000"/>
                </a:solidFill>
              </a:rPr>
              <a:t>ordinary</a:t>
            </a:r>
            <a:r>
              <a:rPr lang="en-US" sz="2400" dirty="0" smtClean="0"/>
              <a:t> (baryonic) </a:t>
            </a:r>
            <a:r>
              <a:rPr lang="en-US" sz="2400" b="1" dirty="0" smtClean="0">
                <a:solidFill>
                  <a:srgbClr val="FF0000"/>
                </a:solidFill>
              </a:rPr>
              <a:t>matter</a:t>
            </a:r>
            <a:r>
              <a:rPr lang="en-US" sz="2400" dirty="0" smtClean="0"/>
              <a:t> versus </a:t>
            </a:r>
            <a:r>
              <a:rPr lang="en-US" sz="2400" b="1" dirty="0" smtClean="0">
                <a:solidFill>
                  <a:srgbClr val="FF0000"/>
                </a:solidFill>
              </a:rPr>
              <a:t>non-baryonic </a:t>
            </a:r>
            <a:r>
              <a:rPr lang="en-US" sz="2400" dirty="0" smtClean="0"/>
              <a:t>(BBN, CMB)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43398" y="3169929"/>
            <a:ext cx="399670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Global amount </a:t>
            </a:r>
            <a:r>
              <a:rPr lang="en-US" sz="2400" dirty="0" smtClean="0"/>
              <a:t>of </a:t>
            </a:r>
            <a:r>
              <a:rPr lang="en-US" sz="2400" b="1" dirty="0" smtClean="0">
                <a:solidFill>
                  <a:srgbClr val="FF0000"/>
                </a:solidFill>
              </a:rPr>
              <a:t>dark matter </a:t>
            </a:r>
          </a:p>
          <a:p>
            <a:pPr algn="ctr"/>
            <a:r>
              <a:rPr lang="en-US" sz="2400" dirty="0" smtClean="0"/>
              <a:t>in the universe</a:t>
            </a:r>
          </a:p>
          <a:p>
            <a:pPr algn="ctr"/>
            <a:r>
              <a:rPr lang="en-US" sz="2400" dirty="0" smtClean="0"/>
              <a:t>from simple </a:t>
            </a:r>
            <a:r>
              <a:rPr lang="en-US" sz="2400" b="1" dirty="0" smtClean="0">
                <a:solidFill>
                  <a:srgbClr val="FF0000"/>
                </a:solidFill>
              </a:rPr>
              <a:t>subtractions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12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84218" y="628524"/>
            <a:ext cx="375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"</a:t>
            </a:r>
            <a:r>
              <a:rPr lang="en-US" sz="2400" b="1" dirty="0" err="1" smtClean="0">
                <a:solidFill>
                  <a:srgbClr val="FF0000"/>
                </a:solidFill>
              </a:rPr>
              <a:t>astro</a:t>
            </a:r>
            <a:r>
              <a:rPr lang="en-US" sz="2400" dirty="0" smtClean="0"/>
              <a:t>" units...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3563" y="6249254"/>
            <a:ext cx="848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...which is one of the reasons why </a:t>
            </a:r>
            <a:r>
              <a:rPr lang="en-US" sz="2400" b="1" dirty="0" smtClean="0">
                <a:solidFill>
                  <a:srgbClr val="FF0000"/>
                </a:solidFill>
              </a:rPr>
              <a:t>modified gravity </a:t>
            </a:r>
            <a:r>
              <a:rPr lang="en-US" sz="2400" dirty="0" smtClean="0"/>
              <a:t>does not work!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08193" y="5532707"/>
            <a:ext cx="4314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Universe is highly </a:t>
            </a:r>
            <a:r>
              <a:rPr lang="en-US" sz="2400" b="1" dirty="0" smtClean="0">
                <a:solidFill>
                  <a:srgbClr val="FF0000"/>
                </a:solidFill>
              </a:rPr>
              <a:t>non-linear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7" name="Picture 6" descr="Screen Shot 2016-06-24 at 3.43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77" y="158741"/>
            <a:ext cx="3372975" cy="1239272"/>
          </a:xfrm>
          <a:prstGeom prst="rect">
            <a:avLst/>
          </a:prstGeom>
        </p:spPr>
      </p:pic>
      <p:pic>
        <p:nvPicPr>
          <p:cNvPr id="14" name="Picture 13" descr="Screen Shot 2016-06-24 at 3.44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19" y="4459873"/>
            <a:ext cx="2806700" cy="1143000"/>
          </a:xfrm>
          <a:prstGeom prst="rect">
            <a:avLst/>
          </a:prstGeom>
        </p:spPr>
      </p:pic>
      <p:pic>
        <p:nvPicPr>
          <p:cNvPr id="15" name="Picture 14" descr="Screen Shot 2016-06-24 at 3.44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10" y="2529632"/>
            <a:ext cx="3236506" cy="11994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11010" y="1897337"/>
            <a:ext cx="375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aseline="30000" dirty="0"/>
          </a:p>
          <a:p>
            <a:r>
              <a:rPr lang="en-US" sz="2400" dirty="0" smtClean="0"/>
              <a:t>in "</a:t>
            </a:r>
            <a:r>
              <a:rPr lang="en-US" sz="2400" b="1" dirty="0" smtClean="0">
                <a:solidFill>
                  <a:srgbClr val="FF0000"/>
                </a:solidFill>
              </a:rPr>
              <a:t>particle physics</a:t>
            </a:r>
            <a:r>
              <a:rPr lang="en-US" sz="2400" dirty="0" smtClean="0"/>
              <a:t>" units...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17235" y="1264850"/>
            <a:ext cx="619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clusters</a:t>
            </a:r>
            <a:r>
              <a:rPr lang="en-US" sz="2400" dirty="0" smtClean="0"/>
              <a:t>...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denser!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2957" y="3934433"/>
            <a:ext cx="619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galaxies</a:t>
            </a:r>
            <a:r>
              <a:rPr lang="en-US" sz="2400" dirty="0" smtClean="0"/>
              <a:t>... 10</a:t>
            </a:r>
            <a:r>
              <a:rPr lang="en-US" sz="2400" baseline="30000" dirty="0"/>
              <a:t>6</a:t>
            </a:r>
            <a:r>
              <a:rPr lang="en-US" sz="2400" dirty="0" smtClean="0"/>
              <a:t> denser!</a:t>
            </a:r>
            <a:endParaRPr lang="en-US" sz="2400" dirty="0"/>
          </a:p>
        </p:txBody>
      </p:sp>
      <p:pic>
        <p:nvPicPr>
          <p:cNvPr id="12" name="Picture 11" descr="Screen shot 2011-02-08 at 6.20.4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9" y="1980488"/>
            <a:ext cx="2992869" cy="36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768" y="634529"/>
            <a:ext cx="78132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CMB</a:t>
            </a:r>
            <a:r>
              <a:rPr lang="en-US" sz="2400" dirty="0" smtClean="0"/>
              <a:t> sky is very </a:t>
            </a:r>
            <a:r>
              <a:rPr lang="en-US" sz="2400" b="1" dirty="0" smtClean="0">
                <a:solidFill>
                  <a:srgbClr val="FF0000"/>
                </a:solidFill>
              </a:rPr>
              <a:t>boring</a:t>
            </a:r>
            <a:r>
              <a:rPr lang="en-US" sz="2400" dirty="0" smtClean="0"/>
              <a:t> – </a:t>
            </a:r>
            <a:r>
              <a:rPr lang="en-US" sz="2400" i="1" dirty="0" smtClean="0"/>
              <a:t>T</a:t>
            </a:r>
            <a:r>
              <a:rPr lang="en-US" sz="2400" dirty="0" smtClean="0"/>
              <a:t> fluctuations very </a:t>
            </a:r>
            <a:r>
              <a:rPr lang="en-US" sz="2400" b="1" dirty="0" smtClean="0">
                <a:solidFill>
                  <a:srgbClr val="FF0000"/>
                </a:solidFill>
              </a:rPr>
              <a:t>small</a:t>
            </a:r>
            <a:r>
              <a:rPr lang="en-US" sz="2400" dirty="0" smtClean="0"/>
              <a:t>!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i="1" dirty="0" smtClean="0"/>
              <a:t>T</a:t>
            </a:r>
            <a:r>
              <a:rPr lang="en-US" sz="2400" dirty="0" smtClean="0"/>
              <a:t> fluctuations proportional to (baryonic) </a:t>
            </a:r>
            <a:r>
              <a:rPr lang="en-US" sz="2400" b="1" dirty="0" smtClean="0">
                <a:solidFill>
                  <a:srgbClr val="FF0000"/>
                </a:solidFill>
              </a:rPr>
              <a:t>density</a:t>
            </a:r>
            <a:r>
              <a:rPr lang="en-US" sz="2400" dirty="0" smtClean="0"/>
              <a:t> fluctuations, </a:t>
            </a:r>
            <a:endParaRPr lang="en-US" sz="2400" dirty="0"/>
          </a:p>
        </p:txBody>
      </p:sp>
      <p:pic>
        <p:nvPicPr>
          <p:cNvPr id="3" name="Picture 2" descr="Screen Shot 2016-06-21 at 3.01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34" y="2108615"/>
            <a:ext cx="2341802" cy="573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257" y="3384270"/>
            <a:ext cx="84834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Good news! Matter </a:t>
            </a:r>
            <a:r>
              <a:rPr lang="en-US" sz="2400" b="1" dirty="0" smtClean="0">
                <a:solidFill>
                  <a:srgbClr val="FF0000"/>
                </a:solidFill>
              </a:rPr>
              <a:t>over-densities </a:t>
            </a:r>
            <a:r>
              <a:rPr lang="en-US" sz="2400" dirty="0" smtClean="0"/>
              <a:t>in linear regime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grow </a:t>
            </a:r>
            <a:r>
              <a:rPr lang="en-US" sz="2400" b="1" dirty="0" smtClean="0">
                <a:solidFill>
                  <a:srgbClr val="FF0000"/>
                </a:solidFill>
              </a:rPr>
              <a:t>linearly</a:t>
            </a:r>
            <a:r>
              <a:rPr lang="en-US" sz="2400" dirty="0" smtClean="0"/>
              <a:t> with scale factor</a:t>
            </a:r>
          </a:p>
          <a:p>
            <a:pPr algn="ctr">
              <a:lnSpc>
                <a:spcPct val="120000"/>
              </a:lnSpc>
            </a:pPr>
            <a:endParaRPr lang="en-US" sz="2400" dirty="0"/>
          </a:p>
          <a:p>
            <a:pPr algn="ctr">
              <a:lnSpc>
                <a:spcPct val="120000"/>
              </a:lnSpc>
            </a:pPr>
            <a:endParaRPr lang="en-US" sz="2400" dirty="0" smtClean="0"/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But the scale factor since CMB decoupling grew by </a:t>
            </a:r>
            <a:r>
              <a:rPr lang="en-US" sz="2400" b="1" i="1" dirty="0" smtClean="0">
                <a:solidFill>
                  <a:srgbClr val="FF0000"/>
                </a:solidFill>
              </a:rPr>
              <a:t>z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rec</a:t>
            </a:r>
            <a:r>
              <a:rPr lang="en-US" sz="2400" b="1" i="1" dirty="0" smtClean="0">
                <a:solidFill>
                  <a:srgbClr val="FF0000"/>
                </a:solidFill>
              </a:rPr>
              <a:t>~1,100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Not enough time for structures to go </a:t>
            </a:r>
            <a:r>
              <a:rPr lang="en-US" sz="2400" b="1" dirty="0" smtClean="0">
                <a:solidFill>
                  <a:srgbClr val="FF0000"/>
                </a:solidFill>
              </a:rPr>
              <a:t>non-linear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1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329" y="1503215"/>
            <a:ext cx="9057671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We need a </a:t>
            </a:r>
            <a:r>
              <a:rPr lang="en-US" sz="2400" b="1" dirty="0" smtClean="0">
                <a:solidFill>
                  <a:srgbClr val="FF0000"/>
                </a:solidFill>
              </a:rPr>
              <a:t>species</a:t>
            </a:r>
            <a:r>
              <a:rPr lang="en-US" sz="2400" dirty="0" smtClean="0"/>
              <a:t> that has </a:t>
            </a:r>
            <a:r>
              <a:rPr lang="en-US" sz="2400" b="1" dirty="0" smtClean="0">
                <a:solidFill>
                  <a:srgbClr val="FF0000"/>
                </a:solidFill>
              </a:rPr>
              <a:t>decoupled</a:t>
            </a:r>
            <a:r>
              <a:rPr lang="en-US" sz="2400" dirty="0" smtClean="0"/>
              <a:t> from photons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much earlier (</a:t>
            </a:r>
            <a:r>
              <a:rPr lang="en-US" sz="2400" b="1" dirty="0" smtClean="0">
                <a:solidFill>
                  <a:srgbClr val="FF0000"/>
                </a:solidFill>
              </a:rPr>
              <a:t>Dark Matter</a:t>
            </a:r>
            <a:r>
              <a:rPr lang="en-US" sz="2400" dirty="0" smtClean="0"/>
              <a:t>) so that its density perturbations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are much larger at recombination!</a:t>
            </a:r>
            <a:endParaRPr lang="en-US" sz="2400" dirty="0"/>
          </a:p>
        </p:txBody>
      </p:sp>
      <p:pic>
        <p:nvPicPr>
          <p:cNvPr id="7" name="Picture 6" descr="Screen Shot 2016-06-21 at 3.04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48" y="3577030"/>
            <a:ext cx="25908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9392" y="4791329"/>
            <a:ext cx="595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Dark matter </a:t>
            </a:r>
            <a:r>
              <a:rPr lang="en-US" sz="2400" b="1" dirty="0" smtClean="0">
                <a:solidFill>
                  <a:srgbClr val="FF0000"/>
                </a:solidFill>
              </a:rPr>
              <a:t>seeds</a:t>
            </a:r>
            <a:r>
              <a:rPr lang="en-US" sz="2400" dirty="0" smtClean="0"/>
              <a:t> timely structure formation!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6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7_14Figure-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45" y="145195"/>
            <a:ext cx="5736336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6-06-26 at 7.55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2" y="1346207"/>
            <a:ext cx="5363430" cy="4418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0816" y="939285"/>
            <a:ext cx="208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3299" y="3861709"/>
            <a:ext cx="2199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Baryon-photon</a:t>
            </a:r>
          </a:p>
          <a:p>
            <a:pPr algn="ctr"/>
            <a:r>
              <a:rPr lang="en-US" sz="2400" dirty="0" smtClean="0"/>
              <a:t>fluid oscillations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20365542">
            <a:off x="2965938" y="2985818"/>
            <a:ext cx="170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Dark Matter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7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385" y="834174"/>
            <a:ext cx="771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Things go </a:t>
            </a:r>
            <a:r>
              <a:rPr lang="en-US" sz="2400" b="1" dirty="0" smtClean="0">
                <a:solidFill>
                  <a:srgbClr val="FF0000"/>
                </a:solidFill>
              </a:rPr>
              <a:t>badly wrong without DM</a:t>
            </a:r>
            <a:r>
              <a:rPr lang="en-US" sz="2400" dirty="0" smtClean="0"/>
              <a:t> for structure formation!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6057" y="5197288"/>
            <a:ext cx="8909196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Even with best (covariant) incarnation of modified gravity (</a:t>
            </a:r>
            <a:r>
              <a:rPr lang="en-US" sz="2400" dirty="0" err="1" smtClean="0"/>
              <a:t>TeVeS</a:t>
            </a:r>
            <a:r>
              <a:rPr lang="en-US" sz="2400" dirty="0" smtClean="0"/>
              <a:t>), structure goes non-linear, but the </a:t>
            </a:r>
            <a:r>
              <a:rPr lang="en-US" sz="2400" b="1" dirty="0" smtClean="0">
                <a:solidFill>
                  <a:srgbClr val="FF0000"/>
                </a:solidFill>
              </a:rPr>
              <a:t>power spectrum </a:t>
            </a:r>
            <a:r>
              <a:rPr lang="en-US" sz="2400" dirty="0" smtClean="0"/>
              <a:t>of matter density fluctuation is </a:t>
            </a:r>
            <a:r>
              <a:rPr lang="en-US" sz="2400" b="1" dirty="0" smtClean="0">
                <a:solidFill>
                  <a:srgbClr val="FF0000"/>
                </a:solidFill>
              </a:rPr>
              <a:t>entirely wrong</a:t>
            </a:r>
            <a:r>
              <a:rPr lang="en-US" sz="2400" dirty="0" smtClean="0"/>
              <a:t>... </a:t>
            </a:r>
            <a:endParaRPr lang="en-US" sz="2400" dirty="0"/>
          </a:p>
        </p:txBody>
      </p:sp>
      <p:pic>
        <p:nvPicPr>
          <p:cNvPr id="4" name="Picture 3" descr="Screen Shot 2016-06-21 at 3.05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82" y="1424484"/>
            <a:ext cx="5050722" cy="3641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747" y="2454526"/>
            <a:ext cx="1725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Power spectrum</a:t>
            </a:r>
          </a:p>
          <a:p>
            <a:pPr algn="ctr"/>
            <a:r>
              <a:rPr lang="en-US" dirty="0" smtClean="0"/>
              <a:t>of density </a:t>
            </a:r>
          </a:p>
          <a:p>
            <a:pPr algn="ctr"/>
            <a:r>
              <a:rPr lang="en-US" dirty="0" smtClean="0"/>
              <a:t>perturbations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97103" y="1917689"/>
            <a:ext cx="93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Symbol" charset="2"/>
                <a:cs typeface="Symbol" charset="2"/>
              </a:rPr>
              <a:t>dr</a:t>
            </a:r>
            <a:r>
              <a:rPr lang="en-US" i="1" dirty="0" smtClean="0">
                <a:latin typeface="Symbol" charset="2"/>
                <a:cs typeface="Symbol" charset="2"/>
              </a:rPr>
              <a:t>/r~1</a:t>
            </a:r>
          </a:p>
        </p:txBody>
      </p:sp>
    </p:spTree>
    <p:extLst>
      <p:ext uri="{BB962C8B-B14F-4D97-AF65-F5344CB8AC3E}">
        <p14:creationId xmlns:p14="http://schemas.microsoft.com/office/powerpoint/2010/main" val="21598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800" y="4234044"/>
            <a:ext cx="831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Don’t get fooled by the “</a:t>
            </a:r>
            <a:r>
              <a:rPr lang="en-US" sz="2400" b="1" dirty="0" smtClean="0">
                <a:solidFill>
                  <a:srgbClr val="FF0000"/>
                </a:solidFill>
              </a:rPr>
              <a:t>Volcano</a:t>
            </a:r>
            <a:r>
              <a:rPr lang="en-US" sz="2400" dirty="0" smtClean="0"/>
              <a:t>” versus “</a:t>
            </a:r>
            <a:r>
              <a:rPr lang="en-US" sz="2400" b="1" dirty="0" smtClean="0">
                <a:solidFill>
                  <a:srgbClr val="FF0000"/>
                </a:solidFill>
              </a:rPr>
              <a:t>Neptune</a:t>
            </a:r>
            <a:r>
              <a:rPr lang="en-US" sz="2400" dirty="0" smtClean="0"/>
              <a:t>” analogy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6200" y="4864424"/>
            <a:ext cx="8315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[Volcano: No new planet between Mercury and the Sun, but GR</a:t>
            </a:r>
          </a:p>
          <a:p>
            <a:pPr algn="ctr"/>
            <a:r>
              <a:rPr lang="en-US" sz="2000" i="1" dirty="0" smtClean="0"/>
              <a:t>Neptune: </a:t>
            </a:r>
            <a:r>
              <a:rPr lang="en-US" sz="2000" i="1" dirty="0"/>
              <a:t>N</a:t>
            </a:r>
            <a:r>
              <a:rPr lang="en-US" sz="2000" i="1" dirty="0" smtClean="0"/>
              <a:t>ew planet]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36200" y="6155803"/>
            <a:ext cx="831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Modified Gravity </a:t>
            </a:r>
            <a:r>
              <a:rPr lang="en-US" sz="2400" dirty="0" smtClean="0"/>
              <a:t>[</a:t>
            </a:r>
            <a:r>
              <a:rPr lang="en-US" sz="2400" dirty="0" err="1" smtClean="0"/>
              <a:t>MOND,TeVeS</a:t>
            </a:r>
            <a:r>
              <a:rPr lang="en-US" sz="2400" dirty="0" smtClean="0"/>
              <a:t>] actually </a:t>
            </a:r>
            <a:r>
              <a:rPr lang="en-US" sz="2400" b="1" dirty="0" smtClean="0">
                <a:solidFill>
                  <a:srgbClr val="FF0000"/>
                </a:solidFill>
              </a:rPr>
              <a:t>does not work </a:t>
            </a:r>
            <a:r>
              <a:rPr lang="en-US" sz="2400" dirty="0" smtClean="0"/>
              <a:t>at all!!</a:t>
            </a:r>
            <a:endParaRPr lang="en-US" sz="2400" dirty="0"/>
          </a:p>
        </p:txBody>
      </p:sp>
      <p:pic>
        <p:nvPicPr>
          <p:cNvPr id="7" name="Picture 6" descr="Screen Shot 2016-06-21 at 3.05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85" y="218564"/>
            <a:ext cx="4729329" cy="34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8"/>
          <p:cNvSpPr txBox="1">
            <a:spLocks noChangeArrowheads="1"/>
          </p:cNvSpPr>
          <p:nvPr/>
        </p:nvSpPr>
        <p:spPr bwMode="auto">
          <a:xfrm>
            <a:off x="381000" y="3226593"/>
            <a:ext cx="8624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>
                <a:latin typeface="Calibri" charset="0"/>
              </a:rPr>
              <a:t> Joined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UCSC Physics </a:t>
            </a:r>
            <a:r>
              <a:rPr lang="en-US">
                <a:latin typeface="Calibri" charset="0"/>
              </a:rPr>
              <a:t>Faculty (Assistant Professor, 2007-2011, </a:t>
            </a:r>
          </a:p>
          <a:p>
            <a:pPr lvl="1" eaLnBrk="1" hangingPunct="1"/>
            <a:r>
              <a:rPr lang="en-US">
                <a:latin typeface="Calibri" charset="0"/>
              </a:rPr>
              <a:t>							    Associate Professor, July 2011-2015</a:t>
            </a:r>
          </a:p>
          <a:p>
            <a:pPr lvl="1" eaLnBrk="1" hangingPunct="1"/>
            <a:r>
              <a:rPr lang="en-US">
                <a:latin typeface="Calibri" charset="0"/>
              </a:rPr>
              <a:t>							    Full Professor, July 2015-)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381000" y="514516"/>
            <a:ext cx="7507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 PhD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Theoretical Particle Physics </a:t>
            </a:r>
            <a:r>
              <a:rPr lang="en-US" dirty="0">
                <a:latin typeface="Calibri" charset="0"/>
              </a:rPr>
              <a:t>(2004)</a:t>
            </a:r>
          </a:p>
          <a:p>
            <a:pPr eaLnBrk="1" hangingPunct="1"/>
            <a:r>
              <a:rPr lang="en-US" dirty="0">
                <a:latin typeface="Calibri" charset="0"/>
              </a:rPr>
              <a:t>    </a:t>
            </a:r>
            <a:r>
              <a:rPr lang="en-US" sz="2000" i="1" dirty="0">
                <a:latin typeface="Calibri" charset="0"/>
              </a:rPr>
              <a:t>International School for Advanced Studies (SISSA-ISAS), Trieste, Italy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381000" y="1869761"/>
            <a:ext cx="8340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 Postdoc, FSU and California Institute of Technology (2005-2007)</a:t>
            </a:r>
          </a:p>
          <a:p>
            <a:pPr eaLnBrk="1" hangingPunct="1"/>
            <a:r>
              <a:rPr lang="en-US" dirty="0">
                <a:latin typeface="Calibri" charset="0"/>
              </a:rPr>
              <a:t>    </a:t>
            </a:r>
            <a:r>
              <a:rPr lang="en-US" sz="2000" i="1" dirty="0">
                <a:latin typeface="Calibri" charset="0"/>
              </a:rPr>
              <a:t>Theoretical Astrophysics and Particle Physics</a:t>
            </a:r>
            <a:endParaRPr lang="en-US" sz="1800" i="1" dirty="0">
              <a:latin typeface="Calibri" charset="0"/>
            </a:endParaRP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381000" y="4951725"/>
            <a:ext cx="678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Director of UCSC Physics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Graduate Studies</a:t>
            </a:r>
            <a:r>
              <a:rPr lang="en-US" dirty="0" smtClean="0">
                <a:latin typeface="Calibri" charset="0"/>
              </a:rPr>
              <a:t> (2012-)</a:t>
            </a:r>
            <a:endParaRPr lang="en-US" dirty="0">
              <a:latin typeface="Calibri" charset="0"/>
            </a:endParaRPr>
          </a:p>
        </p:txBody>
      </p:sp>
      <p:sp>
        <p:nvSpPr>
          <p:cNvPr id="15366" name="TextBox 4"/>
          <p:cNvSpPr txBox="1">
            <a:spLocks noChangeArrowheads="1"/>
          </p:cNvSpPr>
          <p:nvPr/>
        </p:nvSpPr>
        <p:spPr bwMode="auto">
          <a:xfrm>
            <a:off x="381000" y="5938371"/>
            <a:ext cx="632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>
                <a:latin typeface="Calibri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SCIPP Deputy Director </a:t>
            </a:r>
            <a:r>
              <a:rPr lang="en-US">
                <a:latin typeface="Calibri" charset="0"/>
              </a:rPr>
              <a:t>for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 Theory</a:t>
            </a:r>
            <a:r>
              <a:rPr lang="en-US">
                <a:latin typeface="Calibri" charset="0"/>
              </a:rPr>
              <a:t> (July 2011-)</a:t>
            </a:r>
          </a:p>
        </p:txBody>
      </p:sp>
    </p:spTree>
    <p:extLst>
      <p:ext uri="{BB962C8B-B14F-4D97-AF65-F5344CB8AC3E}">
        <p14:creationId xmlns:p14="http://schemas.microsoft.com/office/powerpoint/2010/main" val="3439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3" grpId="0"/>
      <p:bldP spid="15364" grpId="0"/>
      <p:bldP spid="15365" grpId="0"/>
      <p:bldP spid="153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411" y="963954"/>
            <a:ext cx="5971256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Knowledge of the dark matter average </a:t>
            </a:r>
            <a:r>
              <a:rPr lang="en-US" sz="2400" b="1" dirty="0" smtClean="0">
                <a:solidFill>
                  <a:srgbClr val="FF0000"/>
                </a:solidFill>
              </a:rPr>
              <a:t>density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is a powerful </a:t>
            </a:r>
            <a:r>
              <a:rPr lang="en-US" sz="2400" b="1" dirty="0" smtClean="0">
                <a:solidFill>
                  <a:srgbClr val="FF0000"/>
                </a:solidFill>
              </a:rPr>
              <a:t>model-building </a:t>
            </a:r>
            <a:r>
              <a:rPr lang="en-US" sz="2400" dirty="0" smtClean="0"/>
              <a:t>tool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4734" y="2551771"/>
            <a:ext cx="8268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Models that </a:t>
            </a:r>
            <a:r>
              <a:rPr lang="en-US" sz="2400" b="1" dirty="0" smtClean="0">
                <a:solidFill>
                  <a:srgbClr val="FF0000"/>
                </a:solidFill>
              </a:rPr>
              <a:t>predict</a:t>
            </a:r>
            <a:r>
              <a:rPr lang="en-US" sz="2400" dirty="0" smtClean="0"/>
              <a:t> the “right” </a:t>
            </a:r>
            <a:r>
              <a:rPr lang="en-US" sz="2400" b="1" dirty="0" smtClean="0">
                <a:solidFill>
                  <a:srgbClr val="FF0000"/>
                </a:solidFill>
              </a:rPr>
              <a:t>amount</a:t>
            </a:r>
            <a:r>
              <a:rPr lang="en-US" sz="2400" dirty="0" smtClean="0"/>
              <a:t> of dark matter get kudos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9983" y="3770256"/>
            <a:ext cx="893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Dark Matter “</a:t>
            </a:r>
            <a:r>
              <a:rPr lang="en-US" sz="2400" b="1" dirty="0" smtClean="0">
                <a:solidFill>
                  <a:srgbClr val="FF0000"/>
                </a:solidFill>
              </a:rPr>
              <a:t>cosmogony</a:t>
            </a:r>
            <a:r>
              <a:rPr lang="en-US" sz="2400" dirty="0" smtClean="0"/>
              <a:t>” well-motivated guideline to model building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78082" y="4988740"/>
            <a:ext cx="5121915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prototypical example: dark matter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as a </a:t>
            </a:r>
            <a:r>
              <a:rPr lang="en-US" sz="2400" b="1" i="1" dirty="0" smtClean="0">
                <a:solidFill>
                  <a:srgbClr val="FF0000"/>
                </a:solidFill>
              </a:rPr>
              <a:t>thermal relic</a:t>
            </a:r>
            <a:r>
              <a:rPr lang="en-US" sz="2400" i="1" dirty="0" smtClean="0"/>
              <a:t>… </a:t>
            </a:r>
            <a:r>
              <a:rPr lang="en-US" sz="2400" dirty="0" smtClean="0"/>
              <a:t>more on this shortly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1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8565" y="888926"/>
            <a:ext cx="445040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</a:t>
            </a:r>
            <a:r>
              <a:rPr lang="en-US" sz="2400" dirty="0" smtClean="0"/>
              <a:t>hat else do we know about the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microscopic</a:t>
            </a:r>
            <a:r>
              <a:rPr lang="en-US" sz="2400" dirty="0" smtClean="0"/>
              <a:t> nature of dark matter </a:t>
            </a:r>
          </a:p>
          <a:p>
            <a:pPr algn="ctr"/>
            <a:r>
              <a:rPr lang="en-US" sz="2400" dirty="0" smtClean="0"/>
              <a:t>from its </a:t>
            </a:r>
            <a:r>
              <a:rPr lang="en-US" sz="2400" b="1" dirty="0" smtClean="0">
                <a:solidFill>
                  <a:srgbClr val="FF0000"/>
                </a:solidFill>
              </a:rPr>
              <a:t>macroscopic</a:t>
            </a:r>
            <a:r>
              <a:rPr lang="en-US" sz="2400" dirty="0" smtClean="0"/>
              <a:t> features?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43159" y="2819547"/>
            <a:ext cx="78979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"</a:t>
            </a:r>
            <a:r>
              <a:rPr lang="en-US" sz="3200" b="1" dirty="0" smtClean="0">
                <a:solidFill>
                  <a:srgbClr val="FF0000"/>
                </a:solidFill>
              </a:rPr>
              <a:t>Dark</a:t>
            </a:r>
            <a:r>
              <a:rPr lang="en-US" sz="2400" dirty="0" smtClean="0"/>
              <a:t>": ...for the </a:t>
            </a:r>
            <a:r>
              <a:rPr lang="en-US" sz="2400" b="1" dirty="0" smtClean="0">
                <a:solidFill>
                  <a:srgbClr val="FF0000"/>
                </a:solidFill>
              </a:rPr>
              <a:t>reason above</a:t>
            </a:r>
            <a:r>
              <a:rPr lang="en-US" sz="2400" dirty="0" smtClean="0"/>
              <a:t>! But detailed constraints on electric charge of dark matter are model-dependent... </a:t>
            </a:r>
            <a:r>
              <a:rPr lang="en-US" sz="2400" dirty="0" err="1" smtClean="0"/>
              <a:t>Milli</a:t>
            </a:r>
            <a:r>
              <a:rPr lang="en-US" sz="2400" dirty="0" smtClean="0"/>
              <a:t>-charge allowed... </a:t>
            </a:r>
            <a:r>
              <a:rPr lang="en-US" sz="2400" dirty="0" err="1" smtClean="0"/>
              <a:t>Phenomenologically</a:t>
            </a:r>
            <a:r>
              <a:rPr lang="en-US" sz="2400" dirty="0" smtClean="0"/>
              <a:t>: DM is nearly </a:t>
            </a:r>
            <a:r>
              <a:rPr lang="en-US" sz="2400" b="1" dirty="0" err="1" smtClean="0">
                <a:solidFill>
                  <a:srgbClr val="FF0000"/>
                </a:solidFill>
              </a:rPr>
              <a:t>dissipationless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(maybe not entirely though, see dark photons, dark disks...)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/>
          </a:p>
          <a:p>
            <a:pPr marL="285750" indent="-285750">
              <a:buFont typeface="Wingdings" charset="2"/>
              <a:buChar char="Ø"/>
            </a:pPr>
            <a:r>
              <a:rPr lang="en-US" sz="24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Collisionless</a:t>
            </a:r>
            <a:r>
              <a:rPr lang="en-US" sz="2400" dirty="0" smtClean="0"/>
              <a:t>... really? Let's calculate the relevant constraints!</a:t>
            </a:r>
          </a:p>
        </p:txBody>
      </p:sp>
    </p:spTree>
    <p:extLst>
      <p:ext uri="{BB962C8B-B14F-4D97-AF65-F5344CB8AC3E}">
        <p14:creationId xmlns:p14="http://schemas.microsoft.com/office/powerpoint/2010/main" val="41211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1 at 3.11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54" y="6658"/>
            <a:ext cx="4633892" cy="3326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512" y="3643039"/>
            <a:ext cx="84636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mean free path </a:t>
            </a:r>
            <a:r>
              <a:rPr lang="en-US" sz="2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 </a:t>
            </a:r>
            <a:r>
              <a:rPr lang="en-US" sz="2400" dirty="0" smtClean="0"/>
              <a:t>larger than cluster size, ~ 1 </a:t>
            </a:r>
            <a:r>
              <a:rPr lang="en-US" sz="2400" dirty="0" err="1" smtClean="0"/>
              <a:t>Mpc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cluster </a:t>
            </a:r>
            <a:r>
              <a:rPr lang="en-US" sz="2400" b="1" dirty="0" smtClean="0">
                <a:solidFill>
                  <a:srgbClr val="FF0000"/>
                </a:solidFill>
              </a:rPr>
              <a:t>density</a:t>
            </a:r>
            <a:r>
              <a:rPr lang="en-US" sz="2400" dirty="0" smtClean="0"/>
              <a:t>:  </a:t>
            </a:r>
            <a:r>
              <a:rPr lang="en-US" sz="2400" dirty="0" smtClean="0">
                <a:latin typeface="Symbol" charset="2"/>
                <a:cs typeface="Symbol" charset="2"/>
              </a:rPr>
              <a:t>r </a:t>
            </a:r>
            <a:r>
              <a:rPr lang="en-US" sz="2400" dirty="0" smtClean="0"/>
              <a:t>~ 1 </a:t>
            </a:r>
            <a:r>
              <a:rPr lang="en-US" sz="2400" dirty="0" err="1" smtClean="0"/>
              <a:t>GeV</a:t>
            </a:r>
            <a:r>
              <a:rPr lang="en-US" sz="2400" dirty="0" smtClean="0"/>
              <a:t>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thus…</a:t>
            </a:r>
          </a:p>
          <a:p>
            <a:pPr algn="ctr"/>
            <a:endParaRPr lang="en-US" sz="2400" dirty="0" smtClean="0"/>
          </a:p>
          <a:p>
            <a:pPr algn="ctr"/>
            <a:endParaRPr lang="en-US" sz="2400" baseline="30000" dirty="0">
              <a:latin typeface="Symbol" charset="2"/>
              <a:cs typeface="Symbol" charset="2"/>
            </a:endParaRPr>
          </a:p>
          <a:p>
            <a:pPr algn="ctr"/>
            <a:r>
              <a:rPr lang="en-US" sz="2400" dirty="0" smtClean="0">
                <a:latin typeface="Symbol" charset="2"/>
                <a:cs typeface="Symbol" charset="2"/>
              </a:rPr>
              <a:t>l = 1/(s (r/</a:t>
            </a:r>
            <a:r>
              <a:rPr lang="en-US" sz="2400" dirty="0" smtClean="0">
                <a:latin typeface="+mj-lt"/>
                <a:cs typeface="Symbol" charset="2"/>
              </a:rPr>
              <a:t>m</a:t>
            </a:r>
            <a:r>
              <a:rPr lang="en-US" sz="2400" dirty="0" smtClean="0">
                <a:latin typeface="Symbol" charset="2"/>
                <a:cs typeface="Symbol" charset="2"/>
              </a:rPr>
              <a:t>)) &gt; 1 </a:t>
            </a:r>
            <a:r>
              <a:rPr lang="en-US" sz="2400" dirty="0" err="1" smtClean="0">
                <a:latin typeface="+mj-lt"/>
                <a:cs typeface="Symbol" charset="2"/>
              </a:rPr>
              <a:t>Mpc</a:t>
            </a:r>
            <a:r>
              <a:rPr lang="en-US" sz="2400" dirty="0" smtClean="0">
                <a:latin typeface="+mj-lt"/>
                <a:cs typeface="Symbol" charset="2"/>
              </a:rPr>
              <a:t>   </a:t>
            </a:r>
            <a:r>
              <a:rPr lang="en-US" sz="2400" dirty="0" smtClean="0">
                <a:latin typeface="+mj-lt"/>
                <a:cs typeface="Symbol" charset="2"/>
                <a:sym typeface="Wingdings"/>
              </a:rPr>
              <a:t>   </a:t>
            </a:r>
            <a:r>
              <a:rPr lang="en-US" sz="2400" dirty="0">
                <a:latin typeface="Symbol" charset="2"/>
                <a:cs typeface="Symbol" charset="2"/>
              </a:rPr>
              <a:t>s </a:t>
            </a:r>
            <a:r>
              <a:rPr lang="en-US" sz="2400" dirty="0" smtClean="0">
                <a:latin typeface="Symbol" charset="2"/>
                <a:cs typeface="Symbol" charset="2"/>
              </a:rPr>
              <a:t>/</a:t>
            </a:r>
            <a:r>
              <a:rPr lang="en-US" sz="2400" dirty="0" smtClean="0">
                <a:cs typeface="Symbol" charset="2"/>
              </a:rPr>
              <a:t>m &lt; 1 </a:t>
            </a:r>
            <a:r>
              <a:rPr lang="en-US" sz="2400" dirty="0" err="1" smtClean="0">
                <a:cs typeface="Symbol" charset="2"/>
              </a:rPr>
              <a:t>Mpc</a:t>
            </a:r>
            <a:r>
              <a:rPr lang="en-US" sz="2400" dirty="0" smtClean="0">
                <a:cs typeface="Symbol" charset="2"/>
              </a:rPr>
              <a:t> / </a:t>
            </a:r>
            <a:r>
              <a:rPr lang="en-US" sz="2400" dirty="0"/>
              <a:t>1 </a:t>
            </a:r>
            <a:r>
              <a:rPr lang="en-US" sz="2400" dirty="0" err="1"/>
              <a:t>GeV</a:t>
            </a:r>
            <a:r>
              <a:rPr lang="en-US" sz="2400" dirty="0"/>
              <a:t>/</a:t>
            </a:r>
            <a:r>
              <a:rPr lang="en-US" sz="2400" dirty="0" smtClean="0"/>
              <a:t>cm</a:t>
            </a:r>
            <a:r>
              <a:rPr lang="en-US" sz="2400" baseline="30000" dirty="0" smtClean="0"/>
              <a:t>3   </a:t>
            </a:r>
          </a:p>
          <a:p>
            <a:pPr algn="ctr"/>
            <a:r>
              <a:rPr lang="en-US" sz="2400" dirty="0" smtClean="0">
                <a:cs typeface="Symbol" charset="2"/>
                <a:sym typeface="Wingdings"/>
              </a:rPr>
              <a:t/>
            </a:r>
            <a:br>
              <a:rPr lang="en-US" sz="2400" dirty="0" smtClean="0">
                <a:cs typeface="Symbol" charset="2"/>
                <a:sym typeface="Wingdings"/>
              </a:rPr>
            </a:br>
            <a:r>
              <a:rPr lang="en-US" sz="2400" dirty="0" smtClean="0">
                <a:cs typeface="Symbol" charset="2"/>
                <a:sym typeface="Wingdings"/>
              </a:rPr>
              <a:t>     </a:t>
            </a:r>
            <a:r>
              <a:rPr lang="en-US" sz="2400" b="1" i="1" dirty="0">
                <a:solidFill>
                  <a:srgbClr val="FF0000"/>
                </a:solidFill>
                <a:latin typeface="Symbol" charset="2"/>
                <a:cs typeface="Symbol" charset="2"/>
              </a:rPr>
              <a:t>s /</a:t>
            </a:r>
            <a:r>
              <a:rPr lang="en-US" sz="2400" b="1" i="1" dirty="0" smtClean="0">
                <a:solidFill>
                  <a:srgbClr val="FF0000"/>
                </a:solidFill>
                <a:cs typeface="Symbol" charset="2"/>
              </a:rPr>
              <a:t>m &lt; 1 cm</a:t>
            </a:r>
            <a:r>
              <a:rPr lang="en-US" sz="2400" b="1" i="1" baseline="30000" dirty="0" smtClean="0">
                <a:solidFill>
                  <a:srgbClr val="FF0000"/>
                </a:solidFill>
                <a:cs typeface="Symbol" charset="2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cs typeface="Symbol" charset="2"/>
              </a:rPr>
              <a:t>/g</a:t>
            </a:r>
            <a:r>
              <a:rPr lang="en-US" sz="2400" dirty="0" smtClean="0">
                <a:cs typeface="Symbol" charset="2"/>
              </a:rPr>
              <a:t>, or </a:t>
            </a:r>
            <a:r>
              <a:rPr lang="en-US" sz="2400" b="1" i="1" dirty="0" smtClean="0">
                <a:solidFill>
                  <a:srgbClr val="FF0000"/>
                </a:solidFill>
                <a:cs typeface="Symbol" charset="2"/>
              </a:rPr>
              <a:t>1 barn/</a:t>
            </a:r>
            <a:r>
              <a:rPr lang="en-US" sz="2400" b="1" i="1" dirty="0" err="1" smtClean="0">
                <a:solidFill>
                  <a:srgbClr val="FF0000"/>
                </a:solidFill>
                <a:cs typeface="Symbol" charset="2"/>
              </a:rPr>
              <a:t>GeV</a:t>
            </a:r>
            <a:endParaRPr lang="en-US" sz="2400" b="1" i="1" dirty="0">
              <a:solidFill>
                <a:srgbClr val="FF0000"/>
              </a:solidFill>
              <a:latin typeface="+mj-lt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49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1 at 3.11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54" y="6658"/>
            <a:ext cx="4633892" cy="3326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02" y="3333555"/>
            <a:ext cx="84636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1 barn/</a:t>
            </a:r>
            <a:r>
              <a:rPr lang="en-US" sz="2400" b="1" dirty="0" err="1" smtClean="0">
                <a:solidFill>
                  <a:srgbClr val="FF0000"/>
                </a:solidFill>
                <a:cs typeface="Symbol" charset="2"/>
              </a:rPr>
              <a:t>GeV</a:t>
            </a:r>
            <a:r>
              <a:rPr lang="en-US" sz="2400" dirty="0" smtClean="0">
                <a:cs typeface="Symbol" charset="2"/>
              </a:rPr>
              <a:t>…</a:t>
            </a:r>
            <a:r>
              <a:rPr lang="en-US" sz="2400" dirty="0">
                <a:cs typeface="Symbol" charset="2"/>
              </a:rPr>
              <a:t> </a:t>
            </a:r>
            <a:r>
              <a:rPr lang="en-US" sz="2400" dirty="0" smtClean="0">
                <a:cs typeface="Symbol" charset="2"/>
              </a:rPr>
              <a:t>which is 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strong interaction</a:t>
            </a:r>
            <a:r>
              <a:rPr lang="en-US" sz="2400" dirty="0" smtClean="0">
                <a:cs typeface="Symbol" charset="2"/>
              </a:rPr>
              <a:t>-size... </a:t>
            </a:r>
          </a:p>
          <a:p>
            <a:pPr algn="ctr"/>
            <a:endParaRPr lang="en-US" sz="2400" dirty="0">
              <a:cs typeface="Symbol" charset="2"/>
            </a:endParaRPr>
          </a:p>
          <a:p>
            <a:pPr algn="ctr"/>
            <a:r>
              <a:rPr lang="en-US" sz="2400" dirty="0" smtClean="0">
                <a:cs typeface="Symbol" charset="2"/>
              </a:rPr>
              <a:t>is this 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small</a:t>
            </a:r>
            <a:r>
              <a:rPr lang="en-US" sz="2400" dirty="0" smtClean="0">
                <a:cs typeface="Symbol" charset="2"/>
              </a:rPr>
              <a:t>? </a:t>
            </a:r>
          </a:p>
          <a:p>
            <a:pPr algn="ctr"/>
            <a:endParaRPr lang="en-US" sz="2400" dirty="0">
              <a:cs typeface="Symbol" charset="2"/>
            </a:endParaRPr>
          </a:p>
          <a:p>
            <a:pPr algn="ctr"/>
            <a:r>
              <a:rPr lang="en-US" sz="2400" dirty="0" smtClean="0">
                <a:cs typeface="Symbol" charset="2"/>
              </a:rPr>
              <a:t>Also, if cross section is 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slightly smaller</a:t>
            </a:r>
            <a:r>
              <a:rPr lang="en-US" sz="2400" dirty="0" smtClean="0">
                <a:cs typeface="Symbol" charset="2"/>
              </a:rPr>
              <a:t>, no 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visible effect</a:t>
            </a:r>
            <a:r>
              <a:rPr lang="en-US" sz="2400" dirty="0" smtClean="0">
                <a:cs typeface="Symbol" charset="2"/>
              </a:rPr>
              <a:t>... </a:t>
            </a:r>
          </a:p>
          <a:p>
            <a:pPr algn="ctr"/>
            <a:r>
              <a:rPr lang="en-US" sz="2400" dirty="0" smtClean="0">
                <a:cs typeface="Symbol" charset="2"/>
              </a:rPr>
              <a:t>if cross section 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slightly larger</a:t>
            </a:r>
            <a:r>
              <a:rPr lang="en-US" sz="2400" dirty="0" smtClean="0">
                <a:cs typeface="Symbol" charset="2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disaster</a:t>
            </a:r>
            <a:r>
              <a:rPr lang="en-US" sz="2400" dirty="0" smtClean="0">
                <a:cs typeface="Symbol" charset="2"/>
              </a:rPr>
              <a:t>... </a:t>
            </a:r>
          </a:p>
          <a:p>
            <a:pPr algn="ctr"/>
            <a:endParaRPr lang="en-US" sz="2400" dirty="0">
              <a:cs typeface="Symbol" charset="2"/>
            </a:endParaRPr>
          </a:p>
          <a:p>
            <a:pPr algn="ctr"/>
            <a:r>
              <a:rPr lang="en-US" sz="2400" dirty="0" smtClean="0">
                <a:cs typeface="Symbol" charset="2"/>
              </a:rPr>
              <a:t>Begs the question: is “collisional” 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self-interacting </a:t>
            </a:r>
            <a:r>
              <a:rPr lang="en-US" sz="2400" dirty="0" smtClean="0">
                <a:cs typeface="Symbol" charset="2"/>
              </a:rPr>
              <a:t>dark matter a “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natural</a:t>
            </a:r>
            <a:r>
              <a:rPr lang="en-US" sz="2400" dirty="0" smtClean="0">
                <a:cs typeface="Symbol" charset="2"/>
              </a:rPr>
              <a:t>” possibility??</a:t>
            </a:r>
            <a:endParaRPr lang="en-US" sz="2400" dirty="0">
              <a:latin typeface="+mj-lt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31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720" y="822879"/>
            <a:ext cx="7929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Classical</a:t>
            </a:r>
            <a:r>
              <a:rPr lang="en-US" sz="2400" dirty="0" smtClean="0"/>
              <a:t>: needs to be confined (gravitationally bound) on scales at least as large as </a:t>
            </a:r>
            <a:r>
              <a:rPr lang="en-US" sz="2400" dirty="0" err="1" smtClean="0"/>
              <a:t>dSph</a:t>
            </a:r>
            <a:r>
              <a:rPr lang="en-US" sz="2400" dirty="0" smtClean="0"/>
              <a:t>... if de Broglie wavelength is larger, disaster strikes! 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35433" y="2420397"/>
            <a:ext cx="5086406" cy="3929856"/>
            <a:chOff x="2270395" y="154014"/>
            <a:chExt cx="3893115" cy="3094971"/>
          </a:xfrm>
        </p:grpSpPr>
        <p:pic>
          <p:nvPicPr>
            <p:cNvPr id="10" name="Picture 9" descr="sextans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395" y="154014"/>
              <a:ext cx="3893115" cy="3082926"/>
            </a:xfrm>
            <a:prstGeom prst="rect">
              <a:avLst/>
            </a:prstGeom>
          </p:spPr>
        </p:pic>
        <p:pic>
          <p:nvPicPr>
            <p:cNvPr id="11" name="Picture 10" descr="purewa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990" y="2540147"/>
              <a:ext cx="1981519" cy="708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18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9551" y="3701761"/>
            <a:ext cx="791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little exercise: consider </a:t>
            </a:r>
            <a:r>
              <a:rPr lang="en-US" sz="2400" i="1" dirty="0" smtClean="0"/>
              <a:t>v ~ 100 km/s</a:t>
            </a:r>
            <a:r>
              <a:rPr lang="en-US" sz="2400" dirty="0" smtClean="0"/>
              <a:t>, show that </a:t>
            </a:r>
            <a:r>
              <a:rPr lang="en-US" sz="2400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 </a:t>
            </a:r>
            <a:r>
              <a:rPr lang="en-US" sz="2400" b="1" i="1" dirty="0" smtClean="0">
                <a:solidFill>
                  <a:srgbClr val="FF0000"/>
                </a:solidFill>
              </a:rPr>
              <a:t>= h/p</a:t>
            </a:r>
            <a:r>
              <a:rPr lang="en-US" sz="2400" dirty="0" smtClean="0"/>
              <a:t> is </a:t>
            </a:r>
            <a:endParaRPr lang="en-US" sz="2400" dirty="0"/>
          </a:p>
        </p:txBody>
      </p:sp>
      <p:pic>
        <p:nvPicPr>
          <p:cNvPr id="4" name="Picture 3" descr="Screen Shot 2016-06-21 at 3.21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37" y="4327018"/>
            <a:ext cx="3270223" cy="116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627" y="5718013"/>
            <a:ext cx="769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means that to have </a:t>
            </a:r>
            <a:r>
              <a:rPr lang="en-US" sz="2400" dirty="0" smtClean="0">
                <a:latin typeface="Symbol" charset="2"/>
                <a:cs typeface="Symbol" charset="2"/>
              </a:rPr>
              <a:t>l </a:t>
            </a:r>
            <a:r>
              <a:rPr lang="en-US" sz="2400" dirty="0" smtClean="0"/>
              <a:t>&lt;&lt; </a:t>
            </a:r>
            <a:r>
              <a:rPr lang="en-US" sz="2400" dirty="0" err="1" smtClean="0"/>
              <a:t>kpc</a:t>
            </a:r>
            <a:r>
              <a:rPr lang="en-US" sz="2400" dirty="0" smtClean="0"/>
              <a:t> ~ 3x10</a:t>
            </a:r>
            <a:r>
              <a:rPr lang="en-US" sz="2400" baseline="30000" dirty="0" smtClean="0"/>
              <a:t>21</a:t>
            </a:r>
            <a:r>
              <a:rPr lang="en-US" sz="2400" dirty="0" smtClean="0"/>
              <a:t> cm, </a:t>
            </a:r>
            <a:r>
              <a:rPr lang="en-US" sz="2400" b="1" dirty="0" smtClean="0">
                <a:solidFill>
                  <a:srgbClr val="FF0000"/>
                </a:solidFill>
              </a:rPr>
              <a:t>m&gt;10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-22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70395" y="154014"/>
            <a:ext cx="3893115" cy="3094971"/>
            <a:chOff x="2270395" y="154014"/>
            <a:chExt cx="3893115" cy="3094971"/>
          </a:xfrm>
        </p:grpSpPr>
        <p:pic>
          <p:nvPicPr>
            <p:cNvPr id="8" name="Picture 7" descr="sextans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395" y="154014"/>
              <a:ext cx="3893115" cy="3082926"/>
            </a:xfrm>
            <a:prstGeom prst="rect">
              <a:avLst/>
            </a:prstGeom>
          </p:spPr>
        </p:pic>
        <p:pic>
          <p:nvPicPr>
            <p:cNvPr id="9" name="Picture 8" descr="purewav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990" y="2540147"/>
              <a:ext cx="1981519" cy="708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0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175" y="513207"/>
            <a:ext cx="72016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uch, much </a:t>
            </a:r>
            <a:r>
              <a:rPr lang="en-US" sz="2400" b="1" dirty="0" smtClean="0">
                <a:solidFill>
                  <a:srgbClr val="FF0000"/>
                </a:solidFill>
              </a:rPr>
              <a:t>better constraints </a:t>
            </a:r>
            <a:r>
              <a:rPr lang="en-US" sz="2400" dirty="0" smtClean="0"/>
              <a:t>if the DM is a fermion – we know that the </a:t>
            </a:r>
            <a:r>
              <a:rPr lang="en-US" sz="2400" b="1" dirty="0" smtClean="0">
                <a:solidFill>
                  <a:srgbClr val="FF0000"/>
                </a:solidFill>
              </a:rPr>
              <a:t>phase space </a:t>
            </a:r>
            <a:r>
              <a:rPr lang="en-US" sz="2400" dirty="0" smtClean="0"/>
              <a:t>density is bounded </a:t>
            </a:r>
          </a:p>
          <a:p>
            <a:pPr algn="ctr"/>
            <a:r>
              <a:rPr lang="en-US" sz="2400" dirty="0" smtClean="0"/>
              <a:t>(Pauli blocking): </a:t>
            </a:r>
            <a:r>
              <a:rPr lang="en-US" sz="2400" b="1" i="1" dirty="0" smtClean="0">
                <a:solidFill>
                  <a:srgbClr val="FF0000"/>
                </a:solidFill>
              </a:rPr>
              <a:t>f= gh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-3</a:t>
            </a:r>
            <a:endParaRPr lang="en-US" sz="2400" b="1" i="1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175" y="2411760"/>
            <a:ext cx="7201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Using </a:t>
            </a:r>
            <a:r>
              <a:rPr lang="en-US" sz="2400" b="1" dirty="0" smtClean="0">
                <a:solidFill>
                  <a:srgbClr val="FF0000"/>
                </a:solidFill>
              </a:rPr>
              <a:t>observed</a:t>
            </a:r>
            <a:r>
              <a:rPr lang="en-US" sz="2400" dirty="0" smtClean="0"/>
              <a:t> density and velocity dispersion of </a:t>
            </a:r>
            <a:r>
              <a:rPr lang="en-US" sz="2400" dirty="0" err="1" smtClean="0"/>
              <a:t>dSph</a:t>
            </a:r>
            <a:r>
              <a:rPr lang="en-US" sz="2400" dirty="0" smtClean="0"/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Tremaine</a:t>
            </a:r>
            <a:r>
              <a:rPr lang="en-US" sz="2400" b="1" dirty="0" smtClean="0">
                <a:solidFill>
                  <a:srgbClr val="FF0000"/>
                </a:solidFill>
              </a:rPr>
              <a:t>-Gunn </a:t>
            </a:r>
            <a:r>
              <a:rPr lang="en-US" sz="2400" dirty="0" smtClean="0"/>
              <a:t>limit (1979): observed phase space density cannot exceed upper bound! 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Liouville</a:t>
            </a:r>
            <a:r>
              <a:rPr lang="en-US" sz="2400" dirty="0" smtClean="0"/>
              <a:t> theorem?) Exercise!</a:t>
            </a:r>
            <a:endParaRPr lang="en-US" sz="2400" baseline="30000" dirty="0"/>
          </a:p>
        </p:txBody>
      </p:sp>
      <p:pic>
        <p:nvPicPr>
          <p:cNvPr id="8" name="Picture 7" descr="Screen Shot 2016-06-21 at 3.24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47" y="4407168"/>
            <a:ext cx="2095500" cy="431800"/>
          </a:xfrm>
          <a:prstGeom prst="rect">
            <a:avLst/>
          </a:prstGeom>
        </p:spPr>
      </p:pic>
      <p:pic>
        <p:nvPicPr>
          <p:cNvPr id="9" name="Picture 8" descr="Screen Shot 2016-06-21 at 3.24.1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4"/>
          <a:stretch/>
        </p:blipFill>
        <p:spPr>
          <a:xfrm>
            <a:off x="5231560" y="4305568"/>
            <a:ext cx="2260600" cy="438912"/>
          </a:xfrm>
          <a:prstGeom prst="rect">
            <a:avLst/>
          </a:prstGeom>
        </p:spPr>
      </p:pic>
      <p:pic>
        <p:nvPicPr>
          <p:cNvPr id="10" name="Picture 9" descr="Screen Shot 2016-06-21 at 3.24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51" y="5303806"/>
            <a:ext cx="469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97" y="822879"/>
            <a:ext cx="86663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2"/>
              <a:buChar char="Ø"/>
            </a:pPr>
            <a:r>
              <a:rPr lang="en-US" sz="24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Fluid</a:t>
            </a:r>
            <a:r>
              <a:rPr lang="en-US" sz="2400" dirty="0" smtClean="0"/>
              <a:t>: don't want to </a:t>
            </a:r>
            <a:r>
              <a:rPr lang="en-US" sz="2400" b="1" dirty="0" smtClean="0">
                <a:solidFill>
                  <a:srgbClr val="FF0000"/>
                </a:solidFill>
              </a:rPr>
              <a:t>disrupt</a:t>
            </a:r>
            <a:r>
              <a:rPr lang="en-US" sz="2400" dirty="0" smtClean="0"/>
              <a:t> pretty (and old!) </a:t>
            </a:r>
            <a:r>
              <a:rPr lang="en-US" sz="2400" b="1" dirty="0" smtClean="0">
                <a:solidFill>
                  <a:srgbClr val="FF0000"/>
                </a:solidFill>
              </a:rPr>
              <a:t>clusters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 stars</a:t>
            </a:r>
            <a:endParaRPr lang="en-US" sz="2400" dirty="0"/>
          </a:p>
        </p:txBody>
      </p:sp>
      <p:pic>
        <p:nvPicPr>
          <p:cNvPr id="3" name="Picture 2" descr="47tuc_sa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5" y="1923392"/>
            <a:ext cx="3029050" cy="2309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4071" y="1924270"/>
            <a:ext cx="4450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Neat exercise to estimate the </a:t>
            </a:r>
            <a:r>
              <a:rPr lang="en-US" sz="2400" b="1" dirty="0" smtClean="0">
                <a:solidFill>
                  <a:srgbClr val="FF0000"/>
                </a:solidFill>
              </a:rPr>
              <a:t>energy exchanged </a:t>
            </a:r>
            <a:r>
              <a:rPr lang="en-US" sz="2400" dirty="0" smtClean="0"/>
              <a:t>by encounters of GC and BH, in the impulse approximation, demand that that energy be smaller than binding energy, get maximal mass for BH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13041" y="4908794"/>
            <a:ext cx="671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Also constraints on </a:t>
            </a:r>
            <a:r>
              <a:rPr lang="en-US" sz="2400" b="1" dirty="0" smtClean="0">
                <a:solidFill>
                  <a:srgbClr val="FF0000"/>
                </a:solidFill>
              </a:rPr>
              <a:t>disk disruption </a:t>
            </a:r>
            <a:r>
              <a:rPr lang="en-US" sz="2400" dirty="0" smtClean="0"/>
              <a:t>("heating")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56048" y="5899695"/>
            <a:ext cx="646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Bottom line: </a:t>
            </a:r>
            <a:r>
              <a:rPr lang="en-US" sz="2400" b="1" i="1" dirty="0" smtClean="0">
                <a:solidFill>
                  <a:srgbClr val="FF0000"/>
                </a:solidFill>
              </a:rPr>
              <a:t>m &gt; 10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solar masses </a:t>
            </a:r>
            <a:r>
              <a:rPr lang="en-US" sz="2400" b="1" i="1" dirty="0" smtClean="0">
                <a:solidFill>
                  <a:srgbClr val="FF0000"/>
                </a:solidFill>
              </a:rPr>
              <a:t>~ 10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70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eV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063" y="2001847"/>
            <a:ext cx="87415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…here's the </a:t>
            </a:r>
            <a:r>
              <a:rPr lang="en-US" sz="2400" b="1" dirty="0" smtClean="0">
                <a:solidFill>
                  <a:srgbClr val="FF0000"/>
                </a:solidFill>
              </a:rPr>
              <a:t>name of the game</a:t>
            </a:r>
            <a:r>
              <a:rPr lang="en-US" sz="2400" dirty="0" smtClean="0"/>
              <a:t>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Mass</a:t>
            </a:r>
            <a:r>
              <a:rPr lang="en-US" sz="2400" dirty="0" smtClean="0"/>
              <a:t>: &gt;</a:t>
            </a:r>
            <a:r>
              <a:rPr lang="en-US" sz="2400" b="1" dirty="0" smtClean="0">
                <a:solidFill>
                  <a:srgbClr val="FF0000"/>
                </a:solidFill>
              </a:rPr>
              <a:t>90</a:t>
            </a:r>
            <a:r>
              <a:rPr lang="en-US" sz="2400" dirty="0" smtClean="0"/>
              <a:t> orders of magnitude for </a:t>
            </a:r>
            <a:r>
              <a:rPr lang="en-US" sz="2400" b="1" dirty="0" smtClean="0">
                <a:solidFill>
                  <a:srgbClr val="FF0000"/>
                </a:solidFill>
              </a:rPr>
              <a:t>bosons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70</a:t>
            </a:r>
            <a:r>
              <a:rPr lang="en-US" sz="2400" dirty="0" smtClean="0"/>
              <a:t> for </a:t>
            </a:r>
            <a:r>
              <a:rPr lang="en-US" sz="2400" b="1" dirty="0" smtClean="0">
                <a:solidFill>
                  <a:srgbClr val="FF0000"/>
                </a:solidFill>
              </a:rPr>
              <a:t>fermions</a:t>
            </a:r>
          </a:p>
          <a:p>
            <a:endParaRPr lang="en-US" sz="2400" dirty="0"/>
          </a:p>
          <a:p>
            <a:r>
              <a:rPr lang="en-US" sz="2400" dirty="0" smtClean="0"/>
              <a:t>(ii) </a:t>
            </a:r>
            <a:r>
              <a:rPr lang="en-US" sz="2400" b="1" dirty="0" smtClean="0">
                <a:solidFill>
                  <a:srgbClr val="FF0000"/>
                </a:solidFill>
              </a:rPr>
              <a:t>Interactions</a:t>
            </a:r>
            <a:r>
              <a:rPr lang="en-US" sz="2400" dirty="0" smtClean="0"/>
              <a:t>: ~</a:t>
            </a:r>
            <a:r>
              <a:rPr lang="en-US" sz="2400" b="1" dirty="0" smtClean="0">
                <a:solidFill>
                  <a:srgbClr val="FF0000"/>
                </a:solidFill>
              </a:rPr>
              <a:t>dark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self-interacting </a:t>
            </a:r>
            <a:r>
              <a:rPr lang="en-US" sz="2400" dirty="0" smtClean="0"/>
              <a:t>at most ~ strong interactions</a:t>
            </a:r>
          </a:p>
          <a:p>
            <a:endParaRPr lang="en-US" sz="2400" dirty="0"/>
          </a:p>
          <a:p>
            <a:r>
              <a:rPr lang="en-US" sz="2400" dirty="0" smtClean="0"/>
              <a:t>(iii) </a:t>
            </a:r>
            <a:r>
              <a:rPr lang="en-US" sz="2400" b="1" dirty="0" smtClean="0">
                <a:solidFill>
                  <a:srgbClr val="FF0000"/>
                </a:solidFill>
              </a:rPr>
              <a:t>Abundance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TtG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025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2058" y="1860100"/>
            <a:ext cx="46351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left and think right and think low and think high.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Oh </a:t>
            </a:r>
            <a:r>
              <a:rPr lang="en-US" sz="2400" dirty="0"/>
              <a:t>the things you can think up, if only you try</a:t>
            </a:r>
            <a:r>
              <a:rPr lang="en-US" sz="2400" dirty="0" smtClean="0"/>
              <a:t>!</a:t>
            </a:r>
          </a:p>
          <a:p>
            <a:pPr algn="r"/>
            <a:endParaRPr lang="en-US" sz="2400" dirty="0"/>
          </a:p>
          <a:p>
            <a:pPr algn="r"/>
            <a:r>
              <a:rPr lang="en-US" sz="2400" i="1" dirty="0" smtClean="0"/>
              <a:t>Dr. Seuss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751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6"/>
          <p:cNvSpPr txBox="1">
            <a:spLocks noChangeArrowheads="1"/>
          </p:cNvSpPr>
          <p:nvPr/>
        </p:nvSpPr>
        <p:spPr bwMode="auto">
          <a:xfrm>
            <a:off x="1535113" y="4659313"/>
            <a:ext cx="59150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1. What is the origin of the tiny 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excess of matter over anti-matter?</a:t>
            </a:r>
          </a:p>
        </p:txBody>
      </p:sp>
      <p:grpSp>
        <p:nvGrpSpPr>
          <p:cNvPr id="44034" name="Group 10"/>
          <p:cNvGrpSpPr>
            <a:grpSpLocks/>
          </p:cNvGrpSpPr>
          <p:nvPr/>
        </p:nvGrpSpPr>
        <p:grpSpPr bwMode="auto">
          <a:xfrm>
            <a:off x="549275" y="406400"/>
            <a:ext cx="8045450" cy="3632200"/>
            <a:chOff x="619437" y="406399"/>
            <a:chExt cx="8047028" cy="3632201"/>
          </a:xfrm>
        </p:grpSpPr>
        <p:pic>
          <p:nvPicPr>
            <p:cNvPr id="44035" name="Picture 8" descr="page_38_EarlyUniverse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37" y="406399"/>
              <a:ext cx="3800163" cy="3632201"/>
            </a:xfrm>
            <a:prstGeom prst="rect">
              <a:avLst/>
            </a:prstGeom>
            <a:noFill/>
            <a:ln w="444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36" name="Picture 9" descr="page_38_TodaysUnivers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06399"/>
              <a:ext cx="3789665" cy="3632201"/>
            </a:xfrm>
            <a:prstGeom prst="rect">
              <a:avLst/>
            </a:prstGeom>
            <a:noFill/>
            <a:ln w="444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733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377" y="385515"/>
            <a:ext cx="752809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 smtClean="0"/>
              <a:t>A successful framework for the </a:t>
            </a:r>
            <a:r>
              <a:rPr lang="en-US" sz="2400" b="1" dirty="0" smtClean="0">
                <a:solidFill>
                  <a:srgbClr val="FF0000"/>
                </a:solidFill>
              </a:rPr>
              <a:t>origin of species </a:t>
            </a:r>
            <a:r>
              <a:rPr lang="en-US" sz="2400" dirty="0" smtClean="0"/>
              <a:t>in the early universe: </a:t>
            </a:r>
            <a:r>
              <a:rPr lang="en-US" sz="2400" b="1" dirty="0" smtClean="0">
                <a:solidFill>
                  <a:srgbClr val="FF0000"/>
                </a:solidFill>
              </a:rPr>
              <a:t>thermal decoupling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WMAP_sky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1" y="1920772"/>
            <a:ext cx="812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labundanc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74" y="1649950"/>
            <a:ext cx="2220749" cy="2889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7415" y="4930369"/>
            <a:ext cx="6990077" cy="2296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A successful </a:t>
            </a:r>
            <a:r>
              <a:rPr lang="en-US" sz="2400" b="1" dirty="0" smtClean="0">
                <a:solidFill>
                  <a:srgbClr val="FF0000"/>
                </a:solidFill>
              </a:rPr>
              <a:t>synergy</a:t>
            </a:r>
            <a:r>
              <a:rPr lang="en-US" sz="2400" dirty="0" smtClean="0"/>
              <a:t> of </a:t>
            </a:r>
            <a:r>
              <a:rPr lang="en-US" sz="2400" b="1" i="1" dirty="0">
                <a:solidFill>
                  <a:srgbClr val="FF0000"/>
                </a:solidFill>
              </a:rPr>
              <a:t>statistical mechanics</a:t>
            </a:r>
            <a:r>
              <a:rPr lang="en-US" sz="2400" dirty="0"/>
              <a:t>, </a:t>
            </a:r>
            <a:endParaRPr lang="en-US" sz="2400" dirty="0" smtClean="0"/>
          </a:p>
          <a:p>
            <a:pPr algn="ctr">
              <a:lnSpc>
                <a:spcPct val="12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general </a:t>
            </a:r>
            <a:r>
              <a:rPr lang="en-US" sz="2400" b="1" i="1" dirty="0">
                <a:solidFill>
                  <a:srgbClr val="FF0000"/>
                </a:solidFill>
              </a:rPr>
              <a:t>relativity</a:t>
            </a:r>
            <a:r>
              <a:rPr lang="en-US" sz="2400" dirty="0"/>
              <a:t>, and of </a:t>
            </a:r>
            <a:r>
              <a:rPr lang="en-US" sz="2400" b="1" i="1" dirty="0">
                <a:solidFill>
                  <a:srgbClr val="FF0000"/>
                </a:solidFill>
              </a:rPr>
              <a:t>nuclear and particle physics 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making </a:t>
            </a:r>
            <a:r>
              <a:rPr lang="en-US" sz="2400" b="1" dirty="0" smtClean="0">
                <a:solidFill>
                  <a:srgbClr val="FF0000"/>
                </a:solidFill>
              </a:rPr>
              <a:t>predictions</a:t>
            </a:r>
            <a:r>
              <a:rPr lang="en-US" sz="2400" dirty="0" smtClean="0"/>
              <a:t> testable </a:t>
            </a:r>
            <a:r>
              <a:rPr lang="en-US" sz="2400" dirty="0"/>
              <a:t>to exquisite accuracy </a:t>
            </a:r>
            <a:endParaRPr lang="en-US" sz="2400" dirty="0" smtClean="0"/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with </a:t>
            </a:r>
            <a:r>
              <a:rPr lang="en-US" sz="2400" b="1" i="1" dirty="0">
                <a:solidFill>
                  <a:srgbClr val="FF0000"/>
                </a:solidFill>
              </a:rPr>
              <a:t>astronomical</a:t>
            </a:r>
            <a:r>
              <a:rPr lang="en-US" sz="2400" i="1" dirty="0"/>
              <a:t> </a:t>
            </a:r>
            <a:r>
              <a:rPr lang="en-US" sz="2400" dirty="0"/>
              <a:t>observations!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 descr="bigbang_network1_w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83" y="1683251"/>
            <a:ext cx="2689445" cy="2718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377" y="385515"/>
            <a:ext cx="752809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 smtClean="0"/>
              <a:t>A successful framework for the </a:t>
            </a:r>
            <a:r>
              <a:rPr lang="en-US" sz="2400" b="1" dirty="0" smtClean="0">
                <a:solidFill>
                  <a:srgbClr val="FF0000"/>
                </a:solidFill>
              </a:rPr>
              <a:t>origin of species </a:t>
            </a:r>
            <a:r>
              <a:rPr lang="en-US" sz="2400" dirty="0" smtClean="0"/>
              <a:t>in the early universe: </a:t>
            </a:r>
            <a:r>
              <a:rPr lang="en-US" sz="2400" b="1" dirty="0" smtClean="0">
                <a:solidFill>
                  <a:srgbClr val="FF0000"/>
                </a:solidFill>
              </a:rPr>
              <a:t>thermal decoupling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2897" y="335960"/>
            <a:ext cx="6398206" cy="2296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Key </a:t>
            </a:r>
            <a:r>
              <a:rPr lang="en-US" sz="2400" b="1" dirty="0" smtClean="0">
                <a:solidFill>
                  <a:srgbClr val="FF0000"/>
                </a:solidFill>
              </a:rPr>
              <a:t>idea</a:t>
            </a:r>
            <a:r>
              <a:rPr lang="en-US" sz="2400" dirty="0" smtClean="0"/>
              <a:t> of thermal decoupling: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if the </a:t>
            </a:r>
            <a:r>
              <a:rPr lang="en-US" sz="2400" b="1" dirty="0" smtClean="0">
                <a:solidFill>
                  <a:srgbClr val="FF0000"/>
                </a:solidFill>
              </a:rPr>
              <a:t>reaction</a:t>
            </a:r>
            <a:r>
              <a:rPr lang="en-US" sz="2400" dirty="0" smtClean="0"/>
              <a:t> keeping a species in equilibrium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faster</a:t>
            </a:r>
            <a:r>
              <a:rPr lang="en-US" sz="2400" dirty="0" smtClean="0"/>
              <a:t> than the </a:t>
            </a:r>
            <a:r>
              <a:rPr lang="en-US" sz="2400" b="1" dirty="0" smtClean="0">
                <a:solidFill>
                  <a:srgbClr val="FF0000"/>
                </a:solidFill>
              </a:rPr>
              <a:t>expansion rate </a:t>
            </a:r>
            <a:r>
              <a:rPr lang="en-US" sz="2400" dirty="0" smtClean="0"/>
              <a:t>of the universe,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the reaction is in </a:t>
            </a:r>
            <a:r>
              <a:rPr lang="en-US" sz="2400" b="1" dirty="0" smtClean="0">
                <a:solidFill>
                  <a:srgbClr val="FF0000"/>
                </a:solidFill>
              </a:rPr>
              <a:t>statistical equilibrium</a:t>
            </a:r>
            <a:r>
              <a:rPr lang="en-US" sz="2400" dirty="0" smtClean="0"/>
              <a:t>;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if it’s </a:t>
            </a:r>
            <a:r>
              <a:rPr lang="en-US" sz="2400" b="1" dirty="0" smtClean="0">
                <a:solidFill>
                  <a:srgbClr val="FF0000"/>
                </a:solidFill>
              </a:rPr>
              <a:t>slower</a:t>
            </a:r>
            <a:r>
              <a:rPr lang="en-US" sz="2400" dirty="0" smtClean="0"/>
              <a:t>, the species </a:t>
            </a:r>
            <a:r>
              <a:rPr lang="en-US" sz="2400" b="1" dirty="0" smtClean="0">
                <a:solidFill>
                  <a:srgbClr val="FF0000"/>
                </a:solidFill>
              </a:rPr>
              <a:t>decouples</a:t>
            </a:r>
            <a:r>
              <a:rPr lang="en-US" sz="2400" dirty="0" smtClean="0"/>
              <a:t> (“freeze-out”)</a:t>
            </a:r>
            <a:endParaRPr lang="en-US" sz="2400" dirty="0"/>
          </a:p>
        </p:txBody>
      </p:sp>
      <p:pic>
        <p:nvPicPr>
          <p:cNvPr id="4" name="Picture 3" descr="Screen Shot 2016-06-22 at 9.38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48" y="3187838"/>
            <a:ext cx="1574800" cy="495300"/>
          </a:xfrm>
          <a:prstGeom prst="rect">
            <a:avLst/>
          </a:prstGeom>
        </p:spPr>
      </p:pic>
      <p:pic>
        <p:nvPicPr>
          <p:cNvPr id="5" name="Picture 4" descr="Screen Shot 2016-06-22 at 9.38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73" y="3204078"/>
            <a:ext cx="2679700" cy="43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6097" y="4512843"/>
            <a:ext cx="653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reaction rate </a:t>
            </a:r>
            <a:r>
              <a:rPr lang="en-US" sz="2400" dirty="0" smtClean="0"/>
              <a:t>(from definition of cross section!)</a:t>
            </a:r>
            <a:endParaRPr lang="en-US" sz="2400" dirty="0"/>
          </a:p>
        </p:txBody>
      </p:sp>
      <p:pic>
        <p:nvPicPr>
          <p:cNvPr id="7" name="Picture 6" descr="Screen Shot 2016-06-22 at 9.39.1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36" y="5129691"/>
            <a:ext cx="2409528" cy="7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627" y="558814"/>
            <a:ext cx="726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(1) borrow </a:t>
            </a:r>
            <a:r>
              <a:rPr lang="en-US" sz="2400" b="1" dirty="0" smtClean="0">
                <a:solidFill>
                  <a:srgbClr val="FF0000"/>
                </a:solidFill>
              </a:rPr>
              <a:t>equilibrium number densities </a:t>
            </a:r>
            <a:r>
              <a:rPr lang="en-US" sz="2400" dirty="0" smtClean="0"/>
              <a:t>from stat </a:t>
            </a:r>
            <a:r>
              <a:rPr lang="en-US" sz="2400" dirty="0" err="1" smtClean="0"/>
              <a:t>mech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92759" y="3657648"/>
            <a:ext cx="5958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(2) borrow </a:t>
            </a:r>
            <a:r>
              <a:rPr lang="en-US" sz="2400" b="1" dirty="0" smtClean="0">
                <a:solidFill>
                  <a:srgbClr val="FF0000"/>
                </a:solidFill>
              </a:rPr>
              <a:t>Hubble rate </a:t>
            </a:r>
            <a:r>
              <a:rPr lang="en-US" sz="2400" dirty="0" smtClean="0"/>
              <a:t>from general relativity </a:t>
            </a:r>
          </a:p>
          <a:p>
            <a:pPr algn="ctr"/>
            <a:r>
              <a:rPr lang="en-US" sz="2400" dirty="0" smtClean="0"/>
              <a:t>(FRW </a:t>
            </a:r>
            <a:r>
              <a:rPr lang="en-US" sz="2400" b="1" dirty="0" smtClean="0">
                <a:solidFill>
                  <a:srgbClr val="FF0000"/>
                </a:solidFill>
              </a:rPr>
              <a:t>solution</a:t>
            </a:r>
            <a:r>
              <a:rPr lang="en-US" sz="2400" dirty="0" smtClean="0"/>
              <a:t> to Einstein's eq.)</a:t>
            </a:r>
            <a:endParaRPr lang="en-US" sz="2400" dirty="0"/>
          </a:p>
        </p:txBody>
      </p:sp>
      <p:pic>
        <p:nvPicPr>
          <p:cNvPr id="4" name="Picture 3" descr="Screen Shot 2016-06-22 at 9.40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73" y="1389810"/>
            <a:ext cx="6813055" cy="1467804"/>
          </a:xfrm>
          <a:prstGeom prst="rect">
            <a:avLst/>
          </a:prstGeom>
        </p:spPr>
      </p:pic>
      <p:pic>
        <p:nvPicPr>
          <p:cNvPr id="5" name="Picture 4" descr="Screen Shot 2016-06-22 at 9.40.1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27" y="4861228"/>
            <a:ext cx="2460546" cy="11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6-22 at 9.40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32" y="1246352"/>
            <a:ext cx="2510150" cy="1136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827" y="2843038"/>
            <a:ext cx="459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GR+SM: </a:t>
            </a:r>
            <a:r>
              <a:rPr lang="en-US" sz="2400" b="1" dirty="0" smtClean="0">
                <a:solidFill>
                  <a:srgbClr val="FF0000"/>
                </a:solidFill>
              </a:rPr>
              <a:t>energy density </a:t>
            </a:r>
            <a:r>
              <a:rPr lang="en-US" sz="2400" dirty="0" smtClean="0"/>
              <a:t>in radiation</a:t>
            </a:r>
            <a:endParaRPr lang="en-US" sz="2400" dirty="0"/>
          </a:p>
        </p:txBody>
      </p:sp>
      <p:pic>
        <p:nvPicPr>
          <p:cNvPr id="7" name="Picture 6" descr="Screen Shot 2016-06-22 at 9.40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4" y="3911302"/>
            <a:ext cx="3793623" cy="1125105"/>
          </a:xfrm>
          <a:prstGeom prst="rect">
            <a:avLst/>
          </a:prstGeom>
        </p:spPr>
      </p:pic>
      <p:pic>
        <p:nvPicPr>
          <p:cNvPr id="8" name="Picture 7" descr="Screen Shot 2016-06-22 at 9.41.0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89" y="4286882"/>
            <a:ext cx="1816100" cy="533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784110" y="4510870"/>
            <a:ext cx="11057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5870" y="687879"/>
            <a:ext cx="4372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application: </a:t>
            </a:r>
            <a:r>
              <a:rPr lang="en-US" sz="2400" b="1" dirty="0" smtClean="0">
                <a:solidFill>
                  <a:srgbClr val="FF0000"/>
                </a:solidFill>
              </a:rPr>
              <a:t>hot</a:t>
            </a:r>
            <a:r>
              <a:rPr lang="en-US" sz="2400" dirty="0" smtClean="0"/>
              <a:t> thermal relic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932" y="1950250"/>
            <a:ext cx="8496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language definition: </a:t>
            </a:r>
            <a:r>
              <a:rPr lang="en-US" sz="2400" b="1" dirty="0" smtClean="0">
                <a:solidFill>
                  <a:srgbClr val="FF0000"/>
                </a:solidFill>
              </a:rPr>
              <a:t>hot</a:t>
            </a:r>
            <a:r>
              <a:rPr lang="en-US" sz="2400" dirty="0" smtClean="0"/>
              <a:t> = relativistic at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</a:t>
            </a:r>
            <a:r>
              <a:rPr lang="en-US" sz="2400" b="1" i="1" baseline="-25000" dirty="0" err="1" smtClean="0">
                <a:solidFill>
                  <a:srgbClr val="FF0000"/>
                </a:solidFill>
              </a:rPr>
              <a:t>f.o</a:t>
            </a:r>
            <a:endParaRPr lang="en-US" sz="2400" b="1" i="1" baseline="-25000" dirty="0" smtClean="0">
              <a:solidFill>
                <a:srgbClr val="FF0000"/>
              </a:solidFill>
            </a:endParaRPr>
          </a:p>
          <a:p>
            <a:r>
              <a:rPr lang="en-US" sz="2400" baseline="-25000" dirty="0"/>
              <a:t>	</a:t>
            </a:r>
            <a:r>
              <a:rPr lang="en-US" sz="2400" baseline="-25000" dirty="0" smtClean="0"/>
              <a:t>			</a:t>
            </a:r>
            <a:r>
              <a:rPr lang="en-US" sz="2400" dirty="0" smtClean="0"/>
              <a:t>          </a:t>
            </a:r>
            <a:r>
              <a:rPr lang="en-US" sz="2400" b="1" dirty="0" smtClean="0">
                <a:solidFill>
                  <a:srgbClr val="FF0000"/>
                </a:solidFill>
              </a:rPr>
              <a:t>cold</a:t>
            </a:r>
            <a:r>
              <a:rPr lang="en-US" sz="2400" dirty="0" smtClean="0"/>
              <a:t> = </a:t>
            </a:r>
            <a:r>
              <a:rPr lang="en-US" sz="2400" i="1" dirty="0" smtClean="0"/>
              <a:t>v&lt;c=1</a:t>
            </a:r>
            <a:r>
              <a:rPr lang="en-US" sz="2400" dirty="0" smtClean="0"/>
              <a:t>. (actually not by much, typically!)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8309" y="3970078"/>
            <a:ext cx="782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</a:t>
            </a:r>
            <a:r>
              <a:rPr lang="en-US" sz="2400" b="1" dirty="0" smtClean="0">
                <a:solidFill>
                  <a:srgbClr val="FF0000"/>
                </a:solidFill>
              </a:rPr>
              <a:t>application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relic</a:t>
            </a:r>
            <a:r>
              <a:rPr lang="en-US" sz="2400" dirty="0" smtClean="0"/>
              <a:t> SM </a:t>
            </a:r>
            <a:r>
              <a:rPr lang="en-US" sz="2400" b="1" dirty="0" smtClean="0">
                <a:solidFill>
                  <a:srgbClr val="FF0000"/>
                </a:solidFill>
              </a:rPr>
              <a:t>neutrinos</a:t>
            </a:r>
            <a:r>
              <a:rPr lang="en-US" sz="2400" dirty="0" smtClean="0"/>
              <a:t> (</a:t>
            </a:r>
            <a:r>
              <a:rPr lang="en-US" sz="2400" dirty="0" err="1" smtClean="0"/>
              <a:t>cosmo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/>
              <a:t> background) </a:t>
            </a:r>
            <a:endParaRPr lang="en-US" sz="2400" dirty="0"/>
          </a:p>
        </p:txBody>
      </p:sp>
      <p:pic>
        <p:nvPicPr>
          <p:cNvPr id="5" name="Picture 4" descr="Screen Shot 2016-06-22 at 9.46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6" y="4576902"/>
            <a:ext cx="2875688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6-22 at 9.46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72" y="408365"/>
            <a:ext cx="2311400" cy="736600"/>
          </a:xfrm>
          <a:prstGeom prst="rect">
            <a:avLst/>
          </a:prstGeom>
        </p:spPr>
      </p:pic>
      <p:pic>
        <p:nvPicPr>
          <p:cNvPr id="6" name="Picture 5" descr="Screen Shot 2016-06-22 at 9.46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3" y="1664700"/>
            <a:ext cx="3492500" cy="889000"/>
          </a:xfrm>
          <a:prstGeom prst="rect">
            <a:avLst/>
          </a:prstGeom>
        </p:spPr>
      </p:pic>
      <p:pic>
        <p:nvPicPr>
          <p:cNvPr id="7" name="Picture 6" descr="Screen Shot 2016-06-22 at 9.46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72" y="1836103"/>
            <a:ext cx="1625600" cy="482600"/>
          </a:xfrm>
          <a:prstGeom prst="rect">
            <a:avLst/>
          </a:prstGeom>
        </p:spPr>
      </p:pic>
      <p:pic>
        <p:nvPicPr>
          <p:cNvPr id="8" name="Picture 7" descr="Screen Shot 2016-06-22 at 9.47.0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36" y="3749733"/>
            <a:ext cx="2832100" cy="736600"/>
          </a:xfrm>
          <a:prstGeom prst="rect">
            <a:avLst/>
          </a:prstGeom>
        </p:spPr>
      </p:pic>
      <p:pic>
        <p:nvPicPr>
          <p:cNvPr id="9" name="Picture 8" descr="Screen Shot 2016-06-22 at 9.47.1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3" y="5059442"/>
            <a:ext cx="7937500" cy="86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4685" y="2903228"/>
            <a:ext cx="4317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this is a hot relic… </a:t>
            </a:r>
            <a:r>
              <a:rPr lang="en-US" sz="2400" b="1" i="1" dirty="0" smtClean="0">
                <a:solidFill>
                  <a:srgbClr val="FF0000"/>
                </a:solidFill>
              </a:rPr>
              <a:t>n~T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3</a:t>
            </a:r>
            <a:endParaRPr lang="en-US" sz="2400" b="1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990" y="566933"/>
            <a:ext cx="480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happy</a:t>
            </a:r>
            <a:r>
              <a:rPr lang="en-US" sz="2400" dirty="0" smtClean="0"/>
              <a:t> about </a:t>
            </a:r>
            <a:r>
              <a:rPr lang="en-US" sz="2400" b="1" dirty="0" smtClean="0">
                <a:solidFill>
                  <a:srgbClr val="FF0000"/>
                </a:solidFill>
              </a:rPr>
              <a:t>two</a:t>
            </a:r>
            <a:r>
              <a:rPr lang="en-US" sz="2400" dirty="0" smtClean="0"/>
              <a:t> things in particular: 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459504" y="1576572"/>
            <a:ext cx="5556464" cy="461665"/>
            <a:chOff x="2459504" y="1576572"/>
            <a:chExt cx="5556464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459504" y="1576572"/>
              <a:ext cx="3958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1.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hot</a:t>
              </a:r>
              <a:r>
                <a:rPr lang="en-US" sz="2400" dirty="0" smtClean="0"/>
                <a:t> relic assumption works!</a:t>
              </a:r>
              <a:endParaRPr lang="en-US" sz="2400" dirty="0"/>
            </a:p>
          </p:txBody>
        </p:sp>
        <p:pic>
          <p:nvPicPr>
            <p:cNvPr id="4" name="Picture 3" descr="Screen Shot 2016-06-22 at 9.47.24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13" b="19461"/>
            <a:stretch/>
          </p:blipFill>
          <p:spPr>
            <a:xfrm>
              <a:off x="6618968" y="1682496"/>
              <a:ext cx="1397000" cy="30175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66715" y="2750111"/>
            <a:ext cx="5549253" cy="461665"/>
            <a:chOff x="2466715" y="2750111"/>
            <a:chExt cx="5549253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466715" y="2750111"/>
              <a:ext cx="3785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2.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Fermi</a:t>
              </a:r>
              <a:r>
                <a:rPr lang="en-US" sz="2400" dirty="0" smtClean="0"/>
                <a:t> effective theory OK!</a:t>
              </a:r>
              <a:endParaRPr lang="en-US" sz="2400" dirty="0"/>
            </a:p>
          </p:txBody>
        </p:sp>
        <p:pic>
          <p:nvPicPr>
            <p:cNvPr id="6" name="Picture 5" descr="Screen Shot 2016-06-22 at 9.47.32 A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99" b="-672"/>
            <a:stretch/>
          </p:blipFill>
          <p:spPr>
            <a:xfrm>
              <a:off x="6504668" y="2818584"/>
              <a:ext cx="1511300" cy="393192"/>
            </a:xfrm>
            <a:prstGeom prst="rect">
              <a:avLst/>
            </a:prstGeom>
          </p:spPr>
        </p:pic>
      </p:grpSp>
      <p:pic>
        <p:nvPicPr>
          <p:cNvPr id="7" name="Picture 6" descr="Screen Shot 2016-06-22 at 9.47.1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3" y="5059442"/>
            <a:ext cx="7937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43" y="593904"/>
            <a:ext cx="7082438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now, how do we calculate the </a:t>
            </a:r>
            <a:r>
              <a:rPr lang="en-US" sz="2400" b="1" dirty="0" smtClean="0">
                <a:solidFill>
                  <a:srgbClr val="FF0000"/>
                </a:solidFill>
              </a:rPr>
              <a:t>relic</a:t>
            </a:r>
            <a:r>
              <a:rPr lang="en-US" sz="2400" dirty="0" smtClean="0"/>
              <a:t> thermal </a:t>
            </a:r>
            <a:r>
              <a:rPr lang="en-US" sz="2400" b="1" dirty="0" smtClean="0">
                <a:solidFill>
                  <a:srgbClr val="FF0000"/>
                </a:solidFill>
              </a:rPr>
              <a:t>abundance</a:t>
            </a:r>
            <a:r>
              <a:rPr lang="en-US" sz="24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of this prototypical hot relic?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44255" y="2031957"/>
            <a:ext cx="67962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Introduce </a:t>
            </a:r>
            <a:r>
              <a:rPr lang="en-US" sz="2400" b="1" i="1" dirty="0" smtClean="0">
                <a:solidFill>
                  <a:srgbClr val="FF0000"/>
                </a:solidFill>
              </a:rPr>
              <a:t>Y=n/s</a:t>
            </a:r>
            <a:r>
              <a:rPr lang="en-US" sz="2400" dirty="0" smtClean="0"/>
              <a:t> (number and entropy </a:t>
            </a:r>
            <a:r>
              <a:rPr lang="en-US" sz="2400" b="1" dirty="0" smtClean="0">
                <a:solidFill>
                  <a:srgbClr val="FF0000"/>
                </a:solidFill>
              </a:rPr>
              <a:t>density</a:t>
            </a:r>
            <a:r>
              <a:rPr lang="en-US" sz="2400" dirty="0" smtClean="0"/>
              <a:t>, </a:t>
            </a:r>
            <a:r>
              <a:rPr lang="en-US" sz="2400" i="1" dirty="0" smtClean="0"/>
              <a:t>V=a</a:t>
            </a:r>
            <a:r>
              <a:rPr lang="en-US" sz="2400" i="1" baseline="30000" dirty="0" smtClean="0"/>
              <a:t>3</a:t>
            </a:r>
            <a:r>
              <a:rPr lang="en-US" sz="2400" dirty="0" smtClean="0"/>
              <a:t>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If universe is </a:t>
            </a:r>
            <a:r>
              <a:rPr lang="en-US" sz="2400" dirty="0" err="1" smtClean="0"/>
              <a:t>iso</a:t>
            </a:r>
            <a:r>
              <a:rPr lang="en-US" sz="2400" dirty="0" smtClean="0"/>
              <a:t>-entropic, </a:t>
            </a:r>
            <a:r>
              <a:rPr lang="en-US" sz="2400" b="1" i="1" dirty="0" smtClean="0">
                <a:solidFill>
                  <a:srgbClr val="FF0000"/>
                </a:solidFill>
              </a:rPr>
              <a:t>s x a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3</a:t>
            </a:r>
            <a:r>
              <a:rPr lang="en-US" sz="2400" b="1" i="1" dirty="0" smtClean="0">
                <a:solidFill>
                  <a:srgbClr val="FF0000"/>
                </a:solidFill>
              </a:rPr>
              <a:t>=S</a:t>
            </a:r>
            <a:r>
              <a:rPr lang="en-US" sz="2400" dirty="0" smtClean="0"/>
              <a:t> is conserved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Y ~ n a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is thus ~ </a:t>
            </a:r>
            <a:r>
              <a:rPr lang="en-US" sz="2400" b="1" dirty="0" err="1" smtClean="0">
                <a:solidFill>
                  <a:srgbClr val="FF0000"/>
                </a:solidFill>
              </a:rPr>
              <a:t>comoving</a:t>
            </a:r>
            <a:r>
              <a:rPr lang="en-US" sz="2400" b="1" dirty="0" smtClean="0">
                <a:solidFill>
                  <a:srgbClr val="FF0000"/>
                </a:solidFill>
              </a:rPr>
              <a:t> number density</a:t>
            </a:r>
            <a:r>
              <a:rPr lang="en-US" sz="2400" dirty="0" smtClean="0"/>
              <a:t>, and </a:t>
            </a:r>
          </a:p>
          <a:p>
            <a:pPr algn="ctr"/>
            <a:r>
              <a:rPr lang="en-US" sz="2400" dirty="0" smtClean="0"/>
              <a:t>(without entropy injection)</a:t>
            </a:r>
            <a:endParaRPr lang="en-US" sz="2400" baseline="30000" dirty="0"/>
          </a:p>
        </p:txBody>
      </p:sp>
      <p:pic>
        <p:nvPicPr>
          <p:cNvPr id="4" name="Picture 3" descr="Screen Shot 2016-06-22 at 9.59.3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4" b="17095"/>
          <a:stretch/>
        </p:blipFill>
        <p:spPr>
          <a:xfrm>
            <a:off x="2507004" y="4618907"/>
            <a:ext cx="4025900" cy="374904"/>
          </a:xfrm>
          <a:prstGeom prst="rect">
            <a:avLst/>
          </a:prstGeom>
        </p:spPr>
      </p:pic>
      <p:pic>
        <p:nvPicPr>
          <p:cNvPr id="5" name="Picture 4" descr="Screen Shot 2016-06-22 at 9.59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5461077"/>
            <a:ext cx="5016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6-22 at 9.59.3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4" b="17095"/>
          <a:stretch/>
        </p:blipFill>
        <p:spPr>
          <a:xfrm>
            <a:off x="2559050" y="342426"/>
            <a:ext cx="4025900" cy="374904"/>
          </a:xfrm>
          <a:prstGeom prst="rect">
            <a:avLst/>
          </a:prstGeom>
        </p:spPr>
      </p:pic>
      <p:pic>
        <p:nvPicPr>
          <p:cNvPr id="5" name="Picture 4" descr="Screen Shot 2016-06-22 at 9.59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0" y="997531"/>
            <a:ext cx="5016500" cy="1219200"/>
          </a:xfrm>
          <a:prstGeom prst="rect">
            <a:avLst/>
          </a:prstGeom>
        </p:spPr>
      </p:pic>
      <p:pic>
        <p:nvPicPr>
          <p:cNvPr id="6" name="Picture 5" descr="Screen Shot 2016-06-22 at 10.00.0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828285"/>
            <a:ext cx="6985000" cy="838200"/>
          </a:xfrm>
          <a:prstGeom prst="rect">
            <a:avLst/>
          </a:prstGeom>
        </p:spPr>
      </p:pic>
      <p:pic>
        <p:nvPicPr>
          <p:cNvPr id="8" name="Picture 7" descr="Screen Shot 2016-06-22 at 10.00.4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3" y="5372251"/>
            <a:ext cx="4269913" cy="1204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6567" y="5677894"/>
            <a:ext cx="3307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Cowsik</a:t>
            </a:r>
            <a:r>
              <a:rPr lang="en-US" sz="2400" b="1" dirty="0" err="1">
                <a:solidFill>
                  <a:srgbClr val="FF0000"/>
                </a:solidFill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</a:rPr>
              <a:t>Mc-Clelland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limit</a:t>
            </a:r>
            <a:endParaRPr lang="en-US" sz="2400" dirty="0"/>
          </a:p>
        </p:txBody>
      </p:sp>
      <p:pic>
        <p:nvPicPr>
          <p:cNvPr id="10" name="Picture 9" descr="Screen Shot 2016-06-28 at 1.31.2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87" y="4103922"/>
            <a:ext cx="6021627" cy="8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9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6"/>
          <p:cNvSpPr txBox="1">
            <a:spLocks noChangeArrowheads="1"/>
          </p:cNvSpPr>
          <p:nvPr/>
        </p:nvSpPr>
        <p:spPr bwMode="auto">
          <a:xfrm>
            <a:off x="1320800" y="381000"/>
            <a:ext cx="60737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2. What is the fundamental particle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physics nature of Dark Matter?</a:t>
            </a:r>
          </a:p>
        </p:txBody>
      </p:sp>
      <p:grpSp>
        <p:nvGrpSpPr>
          <p:cNvPr id="45058" name="Group 4"/>
          <p:cNvGrpSpPr>
            <a:grpSpLocks/>
          </p:cNvGrpSpPr>
          <p:nvPr/>
        </p:nvGrpSpPr>
        <p:grpSpPr bwMode="auto">
          <a:xfrm>
            <a:off x="1320800" y="2563813"/>
            <a:ext cx="6284913" cy="3367087"/>
            <a:chOff x="1181100" y="2222500"/>
            <a:chExt cx="6781800" cy="3568700"/>
          </a:xfrm>
        </p:grpSpPr>
        <p:pic>
          <p:nvPicPr>
            <p:cNvPr id="45059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100" y="2222500"/>
              <a:ext cx="6781800" cy="356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909003" y="2222500"/>
              <a:ext cx="972989" cy="461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51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801" y="517519"/>
            <a:ext cx="6954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That was </a:t>
            </a:r>
            <a:r>
              <a:rPr lang="en-US" sz="2400" b="1" dirty="0" smtClean="0">
                <a:solidFill>
                  <a:srgbClr val="FF0000"/>
                </a:solidFill>
              </a:rPr>
              <a:t>fun</a:t>
            </a:r>
            <a:r>
              <a:rPr lang="en-US" sz="2400" dirty="0" smtClean="0"/>
              <a:t>! Let's see if it works for something else...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6544" y="1420553"/>
            <a:ext cx="8670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Try </a:t>
            </a:r>
            <a:r>
              <a:rPr lang="en-US" sz="2400" b="1" dirty="0" smtClean="0">
                <a:solidFill>
                  <a:srgbClr val="FF0000"/>
                </a:solidFill>
              </a:rPr>
              <a:t>proton-antiproton </a:t>
            </a:r>
            <a:r>
              <a:rPr lang="en-US" sz="2400" dirty="0" smtClean="0"/>
              <a:t>freeze-out: </a:t>
            </a:r>
          </a:p>
          <a:p>
            <a:pPr algn="ctr"/>
            <a:r>
              <a:rPr lang="en-US" sz="2400" dirty="0" smtClean="0"/>
              <a:t>what’s the </a:t>
            </a:r>
            <a:r>
              <a:rPr lang="en-US" sz="2400" b="1" dirty="0" smtClean="0">
                <a:solidFill>
                  <a:srgbClr val="FF0000"/>
                </a:solidFill>
              </a:rPr>
              <a:t>relic</a:t>
            </a:r>
            <a:r>
              <a:rPr lang="en-US" sz="2400" dirty="0" smtClean="0"/>
              <a:t> matter </a:t>
            </a:r>
            <a:r>
              <a:rPr lang="en-US" sz="2400" b="1" dirty="0" smtClean="0">
                <a:solidFill>
                  <a:srgbClr val="FF0000"/>
                </a:solidFill>
              </a:rPr>
              <a:t>abundance</a:t>
            </a:r>
            <a:r>
              <a:rPr lang="en-US" sz="2400" dirty="0" smtClean="0"/>
              <a:t> in a baryon-symmetric Universe?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96445" y="3155273"/>
            <a:ext cx="5813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n </a:t>
            </a:r>
            <a:r>
              <a:rPr lang="en-US" sz="2800" i="1" dirty="0" smtClean="0">
                <a:latin typeface="Symbol" charset="2"/>
                <a:cs typeface="Symbol" charset="2"/>
              </a:rPr>
              <a:t>s </a:t>
            </a:r>
            <a:r>
              <a:rPr lang="en-US" sz="2800" i="1" dirty="0" smtClean="0"/>
              <a:t>= H </a:t>
            </a:r>
            <a:r>
              <a:rPr lang="en-US" sz="2800" i="1" dirty="0" smtClean="0">
                <a:sym typeface="Wingdings"/>
              </a:rPr>
              <a:t> T</a:t>
            </a:r>
            <a:r>
              <a:rPr lang="en-US" sz="2800" i="1" baseline="30000" dirty="0" smtClean="0">
                <a:sym typeface="Wingdings"/>
              </a:rPr>
              <a:t>3</a:t>
            </a:r>
            <a:r>
              <a:rPr lang="en-US" sz="2800" i="1" dirty="0" smtClean="0">
                <a:sym typeface="Wingdings"/>
              </a:rPr>
              <a:t> </a:t>
            </a:r>
            <a:r>
              <a:rPr lang="en-US" sz="2800" i="1" dirty="0" smtClean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sz="2800" i="1" baseline="30000" dirty="0" smtClean="0">
                <a:sym typeface="Wingdings"/>
              </a:rPr>
              <a:t>-2</a:t>
            </a:r>
            <a:r>
              <a:rPr lang="en-US" sz="2800" i="1" dirty="0" smtClean="0">
                <a:sym typeface="Wingdings"/>
              </a:rPr>
              <a:t> = T</a:t>
            </a:r>
            <a:r>
              <a:rPr lang="en-US" sz="2800" i="1" baseline="30000" dirty="0" smtClean="0">
                <a:sym typeface="Wingdings"/>
              </a:rPr>
              <a:t>2</a:t>
            </a:r>
            <a:r>
              <a:rPr lang="en-US" sz="2800" i="1" dirty="0" smtClean="0">
                <a:sym typeface="Wingdings"/>
              </a:rPr>
              <a:t>/M</a:t>
            </a:r>
            <a:r>
              <a:rPr lang="en-US" sz="2800" i="1" baseline="-25000" dirty="0" smtClean="0">
                <a:sym typeface="Wingdings"/>
              </a:rPr>
              <a:t>P</a:t>
            </a:r>
            <a:r>
              <a:rPr lang="en-US" sz="2800" i="1" dirty="0" smtClean="0">
                <a:sym typeface="Wingdings"/>
              </a:rPr>
              <a:t>  T = </a:t>
            </a:r>
            <a:r>
              <a:rPr lang="en-US" sz="2800" i="1" dirty="0" smtClean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sz="2800" i="1" baseline="30000" dirty="0" smtClean="0">
                <a:sym typeface="Wingdings"/>
              </a:rPr>
              <a:t>2</a:t>
            </a:r>
            <a:r>
              <a:rPr lang="en-US" sz="2800" i="1" dirty="0" smtClean="0">
                <a:sym typeface="Wingdings"/>
              </a:rPr>
              <a:t>/M</a:t>
            </a:r>
            <a:r>
              <a:rPr lang="en-US" sz="2800" i="1" baseline="-25000" dirty="0" smtClean="0">
                <a:sym typeface="Wingdings"/>
              </a:rPr>
              <a:t>P</a:t>
            </a:r>
            <a:endParaRPr lang="en-US" sz="2800" i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969692" y="4039683"/>
            <a:ext cx="7204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doesn't quite work, we're way </a:t>
            </a:r>
            <a:r>
              <a:rPr lang="en-US" sz="2400" b="1" dirty="0" smtClean="0">
                <a:solidFill>
                  <a:srgbClr val="FF0000"/>
                </a:solidFill>
              </a:rPr>
              <a:t>outside </a:t>
            </a:r>
          </a:p>
          <a:p>
            <a:pPr algn="ctr"/>
            <a:r>
              <a:rPr lang="en-US" sz="2400" dirty="0" smtClean="0"/>
              <a:t>the regime of validity for </a:t>
            </a:r>
            <a:r>
              <a:rPr lang="en-US" sz="2400" b="1" dirty="0" smtClean="0">
                <a:solidFill>
                  <a:srgbClr val="FF0000"/>
                </a:solidFill>
              </a:rPr>
              <a:t>hot relics</a:t>
            </a:r>
            <a:r>
              <a:rPr lang="en-US" sz="2400" dirty="0" smtClean="0"/>
              <a:t>, since T&lt;&lt;&lt;&lt;&lt;&lt;&lt;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p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...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89668" y="5331254"/>
            <a:ext cx="856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 to work out the case of </a:t>
            </a:r>
            <a:r>
              <a:rPr lang="en-US" sz="2400" b="1" dirty="0" smtClean="0">
                <a:solidFill>
                  <a:srgbClr val="FF0000"/>
                </a:solidFill>
              </a:rPr>
              <a:t>cold relics</a:t>
            </a:r>
            <a:r>
              <a:rPr lang="en-US" sz="2400" dirty="0" smtClean="0"/>
              <a:t>, which looks nastier by eye</a:t>
            </a:r>
            <a:endParaRPr lang="en-US" sz="2400" dirty="0"/>
          </a:p>
        </p:txBody>
      </p:sp>
      <p:pic>
        <p:nvPicPr>
          <p:cNvPr id="4" name="Picture 3" descr="Screen Shot 2016-06-24 at 4.04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81" y="2396625"/>
            <a:ext cx="1508639" cy="497696"/>
          </a:xfrm>
          <a:prstGeom prst="rect">
            <a:avLst/>
          </a:prstGeom>
        </p:spPr>
      </p:pic>
      <p:pic>
        <p:nvPicPr>
          <p:cNvPr id="10" name="Picture 9" descr="Screen Shot 2016-06-24 at 4.05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5800971"/>
            <a:ext cx="32258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319" y="448016"/>
            <a:ext cx="549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Here's the trick: </a:t>
            </a:r>
            <a:r>
              <a:rPr lang="en-US" sz="2400" b="1" dirty="0" smtClean="0">
                <a:solidFill>
                  <a:srgbClr val="FF0000"/>
                </a:solidFill>
              </a:rPr>
              <a:t>freeze-out </a:t>
            </a:r>
            <a:r>
              <a:rPr lang="en-US" sz="2400" dirty="0" smtClean="0"/>
              <a:t>condition gives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35125" y="2828478"/>
            <a:ext cx="159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now define </a:t>
            </a:r>
            <a:endParaRPr lang="en-US" sz="2400" dirty="0"/>
          </a:p>
        </p:txBody>
      </p:sp>
      <p:pic>
        <p:nvPicPr>
          <p:cNvPr id="5" name="Picture 4" descr="Screen Shot 2016-06-22 at 10.09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85" y="2744043"/>
            <a:ext cx="1625600" cy="54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8860" y="2828478"/>
            <a:ext cx="2245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(cold relic: </a:t>
            </a:r>
            <a:r>
              <a:rPr lang="en-US" sz="2400" b="1" dirty="0" smtClean="0">
                <a:solidFill>
                  <a:srgbClr val="FF0000"/>
                </a:solidFill>
              </a:rPr>
              <a:t>x&gt;&gt;1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52274" y="3720127"/>
            <a:ext cx="4549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Freeze-out</a:t>
            </a:r>
            <a:r>
              <a:rPr lang="en-US" sz="2400" dirty="0" smtClean="0"/>
              <a:t> condition (x) now reads</a:t>
            </a:r>
            <a:endParaRPr lang="en-US" sz="2400" dirty="0"/>
          </a:p>
        </p:txBody>
      </p:sp>
      <p:pic>
        <p:nvPicPr>
          <p:cNvPr id="8" name="Picture 7" descr="Screen Shot 2016-06-22 at 10.10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82" y="4338492"/>
            <a:ext cx="3302000" cy="124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802" y="6043534"/>
            <a:ext cx="2557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…so we </a:t>
            </a:r>
            <a:r>
              <a:rPr lang="en-US" sz="2400" dirty="0" err="1" smtClean="0"/>
              <a:t>gotta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solve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Screen Shot 2016-06-22 at 10.10.4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82" y="5692582"/>
            <a:ext cx="3606800" cy="1117600"/>
          </a:xfrm>
          <a:prstGeom prst="rect">
            <a:avLst/>
          </a:prstGeom>
        </p:spPr>
      </p:pic>
      <p:pic>
        <p:nvPicPr>
          <p:cNvPr id="11" name="Picture 10" descr="Screen Shot 2016-06-24 at 4.05.3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81" y="909680"/>
            <a:ext cx="2188447" cy="12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6-22 at 10.10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45" y="160336"/>
            <a:ext cx="3606800" cy="1117600"/>
          </a:xfrm>
          <a:prstGeom prst="rect">
            <a:avLst/>
          </a:prstGeom>
        </p:spPr>
      </p:pic>
      <p:pic>
        <p:nvPicPr>
          <p:cNvPr id="4" name="Picture 3" descr="Screen Shot 2016-06-22 at 10.11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23" y="1794512"/>
            <a:ext cx="6549930" cy="42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6-22 at 10.10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74" y="981490"/>
            <a:ext cx="3606800" cy="1117600"/>
          </a:xfrm>
          <a:prstGeom prst="rect">
            <a:avLst/>
          </a:prstGeom>
        </p:spPr>
      </p:pic>
      <p:pic>
        <p:nvPicPr>
          <p:cNvPr id="4" name="Picture 3" descr="Screen Shot 2016-06-22 at 10.11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1" y="655847"/>
            <a:ext cx="3484595" cy="2246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631" y="3852007"/>
            <a:ext cx="6319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Take e.g. a "</a:t>
            </a:r>
            <a:r>
              <a:rPr lang="en-US" sz="2400" b="1" dirty="0" smtClean="0">
                <a:solidFill>
                  <a:srgbClr val="FF0000"/>
                </a:solidFill>
              </a:rPr>
              <a:t>weakly interacting massive particle</a:t>
            </a:r>
            <a:r>
              <a:rPr lang="en-US" sz="2400" dirty="0" smtClean="0"/>
              <a:t>"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95635" y="6224645"/>
            <a:ext cx="268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thus </a:t>
            </a:r>
            <a:r>
              <a:rPr lang="en-US" sz="2400" b="1" i="1" dirty="0" smtClean="0">
                <a:solidFill>
                  <a:srgbClr val="FF0000"/>
                </a:solidFill>
              </a:rPr>
              <a:t>x = m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</a:rPr>
              <a:t> / T ~ 35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6-06-30 at 4.51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12" y="3388831"/>
            <a:ext cx="1358212" cy="471216"/>
          </a:xfrm>
          <a:prstGeom prst="rect">
            <a:avLst/>
          </a:prstGeom>
        </p:spPr>
      </p:pic>
      <p:pic>
        <p:nvPicPr>
          <p:cNvPr id="10" name="Picture 9" descr="Screen Shot 2016-06-30 at 4.51.2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12" y="4162329"/>
            <a:ext cx="1690835" cy="401920"/>
          </a:xfrm>
          <a:prstGeom prst="rect">
            <a:avLst/>
          </a:prstGeom>
        </p:spPr>
      </p:pic>
      <p:pic>
        <p:nvPicPr>
          <p:cNvPr id="11" name="Picture 10" descr="Screen Shot 2016-06-30 at 4.51.3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97" y="4886872"/>
            <a:ext cx="6682357" cy="98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8318" y="336100"/>
            <a:ext cx="549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Off to calculating the </a:t>
            </a:r>
            <a:r>
              <a:rPr lang="en-US" sz="2400" b="1" dirty="0" smtClean="0">
                <a:solidFill>
                  <a:srgbClr val="FF0000"/>
                </a:solidFill>
              </a:rPr>
              <a:t>thermal relic density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6-06-22 at 10.14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00" y="1211060"/>
            <a:ext cx="5372100" cy="1130300"/>
          </a:xfrm>
          <a:prstGeom prst="rect">
            <a:avLst/>
          </a:prstGeom>
        </p:spPr>
      </p:pic>
      <p:pic>
        <p:nvPicPr>
          <p:cNvPr id="4" name="Picture 3" descr="Screen Shot 2016-06-22 at 10.15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8" y="2671495"/>
            <a:ext cx="4546600" cy="673100"/>
          </a:xfrm>
          <a:prstGeom prst="rect">
            <a:avLst/>
          </a:prstGeom>
        </p:spPr>
      </p:pic>
      <p:pic>
        <p:nvPicPr>
          <p:cNvPr id="5" name="Picture 4" descr="Screen Shot 2016-06-22 at 10.15.4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37" y="2447550"/>
            <a:ext cx="1778000" cy="1079500"/>
          </a:xfrm>
          <a:prstGeom prst="rect">
            <a:avLst/>
          </a:prstGeom>
        </p:spPr>
      </p:pic>
      <p:pic>
        <p:nvPicPr>
          <p:cNvPr id="6" name="Picture 5" descr="Screen Shot 2016-06-22 at 10.15.4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2" y="3635069"/>
            <a:ext cx="8064500" cy="1371600"/>
          </a:xfrm>
          <a:prstGeom prst="rect">
            <a:avLst/>
          </a:prstGeom>
        </p:spPr>
      </p:pic>
      <p:pic>
        <p:nvPicPr>
          <p:cNvPr id="7" name="Picture 6" descr="Screen Shot 2016-06-22 at 10.16.20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70" y="5225643"/>
            <a:ext cx="44958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103" y="272098"/>
            <a:ext cx="623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Notice we neglected relative </a:t>
            </a:r>
            <a:r>
              <a:rPr lang="en-US" sz="2400" b="1" dirty="0" smtClean="0">
                <a:solidFill>
                  <a:srgbClr val="FF0000"/>
                </a:solidFill>
              </a:rPr>
              <a:t>velocity</a:t>
            </a:r>
            <a:r>
              <a:rPr lang="en-US" sz="2400" dirty="0" smtClean="0"/>
              <a:t>... </a:t>
            </a:r>
          </a:p>
          <a:p>
            <a:pPr algn="ctr"/>
            <a:r>
              <a:rPr lang="en-US" sz="2400" dirty="0" smtClean="0"/>
              <a:t>What is the velocity of a cold relic at freeze-out?</a:t>
            </a:r>
            <a:endParaRPr lang="en-US" sz="2400" dirty="0"/>
          </a:p>
        </p:txBody>
      </p:sp>
      <p:pic>
        <p:nvPicPr>
          <p:cNvPr id="3" name="Picture 2" descr="Screen Shot 2016-06-22 at 10.16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91" y="1289223"/>
            <a:ext cx="2247900" cy="113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9690" y="2434332"/>
            <a:ext cx="4518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...just use </a:t>
            </a:r>
            <a:r>
              <a:rPr lang="en-US" sz="2400" b="1" dirty="0" err="1" smtClean="0">
                <a:solidFill>
                  <a:srgbClr val="FF0000"/>
                </a:solidFill>
              </a:rPr>
              <a:t>equipartition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theorem...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9520" y="3942064"/>
            <a:ext cx="3528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Now, back to </a:t>
            </a:r>
            <a:r>
              <a:rPr lang="en-US" sz="2400" b="1" dirty="0" smtClean="0">
                <a:solidFill>
                  <a:srgbClr val="FF0000"/>
                </a:solidFill>
              </a:rPr>
              <a:t>relic density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6" name="Picture 5" descr="Screen Shot 2016-06-22 at 10.18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16" y="5223973"/>
            <a:ext cx="6883400" cy="1193800"/>
          </a:xfrm>
          <a:prstGeom prst="rect">
            <a:avLst/>
          </a:prstGeom>
        </p:spPr>
      </p:pic>
      <p:pic>
        <p:nvPicPr>
          <p:cNvPr id="8" name="Picture 7" descr="Screen Shot 2016-06-22 at 10.16.2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16" y="3518847"/>
            <a:ext cx="44958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0651" y="411851"/>
            <a:ext cx="4458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Is this </a:t>
            </a:r>
            <a:r>
              <a:rPr lang="en-US" sz="2800" b="1" dirty="0" smtClean="0">
                <a:solidFill>
                  <a:srgbClr val="FF0000"/>
                </a:solidFill>
              </a:rPr>
              <a:t>unique</a:t>
            </a:r>
            <a:r>
              <a:rPr lang="en-US" sz="2800" dirty="0" smtClean="0"/>
              <a:t> to </a:t>
            </a:r>
            <a:r>
              <a:rPr lang="en-US" sz="2800" b="1" dirty="0" smtClean="0">
                <a:solidFill>
                  <a:srgbClr val="FF0000"/>
                </a:solidFill>
              </a:rPr>
              <a:t>WIMPs</a:t>
            </a:r>
            <a:r>
              <a:rPr lang="en-US" sz="2800" dirty="0" smtClean="0"/>
              <a:t>? </a:t>
            </a:r>
            <a:r>
              <a:rPr lang="en-US" sz="2800" b="1" dirty="0" smtClean="0">
                <a:solidFill>
                  <a:srgbClr val="FF0000"/>
                </a:solidFill>
              </a:rPr>
              <a:t>No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Screen Shot 2016-06-22 at 10.19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02" y="1226256"/>
            <a:ext cx="1826681" cy="1384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832" y="2910042"/>
            <a:ext cx="5980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"</a:t>
            </a:r>
            <a:r>
              <a:rPr lang="en-US" sz="2800" b="1" dirty="0" err="1" smtClean="0">
                <a:solidFill>
                  <a:srgbClr val="FF0000"/>
                </a:solidFill>
              </a:rPr>
              <a:t>WIMPless</a:t>
            </a:r>
            <a:r>
              <a:rPr lang="en-US" sz="2800" dirty="0" smtClean="0"/>
              <a:t>" miracle... what did we use?</a:t>
            </a:r>
            <a:endParaRPr lang="en-US" sz="2800" dirty="0"/>
          </a:p>
        </p:txBody>
      </p:sp>
      <p:pic>
        <p:nvPicPr>
          <p:cNvPr id="5" name="Picture 4" descr="Screen Shot 2016-06-22 at 10.19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26" y="2556253"/>
            <a:ext cx="2400300" cy="812800"/>
          </a:xfrm>
          <a:prstGeom prst="rect">
            <a:avLst/>
          </a:prstGeom>
        </p:spPr>
      </p:pic>
      <p:pic>
        <p:nvPicPr>
          <p:cNvPr id="6" name="Picture 5" descr="Screen Shot 2016-06-22 at 10.19.41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r="-3523"/>
          <a:stretch/>
        </p:blipFill>
        <p:spPr>
          <a:xfrm>
            <a:off x="6428232" y="3289530"/>
            <a:ext cx="2514600" cy="63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0130" y="4227591"/>
            <a:ext cx="575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Substitute and find that </a:t>
            </a:r>
            <a:r>
              <a:rPr lang="en-US" sz="2800" b="1" i="1" dirty="0" smtClean="0">
                <a:solidFill>
                  <a:srgbClr val="FF0000"/>
                </a:solidFill>
              </a:rPr>
              <a:t>m</a:t>
            </a:r>
            <a:r>
              <a:rPr lang="en-US" sz="2800" b="1" i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sz="2800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&gt;&gt; 0.1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eV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!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40818" y="5262219"/>
            <a:ext cx="774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practice various </a:t>
            </a:r>
            <a:r>
              <a:rPr lang="en-US" sz="2800" b="1" dirty="0" smtClean="0">
                <a:solidFill>
                  <a:srgbClr val="FF0000"/>
                </a:solidFill>
              </a:rPr>
              <a:t>constraints</a:t>
            </a:r>
            <a:r>
              <a:rPr lang="en-US" sz="2800" dirty="0" smtClean="0"/>
              <a:t> on light thermal relics from structure formation, relativistic degrees of freedom at BBN, CMB... </a:t>
            </a:r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&gt; MeV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Screen Shot 2016-06-22 at 10.16.2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" y="109098"/>
            <a:ext cx="3919570" cy="114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799" y="240031"/>
            <a:ext cx="864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Put everything together: suppose you have a </a:t>
            </a:r>
            <a:r>
              <a:rPr lang="en-US" sz="2400" b="1" dirty="0" smtClean="0">
                <a:solidFill>
                  <a:srgbClr val="FF0000"/>
                </a:solidFill>
              </a:rPr>
              <a:t>mediator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Z’</a:t>
            </a:r>
            <a:r>
              <a:rPr lang="en-US" sz="2400" dirty="0" smtClean="0"/>
              <a:t>, mass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</a:t>
            </a:r>
            <a:r>
              <a:rPr lang="en-US" sz="2400" b="1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'</a:t>
            </a:r>
            <a:endParaRPr lang="en-US" sz="2400" b="1" i="1" baseline="-25000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6-06-22 at 10.22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20" y="712645"/>
            <a:ext cx="3543300" cy="1181100"/>
          </a:xfrm>
          <a:prstGeom prst="rect">
            <a:avLst/>
          </a:prstGeom>
        </p:spPr>
      </p:pic>
      <p:pic>
        <p:nvPicPr>
          <p:cNvPr id="4" name="Picture 3" descr="Screen Shot 2016-06-22 at 10.22.2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22" y="2012682"/>
            <a:ext cx="5151907" cy="48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795" y="423310"/>
            <a:ext cx="681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</a:t>
            </a:r>
            <a:r>
              <a:rPr lang="en-US" sz="2400" b="1" dirty="0" smtClean="0">
                <a:solidFill>
                  <a:srgbClr val="FF0000"/>
                </a:solidFill>
              </a:rPr>
              <a:t>range</a:t>
            </a:r>
            <a:r>
              <a:rPr lang="en-US" sz="2400" dirty="0" smtClean="0"/>
              <a:t> of </a:t>
            </a:r>
            <a:r>
              <a:rPr lang="en-US" sz="2400" b="1" dirty="0" smtClean="0">
                <a:solidFill>
                  <a:srgbClr val="FF0000"/>
                </a:solidFill>
              </a:rPr>
              <a:t>masses</a:t>
            </a:r>
            <a:r>
              <a:rPr lang="en-US" sz="2400" dirty="0" smtClean="0"/>
              <a:t> expected for cold relics?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9090" y="1307726"/>
            <a:ext cx="6990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Cross section cannot be arbitrarily large: </a:t>
            </a:r>
            <a:r>
              <a:rPr lang="en-US" sz="2400" b="1" dirty="0" err="1" smtClean="0">
                <a:solidFill>
                  <a:srgbClr val="FF0000"/>
                </a:solidFill>
              </a:rPr>
              <a:t>unitarity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limit</a:t>
            </a:r>
            <a:endParaRPr lang="en-US" sz="2400" dirty="0"/>
          </a:p>
        </p:txBody>
      </p:sp>
      <p:pic>
        <p:nvPicPr>
          <p:cNvPr id="4" name="Picture 3" descr="Screen Shot 2016-06-22 at 10.23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08" y="2127406"/>
            <a:ext cx="1460500" cy="1244600"/>
          </a:xfrm>
          <a:prstGeom prst="rect">
            <a:avLst/>
          </a:prstGeom>
        </p:spPr>
      </p:pic>
      <p:pic>
        <p:nvPicPr>
          <p:cNvPr id="5" name="Picture 4" descr="Screen Shot 2016-06-22 at 10.23.1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92" y="3492442"/>
            <a:ext cx="4051300" cy="1130300"/>
          </a:xfrm>
          <a:prstGeom prst="rect">
            <a:avLst/>
          </a:prstGeom>
        </p:spPr>
      </p:pic>
      <p:pic>
        <p:nvPicPr>
          <p:cNvPr id="6" name="Picture 5" descr="Screen Shot 2016-06-22 at 10.23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27" y="5020272"/>
            <a:ext cx="2603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795" y="423310"/>
            <a:ext cx="681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</a:t>
            </a:r>
            <a:r>
              <a:rPr lang="en-US" sz="2400" b="1" dirty="0" smtClean="0">
                <a:solidFill>
                  <a:srgbClr val="FF0000"/>
                </a:solidFill>
              </a:rPr>
              <a:t>range</a:t>
            </a:r>
            <a:r>
              <a:rPr lang="en-US" sz="2400" dirty="0" smtClean="0"/>
              <a:t> of </a:t>
            </a:r>
            <a:r>
              <a:rPr lang="en-US" sz="2400" b="1" dirty="0" smtClean="0">
                <a:solidFill>
                  <a:srgbClr val="FF0000"/>
                </a:solidFill>
              </a:rPr>
              <a:t>masses</a:t>
            </a:r>
            <a:r>
              <a:rPr lang="en-US" sz="2400" dirty="0" smtClean="0"/>
              <a:t> expected for cold relics?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1246" y="1879427"/>
            <a:ext cx="598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you have a WIMP, defined by a cross section</a:t>
            </a:r>
            <a:endParaRPr lang="en-US" sz="2400" dirty="0"/>
          </a:p>
        </p:txBody>
      </p:sp>
      <p:pic>
        <p:nvPicPr>
          <p:cNvPr id="8" name="Picture 7" descr="Screen Shot 2016-06-22 at 10.23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81" y="1674127"/>
            <a:ext cx="2570223" cy="986410"/>
          </a:xfrm>
          <a:prstGeom prst="rect">
            <a:avLst/>
          </a:prstGeom>
        </p:spPr>
      </p:pic>
      <p:pic>
        <p:nvPicPr>
          <p:cNvPr id="9" name="Picture 8" descr="Screen Shot 2016-06-22 at 10.23.56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60" b="12660"/>
          <a:stretch/>
        </p:blipFill>
        <p:spPr>
          <a:xfrm>
            <a:off x="996400" y="3012464"/>
            <a:ext cx="7180863" cy="16626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4292" y="5422909"/>
            <a:ext cx="2846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"</a:t>
            </a:r>
            <a:r>
              <a:rPr lang="en-US" sz="2400" b="1" dirty="0" smtClean="0">
                <a:solidFill>
                  <a:srgbClr val="FF0000"/>
                </a:solidFill>
              </a:rPr>
              <a:t>Lee-Weinberg</a:t>
            </a:r>
            <a:r>
              <a:rPr lang="en-US" sz="2400" dirty="0" smtClean="0"/>
              <a:t>" limit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49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1379" y="1146273"/>
            <a:ext cx="458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Please come </a:t>
            </a:r>
            <a:r>
              <a:rPr lang="en-US" sz="2400" b="1" dirty="0" smtClean="0">
                <a:solidFill>
                  <a:srgbClr val="FF0000"/>
                </a:solidFill>
              </a:rPr>
              <a:t>introduce yourselves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28262" y="1748419"/>
            <a:ext cx="585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[to myself, other Instructors, to each other...]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6774" y="4222730"/>
            <a:ext cx="813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Never </a:t>
            </a:r>
            <a:r>
              <a:rPr lang="en-US" sz="2400" b="1" dirty="0" smtClean="0">
                <a:solidFill>
                  <a:srgbClr val="FF0000"/>
                </a:solidFill>
              </a:rPr>
              <a:t>underestimate</a:t>
            </a:r>
            <a:r>
              <a:rPr lang="en-US" sz="2400" dirty="0" smtClean="0"/>
              <a:t> the importance of </a:t>
            </a:r>
            <a:r>
              <a:rPr lang="en-US" sz="2400" b="1" dirty="0" smtClean="0">
                <a:solidFill>
                  <a:srgbClr val="FF0000"/>
                </a:solidFill>
              </a:rPr>
              <a:t>networking</a:t>
            </a:r>
            <a:r>
              <a:rPr lang="en-US" sz="2400" dirty="0" smtClean="0"/>
              <a:t> in science!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5351" y="2906256"/>
            <a:ext cx="7359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you are ever on the </a:t>
            </a:r>
            <a:r>
              <a:rPr lang="en-US" sz="2400" b="1" dirty="0" smtClean="0">
                <a:solidFill>
                  <a:srgbClr val="FF0000"/>
                </a:solidFill>
              </a:rPr>
              <a:t>US West Coast </a:t>
            </a:r>
            <a:r>
              <a:rPr lang="en-US" sz="2400" dirty="0" smtClean="0"/>
              <a:t>please let me know!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32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40" y="374495"/>
            <a:ext cx="825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Discussion so far OK for a </a:t>
            </a:r>
            <a:r>
              <a:rPr lang="en-US" sz="2400" b="1" dirty="0" smtClean="0">
                <a:solidFill>
                  <a:srgbClr val="FF0000"/>
                </a:solidFill>
              </a:rPr>
              <a:t>qualitative</a:t>
            </a:r>
            <a:r>
              <a:rPr lang="en-US" sz="2400" dirty="0" smtClean="0"/>
              <a:t> assessment of </a:t>
            </a:r>
            <a:r>
              <a:rPr lang="en-US" sz="2400" b="1" dirty="0" smtClean="0">
                <a:solidFill>
                  <a:srgbClr val="FF0000"/>
                </a:solidFill>
              </a:rPr>
              <a:t>relic density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999" y="1362194"/>
            <a:ext cx="873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State of the art much more sophisticated: Solve </a:t>
            </a:r>
            <a:r>
              <a:rPr lang="en-US" sz="2400" b="1" dirty="0" smtClean="0">
                <a:solidFill>
                  <a:srgbClr val="FF0000"/>
                </a:solidFill>
              </a:rPr>
              <a:t>Boltzmann equation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6-06-22 at 10.25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0" y="2784564"/>
            <a:ext cx="2026242" cy="874065"/>
          </a:xfrm>
          <a:prstGeom prst="rect">
            <a:avLst/>
          </a:prstGeom>
        </p:spPr>
      </p:pic>
      <p:pic>
        <p:nvPicPr>
          <p:cNvPr id="5" name="Picture 4" descr="Screen Shot 2016-06-22 at 10.25.2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09150"/>
            <a:ext cx="4370326" cy="1350828"/>
          </a:xfrm>
          <a:prstGeom prst="rect">
            <a:avLst/>
          </a:prstGeom>
        </p:spPr>
      </p:pic>
      <p:pic>
        <p:nvPicPr>
          <p:cNvPr id="6" name="Picture 5" descr="Screen Shot 2016-06-22 at 10.25.3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093479"/>
            <a:ext cx="4812059" cy="1163786"/>
          </a:xfrm>
          <a:prstGeom prst="rect">
            <a:avLst/>
          </a:prstGeom>
        </p:spPr>
      </p:pic>
      <p:pic>
        <p:nvPicPr>
          <p:cNvPr id="9" name="Picture 8" descr="Screen Shot 2016-06-22 at 10.26.41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04" b="7704"/>
          <a:stretch/>
        </p:blipFill>
        <p:spPr>
          <a:xfrm>
            <a:off x="2502482" y="5618655"/>
            <a:ext cx="3973987" cy="12393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240" y="4409854"/>
            <a:ext cx="859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Looks ugly, but for the </a:t>
            </a:r>
            <a:r>
              <a:rPr lang="en-US" sz="2400" b="1" dirty="0" smtClean="0">
                <a:solidFill>
                  <a:srgbClr val="FF0000"/>
                </a:solidFill>
              </a:rPr>
              <a:t>FRW</a:t>
            </a:r>
            <a:r>
              <a:rPr lang="en-US" sz="2400" dirty="0" smtClean="0"/>
              <a:t> metric </a:t>
            </a:r>
            <a:r>
              <a:rPr lang="en-US" sz="2400" b="1" dirty="0" smtClean="0">
                <a:solidFill>
                  <a:srgbClr val="FF0000"/>
                </a:solidFill>
              </a:rPr>
              <a:t>phase-space </a:t>
            </a:r>
            <a:r>
              <a:rPr lang="en-US" sz="2400" dirty="0" smtClean="0"/>
              <a:t>density simplifies…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Screen Shot 2016-06-22 at 10.26.32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14" y="4871519"/>
            <a:ext cx="3497194" cy="976300"/>
          </a:xfrm>
          <a:prstGeom prst="rect">
            <a:avLst/>
          </a:prstGeom>
        </p:spPr>
      </p:pic>
      <p:pic>
        <p:nvPicPr>
          <p:cNvPr id="13" name="Picture 12" descr="Screen Shot 2016-06-22 at 10.26.37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62" y="4871519"/>
            <a:ext cx="1457164" cy="10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708" y="648213"/>
            <a:ext cx="6920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Now, what we are interested in are </a:t>
            </a:r>
            <a:r>
              <a:rPr lang="en-US" sz="2400" b="1" dirty="0" smtClean="0">
                <a:solidFill>
                  <a:srgbClr val="FF0000"/>
                </a:solidFill>
              </a:rPr>
              <a:t>number</a:t>
            </a:r>
            <a:r>
              <a:rPr lang="en-US" sz="2400" dirty="0" smtClean="0"/>
              <a:t> densities, </a:t>
            </a:r>
          </a:p>
          <a:p>
            <a:pPr algn="ctr"/>
            <a:r>
              <a:rPr lang="en-US" sz="2400" dirty="0" smtClean="0"/>
              <a:t>which in terms of </a:t>
            </a:r>
            <a:r>
              <a:rPr lang="en-US" sz="2400" b="1" dirty="0" smtClean="0">
                <a:solidFill>
                  <a:srgbClr val="FF0000"/>
                </a:solidFill>
              </a:rPr>
              <a:t>phase-space </a:t>
            </a:r>
            <a:r>
              <a:rPr lang="en-US" sz="2400" dirty="0" smtClean="0"/>
              <a:t>densities are simply…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Screen Shot 2016-06-22 at 10.26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0" y="1701131"/>
            <a:ext cx="3873500" cy="1282700"/>
          </a:xfrm>
          <a:prstGeom prst="rect">
            <a:avLst/>
          </a:prstGeom>
        </p:spPr>
      </p:pic>
      <p:pic>
        <p:nvPicPr>
          <p:cNvPr id="11" name="Picture 10" descr="Screen Shot 2016-06-22 at 10.27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0" y="4353782"/>
            <a:ext cx="4660900" cy="1282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4615" y="3626290"/>
            <a:ext cx="8274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r>
              <a:rPr lang="en-US" sz="2400" b="1" dirty="0" smtClean="0">
                <a:solidFill>
                  <a:srgbClr val="FF0000"/>
                </a:solidFill>
              </a:rPr>
              <a:t>integrate</a:t>
            </a:r>
            <a:r>
              <a:rPr lang="en-US" sz="2400" dirty="0" smtClean="0"/>
              <a:t> the </a:t>
            </a:r>
            <a:r>
              <a:rPr lang="en-US" sz="2400" dirty="0" err="1" smtClean="0"/>
              <a:t>Liouville</a:t>
            </a:r>
            <a:r>
              <a:rPr lang="en-US" sz="2400" dirty="0" smtClean="0"/>
              <a:t> operator over </a:t>
            </a:r>
            <a:r>
              <a:rPr lang="en-US" sz="2400" b="1" dirty="0" smtClean="0">
                <a:solidFill>
                  <a:srgbClr val="FF0000"/>
                </a:solidFill>
              </a:rPr>
              <a:t>momentum space</a:t>
            </a:r>
            <a:r>
              <a:rPr lang="en-US" sz="2400" dirty="0" smtClean="0"/>
              <a:t> and get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6-22 at 10.27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4" y="3207973"/>
            <a:ext cx="6686975" cy="1231811"/>
          </a:xfrm>
          <a:prstGeom prst="rect">
            <a:avLst/>
          </a:prstGeom>
        </p:spPr>
      </p:pic>
      <p:pic>
        <p:nvPicPr>
          <p:cNvPr id="4" name="Picture 3" descr="Screen Shot 2016-06-22 at 10.27.3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88" y="1230314"/>
            <a:ext cx="2438400" cy="863600"/>
          </a:xfrm>
          <a:prstGeom prst="rect">
            <a:avLst/>
          </a:prstGeom>
        </p:spPr>
      </p:pic>
      <p:pic>
        <p:nvPicPr>
          <p:cNvPr id="5" name="Picture 4" descr="Screen Shot 2016-06-22 at 10.28.0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92" y="5326674"/>
            <a:ext cx="2645237" cy="1349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50" y="648213"/>
            <a:ext cx="907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Back to </a:t>
            </a:r>
            <a:r>
              <a:rPr lang="en-US" sz="2400" b="1" dirty="0" smtClean="0">
                <a:solidFill>
                  <a:srgbClr val="FF0000"/>
                </a:solidFill>
              </a:rPr>
              <a:t>Boltzmann</a:t>
            </a:r>
            <a:r>
              <a:rPr lang="en-US" sz="2400" dirty="0" smtClean="0"/>
              <a:t> equation, suppose a </a:t>
            </a:r>
            <a:r>
              <a:rPr lang="en-US" sz="2400" b="1" dirty="0" smtClean="0">
                <a:solidFill>
                  <a:srgbClr val="FF0000"/>
                </a:solidFill>
              </a:rPr>
              <a:t>2-to-2</a:t>
            </a:r>
            <a:r>
              <a:rPr lang="en-US" sz="2400" dirty="0" smtClean="0"/>
              <a:t> reaction, with 3, 4 </a:t>
            </a:r>
            <a:r>
              <a:rPr lang="en-US" sz="2400" b="1" dirty="0" smtClean="0">
                <a:solidFill>
                  <a:srgbClr val="FF0000"/>
                </a:solidFill>
              </a:rPr>
              <a:t>in eq.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213" y="2421022"/>
            <a:ext cx="84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Consider the </a:t>
            </a:r>
            <a:r>
              <a:rPr lang="en-US" sz="2400" b="1" dirty="0" smtClean="0">
                <a:solidFill>
                  <a:srgbClr val="FF0000"/>
                </a:solidFill>
              </a:rPr>
              <a:t>collision</a:t>
            </a:r>
            <a:r>
              <a:rPr lang="en-US" sz="2400" dirty="0" smtClean="0"/>
              <a:t> factor, and again integrate over </a:t>
            </a:r>
            <a:r>
              <a:rPr lang="en-US" sz="2400" b="1" dirty="0" smtClean="0">
                <a:solidFill>
                  <a:srgbClr val="FF0000"/>
                </a:solidFill>
              </a:rPr>
              <a:t>momenta</a:t>
            </a:r>
            <a:r>
              <a:rPr lang="en-US" sz="2400" dirty="0" smtClean="0"/>
              <a:t>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5657" y="4730319"/>
            <a:ext cx="335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…where the </a:t>
            </a:r>
            <a:r>
              <a:rPr lang="en-US" sz="2400" b="1" dirty="0" smtClean="0">
                <a:solidFill>
                  <a:srgbClr val="FF0000"/>
                </a:solidFill>
              </a:rPr>
              <a:t>cross section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6-22 at 10.27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27" y="0"/>
            <a:ext cx="5060645" cy="932224"/>
          </a:xfrm>
          <a:prstGeom prst="rect">
            <a:avLst/>
          </a:prstGeom>
        </p:spPr>
      </p:pic>
      <p:pic>
        <p:nvPicPr>
          <p:cNvPr id="6" name="Picture 5" descr="Screen Shot 2016-06-22 at 10.28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1" y="2021525"/>
            <a:ext cx="4203700" cy="1447800"/>
          </a:xfrm>
          <a:prstGeom prst="rect">
            <a:avLst/>
          </a:prstGeom>
        </p:spPr>
      </p:pic>
      <p:pic>
        <p:nvPicPr>
          <p:cNvPr id="7" name="Picture 6" descr="Screen Shot 2016-06-22 at 10.28.1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4" y="3623818"/>
            <a:ext cx="6934200" cy="1244600"/>
          </a:xfrm>
          <a:prstGeom prst="rect">
            <a:avLst/>
          </a:prstGeom>
        </p:spPr>
      </p:pic>
      <p:pic>
        <p:nvPicPr>
          <p:cNvPr id="8" name="Picture 7" descr="Screen Shot 2016-06-22 at 10.29.0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21" y="5353811"/>
            <a:ext cx="4593503" cy="973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0108" y="1113936"/>
            <a:ext cx="5343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let’s understand the rest of the equation: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3266" y="5387263"/>
            <a:ext cx="2086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Final version of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Boltzmann Eq.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2 at 10.29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7" y="123186"/>
            <a:ext cx="4013200" cy="850900"/>
          </a:xfrm>
          <a:prstGeom prst="rect">
            <a:avLst/>
          </a:prstGeom>
        </p:spPr>
      </p:pic>
      <p:pic>
        <p:nvPicPr>
          <p:cNvPr id="3" name="Picture 2" descr="Screen Shot 2016-06-22 at 10.29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25" y="1090223"/>
            <a:ext cx="5207000" cy="1320800"/>
          </a:xfrm>
          <a:prstGeom prst="rect">
            <a:avLst/>
          </a:prstGeom>
        </p:spPr>
      </p:pic>
      <p:pic>
        <p:nvPicPr>
          <p:cNvPr id="4" name="Picture 3" descr="Screen Shot 2016-06-22 at 10.29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7" y="2748128"/>
            <a:ext cx="6118054" cy="3750950"/>
          </a:xfrm>
          <a:prstGeom prst="rect">
            <a:avLst/>
          </a:prstGeom>
        </p:spPr>
      </p:pic>
      <p:pic>
        <p:nvPicPr>
          <p:cNvPr id="5" name="Picture 4" descr="Screen Shot 2016-06-22 at 10.30.2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7" y="2890443"/>
            <a:ext cx="2590800" cy="596900"/>
          </a:xfrm>
          <a:prstGeom prst="rect">
            <a:avLst/>
          </a:prstGeom>
        </p:spPr>
      </p:pic>
      <p:pic>
        <p:nvPicPr>
          <p:cNvPr id="6" name="Picture 5" descr="Screen Shot 2016-06-22 at 10.30.37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16" y="3835656"/>
            <a:ext cx="3048000" cy="1117600"/>
          </a:xfrm>
          <a:prstGeom prst="rect">
            <a:avLst/>
          </a:prstGeom>
        </p:spPr>
      </p:pic>
      <p:pic>
        <p:nvPicPr>
          <p:cNvPr id="7" name="Picture 6" descr="Screen Shot 2016-06-22 at 10.30.50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64" y="5031008"/>
            <a:ext cx="20574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6-22 at 10.32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44" y="999021"/>
            <a:ext cx="4947228" cy="4134876"/>
          </a:xfrm>
          <a:prstGeom prst="rect">
            <a:avLst/>
          </a:prstGeom>
        </p:spPr>
      </p:pic>
      <p:pic>
        <p:nvPicPr>
          <p:cNvPr id="9" name="Picture 8" descr="Screen Shot 2016-06-30 at 1.51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21" y="1295019"/>
            <a:ext cx="2070100" cy="381000"/>
          </a:xfrm>
          <a:prstGeom prst="rect">
            <a:avLst/>
          </a:prstGeom>
        </p:spPr>
      </p:pic>
      <p:pic>
        <p:nvPicPr>
          <p:cNvPr id="8" name="Picture 7" descr="Screen Shot 2016-06-30 at 1.50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557"/>
            <a:ext cx="4059157" cy="843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359" y="343279"/>
            <a:ext cx="7381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exist important "</a:t>
            </a:r>
            <a:r>
              <a:rPr lang="en-US" sz="2400" b="1" dirty="0" smtClean="0">
                <a:solidFill>
                  <a:srgbClr val="FF0000"/>
                </a:solidFill>
              </a:rPr>
              <a:t>exceptions</a:t>
            </a:r>
            <a:r>
              <a:rPr lang="en-US" sz="2400" dirty="0" smtClean="0"/>
              <a:t>" to this standard story: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1359" y="840775"/>
            <a:ext cx="2447455" cy="1618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/>
              <a:t>1. </a:t>
            </a:r>
            <a:r>
              <a:rPr lang="en-US" sz="2400" b="1" dirty="0" smtClean="0">
                <a:solidFill>
                  <a:srgbClr val="FF0000"/>
                </a:solidFill>
              </a:rPr>
              <a:t>Resonances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2. </a:t>
            </a:r>
            <a:r>
              <a:rPr lang="en-US" sz="2400" b="1" dirty="0" smtClean="0">
                <a:solidFill>
                  <a:srgbClr val="FF0000"/>
                </a:solidFill>
              </a:rPr>
              <a:t>Thresholds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3. </a:t>
            </a:r>
            <a:r>
              <a:rPr lang="en-US" sz="2400" b="1" dirty="0" smtClean="0">
                <a:solidFill>
                  <a:srgbClr val="FF0000"/>
                </a:solidFill>
              </a:rPr>
              <a:t>Co-annihilation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6-06-22 at 10.32.3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7640"/>
            <a:ext cx="5410200" cy="1079500"/>
          </a:xfrm>
          <a:prstGeom prst="rect">
            <a:avLst/>
          </a:prstGeom>
        </p:spPr>
      </p:pic>
      <p:pic>
        <p:nvPicPr>
          <p:cNvPr id="5" name="Picture 4" descr="Screen Shot 2016-06-22 at 10.32.4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52" y="5304049"/>
            <a:ext cx="2933700" cy="927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359" y="3564237"/>
            <a:ext cx="34137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Affects what the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pair-annihilation </a:t>
            </a:r>
          </a:p>
          <a:p>
            <a:r>
              <a:rPr lang="en-US" sz="2400" dirty="0" smtClean="0"/>
              <a:t>rate </a:t>
            </a:r>
            <a:r>
              <a:rPr lang="en-US" sz="2400" b="1" dirty="0" smtClean="0">
                <a:solidFill>
                  <a:srgbClr val="FF0000"/>
                </a:solidFill>
              </a:rPr>
              <a:t>today</a:t>
            </a:r>
            <a:r>
              <a:rPr lang="en-US" sz="2400" dirty="0" smtClean="0"/>
              <a:t> is compared to </a:t>
            </a:r>
          </a:p>
          <a:p>
            <a:r>
              <a:rPr lang="en-US" sz="2400" dirty="0" smtClean="0"/>
              <a:t>what it was at </a:t>
            </a:r>
            <a:r>
              <a:rPr lang="en-US" sz="2400" b="1" dirty="0" smtClean="0">
                <a:solidFill>
                  <a:srgbClr val="FF0000"/>
                </a:solidFill>
              </a:rPr>
              <a:t>freeze-out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6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0" descr="21-1-DarkMat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55240"/>
            <a:ext cx="56546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8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5361" y="2497976"/>
            <a:ext cx="231327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4</a:t>
            </a:r>
            <a:r>
              <a:rPr lang="en-US" sz="11500" b="1" dirty="0" smtClean="0"/>
              <a:t>/5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42063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398" y="1333489"/>
            <a:ext cx="5195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a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new </a:t>
            </a:r>
          </a:p>
          <a:p>
            <a:pPr algn="ctr"/>
            <a:r>
              <a:rPr lang="en-US" sz="4800" b="1" dirty="0" smtClean="0"/>
              <a:t>elementary particle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16424" y="3968134"/>
            <a:ext cx="63663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...as such it is of interest</a:t>
            </a:r>
          </a:p>
          <a:p>
            <a:pPr algn="ctr"/>
            <a:r>
              <a:rPr lang="en-US" sz="4800" b="1" dirty="0" smtClean="0"/>
              <a:t>to </a:t>
            </a:r>
            <a:r>
              <a:rPr lang="en-US" sz="4800" b="1" dirty="0" smtClean="0">
                <a:solidFill>
                  <a:srgbClr val="FF0000"/>
                </a:solidFill>
              </a:rPr>
              <a:t>particle physicists</a:t>
            </a:r>
            <a:r>
              <a:rPr lang="en-US" sz="4800" b="1" dirty="0" smtClean="0"/>
              <a:t>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924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0986" y="864450"/>
            <a:ext cx="462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this mini-lecture series </a:t>
            </a:r>
            <a:r>
              <a:rPr lang="en-US" sz="2400" b="1" dirty="0" smtClean="0">
                <a:solidFill>
                  <a:srgbClr val="FF0000"/>
                </a:solidFill>
              </a:rPr>
              <a:t>is not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74939" y="2019412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Review of “</a:t>
            </a:r>
            <a:r>
              <a:rPr lang="en-US" sz="2400" b="1" dirty="0">
                <a:solidFill>
                  <a:srgbClr val="FF0000"/>
                </a:solidFill>
              </a:rPr>
              <a:t>evidences</a:t>
            </a:r>
            <a:r>
              <a:rPr lang="en-US" sz="2400" dirty="0"/>
              <a:t>” </a:t>
            </a:r>
            <a:r>
              <a:rPr lang="en-US" sz="2400" dirty="0" smtClean="0"/>
              <a:t>for dark matter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74939" y="3008770"/>
            <a:ext cx="496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Review of “</a:t>
            </a:r>
            <a:r>
              <a:rPr lang="en-US" sz="2400" b="1" dirty="0" smtClean="0">
                <a:solidFill>
                  <a:srgbClr val="FF0000"/>
                </a:solidFill>
              </a:rPr>
              <a:t>models</a:t>
            </a:r>
            <a:r>
              <a:rPr lang="en-US" sz="2400" dirty="0" smtClean="0"/>
              <a:t>” for dark matter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4939" y="3998127"/>
            <a:ext cx="723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Review of possible claimed “</a:t>
            </a:r>
            <a:r>
              <a:rPr lang="en-US" sz="2400" b="1" dirty="0" smtClean="0">
                <a:solidFill>
                  <a:srgbClr val="FF0000"/>
                </a:solidFill>
              </a:rPr>
              <a:t>signals</a:t>
            </a:r>
            <a:r>
              <a:rPr lang="en-US" sz="2400" dirty="0" smtClean="0"/>
              <a:t>” from dark matter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54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5032</TotalTime>
  <Words>2113</Words>
  <Application>Microsoft Macintosh PowerPoint</Application>
  <PresentationFormat>On-screen Show (4:3)</PresentationFormat>
  <Paragraphs>274</Paragraphs>
  <Slides>55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Profumo</dc:creator>
  <cp:lastModifiedBy>Stefano Profumo</cp:lastModifiedBy>
  <cp:revision>102</cp:revision>
  <dcterms:created xsi:type="dcterms:W3CDTF">2016-06-14T22:52:41Z</dcterms:created>
  <dcterms:modified xsi:type="dcterms:W3CDTF">2016-06-30T06:54:00Z</dcterms:modified>
</cp:coreProperties>
</file>