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304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1211-C728-6947-A5E8-4FB0CFC3069B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768B-B742-5A40-9FF8-8BF915E5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Also, I have just completed a book on particle dark matter…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 have tested this textbook with the grad students and postdocs in the group, who have been quite enthusiastic about it; I hope it will be useful to the broader community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F7963-2858-1D4A-84DF-FDB0937C2757}" type="slidenum">
              <a:rPr lang="en-US" sz="1200">
                <a:latin typeface="Calibri" charset="0"/>
              </a:rPr>
              <a:pPr eaLnBrk="1" hangingPunct="1"/>
              <a:t>55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7BD1-CD5A-0E46-B4C0-0EFD93BDF084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B595-7FA7-F049-A761-A90476AC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6569" y="-2567"/>
            <a:ext cx="5450865" cy="1185028"/>
            <a:chOff x="1563426" y="-2567"/>
            <a:chExt cx="5450865" cy="118502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426476" y="0"/>
              <a:ext cx="1587815" cy="1182461"/>
              <a:chOff x="4353" y="73"/>
              <a:chExt cx="1362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9" descr="scipp-head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17880" y="5436296"/>
            <a:ext cx="430824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Pre-SUSY Summer School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Melbourne, June 29-July 1, 2016 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6120" y="3461036"/>
            <a:ext cx="887681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Introduction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to</a:t>
            </a:r>
          </a:p>
          <a:p>
            <a:pPr algn="ctr">
              <a:defRPr/>
            </a:pP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Particle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Dark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Matter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13772" y="2154238"/>
            <a:ext cx="3916457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Santa Cruz Institute for Particle Physics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University of California, Santa Cruz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661" y="393074"/>
            <a:ext cx="710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Therefore (as observed) we expect a </a:t>
            </a:r>
            <a:r>
              <a:rPr lang="en-US" sz="2400" b="1" dirty="0" smtClean="0">
                <a:solidFill>
                  <a:srgbClr val="FF0000"/>
                </a:solidFill>
              </a:rPr>
              <a:t>broken power-law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2 at 1.49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109737"/>
            <a:ext cx="6692900" cy="800100"/>
          </a:xfrm>
          <a:prstGeom prst="rect">
            <a:avLst/>
          </a:prstGeom>
        </p:spPr>
      </p:pic>
      <p:pic>
        <p:nvPicPr>
          <p:cNvPr id="4" name="Picture 3" descr="Screen Shot 2016-06-22 at 1.49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2166367"/>
            <a:ext cx="65405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183" y="4002878"/>
            <a:ext cx="625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Also, </a:t>
            </a:r>
            <a:r>
              <a:rPr lang="en-US" sz="2400" b="1" dirty="0" smtClean="0">
                <a:solidFill>
                  <a:srgbClr val="FF0000"/>
                </a:solidFill>
              </a:rPr>
              <a:t>secondary-to-primary</a:t>
            </a:r>
            <a:r>
              <a:rPr lang="en-US" sz="2400" dirty="0" smtClean="0"/>
              <a:t> ratios are generically </a:t>
            </a:r>
            <a:endParaRPr lang="en-US" sz="2400" dirty="0"/>
          </a:p>
        </p:txBody>
      </p:sp>
      <p:pic>
        <p:nvPicPr>
          <p:cNvPr id="6" name="Picture 5" descr="Screen Shot 2016-06-22 at 1.50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4774756"/>
            <a:ext cx="1892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621" y="608388"/>
            <a:ext cx="472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Electron spectrum</a:t>
            </a:r>
            <a:r>
              <a:rPr lang="en-US" sz="2400" dirty="0" smtClean="0"/>
              <a:t> looks pretty good</a:t>
            </a:r>
            <a:endParaRPr lang="en-US" sz="2400" dirty="0"/>
          </a:p>
        </p:txBody>
      </p:sp>
      <p:pic>
        <p:nvPicPr>
          <p:cNvPr id="5" name="Picture 4" descr="Screen Shot 2016-06-29 at 11.14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21" y="1445229"/>
            <a:ext cx="5095277" cy="49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118" y="400363"/>
            <a:ext cx="6232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but the </a:t>
            </a:r>
            <a:r>
              <a:rPr lang="en-US" sz="2400" b="1" dirty="0" smtClean="0">
                <a:solidFill>
                  <a:srgbClr val="FF0000"/>
                </a:solidFill>
              </a:rPr>
              <a:t>secondary-to-primary ratio </a:t>
            </a:r>
            <a:r>
              <a:rPr lang="en-US" sz="2400" dirty="0" smtClean="0"/>
              <a:t>prediction is </a:t>
            </a:r>
          </a:p>
          <a:p>
            <a:pPr algn="ctr"/>
            <a:r>
              <a:rPr lang="en-US" sz="2400" dirty="0" smtClean="0"/>
              <a:t>at </a:t>
            </a:r>
            <a:r>
              <a:rPr lang="en-US" sz="2400" b="1" dirty="0" smtClean="0">
                <a:solidFill>
                  <a:srgbClr val="FF0000"/>
                </a:solidFill>
              </a:rPr>
              <a:t>odds</a:t>
            </a:r>
            <a:r>
              <a:rPr lang="en-US" sz="2400" dirty="0" smtClean="0"/>
              <a:t> with observed rising positron fraction</a:t>
            </a:r>
            <a:endParaRPr lang="en-US" sz="2400" dirty="0"/>
          </a:p>
        </p:txBody>
      </p:sp>
      <p:pic>
        <p:nvPicPr>
          <p:cNvPr id="3" name="Picture 2" descr="Screen Shot 2016-06-22 at 1.5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89" y="1584663"/>
            <a:ext cx="4506931" cy="4076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95" y="5917011"/>
            <a:ext cx="886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Much </a:t>
            </a:r>
            <a:r>
              <a:rPr lang="en-US" sz="2400" b="1" dirty="0" smtClean="0">
                <a:solidFill>
                  <a:srgbClr val="FF0000"/>
                </a:solidFill>
              </a:rPr>
              <a:t>hype</a:t>
            </a:r>
            <a:r>
              <a:rPr lang="en-US" sz="2400" dirty="0" smtClean="0"/>
              <a:t> about this possibly being from </a:t>
            </a:r>
            <a:r>
              <a:rPr lang="en-US" sz="2400" b="1" dirty="0" smtClean="0">
                <a:solidFill>
                  <a:srgbClr val="FF0000"/>
                </a:solidFill>
              </a:rPr>
              <a:t>DM</a:t>
            </a:r>
            <a:r>
              <a:rPr lang="en-US" sz="2400" dirty="0" smtClean="0"/>
              <a:t> – but very </a:t>
            </a:r>
            <a:r>
              <a:rPr lang="en-US" sz="2400" b="1" dirty="0" smtClean="0">
                <a:solidFill>
                  <a:srgbClr val="FF0000"/>
                </a:solidFill>
              </a:rPr>
              <a:t>problematic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22" y="992103"/>
            <a:ext cx="8083722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 smtClean="0"/>
              <a:t>No excess </a:t>
            </a:r>
            <a:r>
              <a:rPr lang="en-US" sz="2400" b="1" dirty="0" err="1" smtClean="0">
                <a:solidFill>
                  <a:srgbClr val="FF0000"/>
                </a:solidFill>
              </a:rPr>
              <a:t>anitprotons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must be "</a:t>
            </a:r>
            <a:r>
              <a:rPr lang="en-US" sz="2400" dirty="0" err="1" smtClean="0"/>
              <a:t>leptophilic</a:t>
            </a:r>
            <a:r>
              <a:rPr lang="en-US" sz="2400" dirty="0" smtClean="0"/>
              <a:t>" (possible but not generic)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endParaRPr lang="en-US" sz="2400" dirty="0" smtClean="0"/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 smtClean="0"/>
              <a:t>No observed </a:t>
            </a:r>
            <a:r>
              <a:rPr lang="en-US" sz="2400" b="1" dirty="0" smtClean="0">
                <a:solidFill>
                  <a:srgbClr val="FF0000"/>
                </a:solidFill>
              </a:rPr>
              <a:t>secondary radiation </a:t>
            </a:r>
            <a:r>
              <a:rPr lang="en-US" sz="2400" dirty="0" smtClean="0"/>
              <a:t>from </a:t>
            </a:r>
            <a:r>
              <a:rPr lang="en-US" sz="2400" dirty="0" err="1" smtClean="0"/>
              <a:t>brems</a:t>
            </a:r>
            <a:r>
              <a:rPr lang="en-US" sz="2400" dirty="0" smtClean="0"/>
              <a:t> or IC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endParaRPr lang="en-US" sz="2400" dirty="0" smtClean="0"/>
          </a:p>
          <a:p>
            <a:pPr marL="285750" indent="-285750">
              <a:lnSpc>
                <a:spcPct val="130000"/>
              </a:lnSpc>
              <a:buFont typeface="Wingdings" charset="2"/>
              <a:buChar char="Ø"/>
            </a:pPr>
            <a:r>
              <a:rPr lang="en-US" sz="2400" dirty="0" smtClean="0"/>
              <a:t>Needed </a:t>
            </a:r>
            <a:r>
              <a:rPr lang="en-US" sz="2400" b="1" dirty="0" smtClean="0">
                <a:solidFill>
                  <a:srgbClr val="FF0000"/>
                </a:solidFill>
              </a:rPr>
              <a:t>pair-annihilation rate </a:t>
            </a:r>
            <a:r>
              <a:rPr lang="en-US" sz="2400" dirty="0" smtClean="0"/>
              <a:t>very large for thermal production, leads to unseen gamma-ray or radio emission</a:t>
            </a:r>
            <a:endParaRPr lang="en-US" sz="2400" dirty="0"/>
          </a:p>
        </p:txBody>
      </p:sp>
      <p:pic>
        <p:nvPicPr>
          <p:cNvPr id="3" name="Picture 2" descr="Screen Shot 2016-06-22 at 2.3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87" y="4793325"/>
            <a:ext cx="4737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609" y="430329"/>
            <a:ext cx="82107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Alternate explanation: nearby </a:t>
            </a:r>
            <a:r>
              <a:rPr lang="en-US" sz="2400" b="1" dirty="0" smtClean="0">
                <a:solidFill>
                  <a:srgbClr val="FF0000"/>
                </a:solidFill>
              </a:rPr>
              <a:t>point source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injecting a burst of </a:t>
            </a:r>
            <a:r>
              <a:rPr lang="en-US" sz="2400" b="1" dirty="0" smtClean="0">
                <a:solidFill>
                  <a:srgbClr val="FF0000"/>
                </a:solidFill>
              </a:rPr>
              <a:t>positrons</a:t>
            </a:r>
            <a:r>
              <a:rPr lang="en-US" sz="2400" dirty="0" smtClean="0"/>
              <a:t> (a.k.a. Green’s function, a.k.a. </a:t>
            </a:r>
            <a:r>
              <a:rPr lang="en-US" sz="2400" b="1" dirty="0" smtClean="0">
                <a:solidFill>
                  <a:srgbClr val="FF0000"/>
                </a:solidFill>
              </a:rPr>
              <a:t>PSR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Picture 4" descr="Screen Shot 2016-06-22 at 2.3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78" y="1472165"/>
            <a:ext cx="3581400" cy="1270000"/>
          </a:xfrm>
          <a:prstGeom prst="rect">
            <a:avLst/>
          </a:prstGeom>
        </p:spPr>
      </p:pic>
      <p:pic>
        <p:nvPicPr>
          <p:cNvPr id="7" name="Picture 6" descr="Screen Shot 2016-06-22 at 2.33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54" y="4919462"/>
            <a:ext cx="2730500" cy="647700"/>
          </a:xfrm>
          <a:prstGeom prst="rect">
            <a:avLst/>
          </a:prstGeom>
        </p:spPr>
      </p:pic>
      <p:pic>
        <p:nvPicPr>
          <p:cNvPr id="8" name="Picture 7" descr="Screen Shot 2016-06-22 at 2.33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" y="3834340"/>
            <a:ext cx="9144000" cy="955343"/>
          </a:xfrm>
          <a:prstGeom prst="rect">
            <a:avLst/>
          </a:prstGeom>
        </p:spPr>
      </p:pic>
      <p:pic>
        <p:nvPicPr>
          <p:cNvPr id="9" name="Picture 8" descr="Screen Shot 2016-06-22 at 2.34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718"/>
            <a:ext cx="9144000" cy="851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4736" y="3144729"/>
            <a:ext cx="584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Estimate </a:t>
            </a:r>
            <a:r>
              <a:rPr lang="en-US" sz="2400" b="1" dirty="0" smtClean="0">
                <a:solidFill>
                  <a:srgbClr val="FF0000"/>
                </a:solidFill>
              </a:rPr>
              <a:t>Age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Distance</a:t>
            </a:r>
            <a:r>
              <a:rPr lang="en-US" sz="2400" dirty="0" smtClean="0"/>
              <a:t> of putative 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2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944" y="634965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possible way to </a:t>
            </a:r>
            <a:r>
              <a:rPr lang="en-US" sz="2400" b="1" dirty="0" smtClean="0">
                <a:solidFill>
                  <a:srgbClr val="FF0000"/>
                </a:solidFill>
              </a:rPr>
              <a:t>disentangle</a:t>
            </a:r>
            <a:r>
              <a:rPr lang="en-US" sz="2400" dirty="0" smtClean="0"/>
              <a:t> PSR from DM: </a:t>
            </a:r>
            <a:r>
              <a:rPr lang="en-US" sz="2400" b="1" dirty="0" smtClean="0">
                <a:solidFill>
                  <a:srgbClr val="FF0000"/>
                </a:solidFill>
              </a:rPr>
              <a:t>anisotropy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47" y="1416655"/>
            <a:ext cx="806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Complication: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radius for </a:t>
            </a:r>
            <a:r>
              <a:rPr lang="en-US" sz="2400" b="1" dirty="0" err="1" smtClean="0">
                <a:solidFill>
                  <a:srgbClr val="FF0000"/>
                </a:solidFill>
              </a:rPr>
              <a:t>heliospheric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magnetic fields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B~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nT</a:t>
            </a:r>
            <a:r>
              <a:rPr lang="en-US" sz="2400" dirty="0" smtClean="0"/>
              <a:t>, is of the order of the </a:t>
            </a:r>
            <a:r>
              <a:rPr lang="en-US" sz="2400" b="1" dirty="0" smtClean="0">
                <a:solidFill>
                  <a:srgbClr val="FF0000"/>
                </a:solidFill>
              </a:rPr>
              <a:t>solar system size </a:t>
            </a:r>
            <a:r>
              <a:rPr lang="en-US" sz="2400" dirty="0" smtClean="0"/>
              <a:t>(exercise)</a:t>
            </a:r>
            <a:endParaRPr lang="en-US" sz="2400" dirty="0"/>
          </a:p>
        </p:txBody>
      </p:sp>
      <p:pic>
        <p:nvPicPr>
          <p:cNvPr id="4" name="Picture 3" descr="Screen Shot 2016-06-22 at 2.38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5" r="15055"/>
          <a:stretch/>
        </p:blipFill>
        <p:spPr>
          <a:xfrm>
            <a:off x="1042416" y="2509359"/>
            <a:ext cx="5405732" cy="41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970" y="404612"/>
            <a:ext cx="536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Not-so-indirect </a:t>
            </a:r>
            <a:r>
              <a:rPr lang="en-US" sz="2400" dirty="0" smtClean="0"/>
              <a:t>DM detection: </a:t>
            </a:r>
            <a:r>
              <a:rPr lang="en-US" sz="2400" b="1" dirty="0" smtClean="0">
                <a:solidFill>
                  <a:srgbClr val="FF0000"/>
                </a:solidFill>
              </a:rPr>
              <a:t>neutrinos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83080" y="1332444"/>
            <a:ext cx="697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Only </a:t>
            </a:r>
            <a:r>
              <a:rPr lang="en-US" sz="2400" b="1" dirty="0" smtClean="0">
                <a:solidFill>
                  <a:srgbClr val="FF0000"/>
                </a:solidFill>
              </a:rPr>
              <a:t>two</a:t>
            </a:r>
            <a:r>
              <a:rPr lang="en-US" sz="2400" dirty="0" smtClean="0"/>
              <a:t> observed astrophysical sources of neutrinos!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2083" y="2260276"/>
            <a:ext cx="571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Hard</a:t>
            </a:r>
            <a:r>
              <a:rPr lang="en-US" sz="2400" dirty="0" smtClean="0"/>
              <a:t> (but not impossible) to detect particles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3575" y="3188108"/>
            <a:ext cx="7836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flip side: neutrinos have very </a:t>
            </a:r>
            <a:r>
              <a:rPr lang="en-US" sz="2400" b="1" dirty="0" smtClean="0">
                <a:solidFill>
                  <a:srgbClr val="FF0000"/>
                </a:solidFill>
              </a:rPr>
              <a:t>long mean free paths </a:t>
            </a:r>
            <a:r>
              <a:rPr lang="en-US" sz="2400" dirty="0" smtClean="0"/>
              <a:t>in matter!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4523" y="4115940"/>
            <a:ext cx="833495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idea: DM can be </a:t>
            </a:r>
            <a:r>
              <a:rPr lang="en-US" sz="2400" b="1" dirty="0" smtClean="0">
                <a:solidFill>
                  <a:srgbClr val="FF0000"/>
                </a:solidFill>
              </a:rPr>
              <a:t>captured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celestial bodies, </a:t>
            </a:r>
            <a:r>
              <a:rPr lang="en-US" sz="2400" b="1" dirty="0" smtClean="0">
                <a:solidFill>
                  <a:srgbClr val="FF0000"/>
                </a:solidFill>
              </a:rPr>
              <a:t>accrete</a:t>
            </a:r>
            <a:r>
              <a:rPr lang="en-US" sz="2400" dirty="0" smtClean="0"/>
              <a:t> in sizable densities, start pair-annihilating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5670" y="5486970"/>
            <a:ext cx="749266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if the process of capture and annihilation is in </a:t>
            </a:r>
            <a:r>
              <a:rPr lang="en-US" sz="2400" b="1" dirty="0" smtClean="0">
                <a:solidFill>
                  <a:srgbClr val="FF0000"/>
                </a:solidFill>
              </a:rPr>
              <a:t>equilibrium</a:t>
            </a:r>
            <a:r>
              <a:rPr lang="en-US" sz="2400" dirty="0" smtClean="0"/>
              <a:t>, large </a:t>
            </a:r>
            <a:r>
              <a:rPr lang="en-US" sz="2400" b="1" dirty="0" smtClean="0">
                <a:solidFill>
                  <a:srgbClr val="FF0000"/>
                </a:solidFill>
              </a:rPr>
              <a:t>fluxes</a:t>
            </a:r>
            <a:r>
              <a:rPr lang="en-US" sz="2400" dirty="0" smtClean="0"/>
              <a:t> of neutrino can escape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3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289" y="610588"/>
            <a:ext cx="721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target: </a:t>
            </a:r>
            <a:r>
              <a:rPr lang="en-US" sz="2400" b="1" dirty="0" smtClean="0">
                <a:solidFill>
                  <a:srgbClr val="FF0000"/>
                </a:solidFill>
              </a:rPr>
              <a:t>Sun</a:t>
            </a:r>
            <a:r>
              <a:rPr lang="en-US" sz="2400" dirty="0" smtClean="0"/>
              <a:t>! Large, </a:t>
            </a:r>
            <a:r>
              <a:rPr lang="en-US" sz="2400" b="1" dirty="0" smtClean="0">
                <a:solidFill>
                  <a:srgbClr val="FF0000"/>
                </a:solidFill>
              </a:rPr>
              <a:t>nearby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low-E</a:t>
            </a:r>
            <a:r>
              <a:rPr lang="en-US" sz="2400" dirty="0" smtClean="0"/>
              <a:t> neutrino emission</a:t>
            </a:r>
            <a:endParaRPr lang="en-US" sz="2400" dirty="0"/>
          </a:p>
        </p:txBody>
      </p:sp>
      <p:pic>
        <p:nvPicPr>
          <p:cNvPr id="3" name="Picture 2" descr="Solar_WIMP_fig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94" y="2104901"/>
            <a:ext cx="4202450" cy="3443248"/>
          </a:xfrm>
          <a:prstGeom prst="rect">
            <a:avLst/>
          </a:prstGeom>
        </p:spPr>
      </p:pic>
      <p:pic>
        <p:nvPicPr>
          <p:cNvPr id="5" name="Picture 4" descr="snspectrum2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" y="2214817"/>
            <a:ext cx="4517541" cy="33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741" y="657572"/>
            <a:ext cx="4746912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Estimate</a:t>
            </a:r>
            <a:r>
              <a:rPr lang="en-US" sz="2400" dirty="0" smtClean="0"/>
              <a:t> the process </a:t>
            </a:r>
            <a:r>
              <a:rPr lang="en-US" sz="2400" b="1" dirty="0" smtClean="0">
                <a:solidFill>
                  <a:srgbClr val="FF0000"/>
                </a:solidFill>
              </a:rPr>
              <a:t>quantitatively</a:t>
            </a:r>
            <a:r>
              <a:rPr lang="en-US" sz="2400" dirty="0" smtClean="0"/>
              <a:t>!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First: </a:t>
            </a:r>
            <a:r>
              <a:rPr lang="en-US" sz="2400" b="1" dirty="0" smtClean="0">
                <a:solidFill>
                  <a:srgbClr val="FF0000"/>
                </a:solidFill>
              </a:rPr>
              <a:t>capture rate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3 at 1.1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" y="1907467"/>
            <a:ext cx="3556000" cy="1041400"/>
          </a:xfrm>
          <a:prstGeom prst="rect">
            <a:avLst/>
          </a:prstGeom>
        </p:spPr>
      </p:pic>
      <p:pic>
        <p:nvPicPr>
          <p:cNvPr id="4" name="Picture 3" descr="Screen Shot 2016-06-23 at 1.1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28" y="1823055"/>
            <a:ext cx="3810000" cy="1041400"/>
          </a:xfrm>
          <a:prstGeom prst="rect">
            <a:avLst/>
          </a:prstGeom>
        </p:spPr>
      </p:pic>
      <p:pic>
        <p:nvPicPr>
          <p:cNvPr id="5" name="Picture 4" descr="Screen Shot 2016-06-23 at 1.13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08" y="3194382"/>
            <a:ext cx="4445000" cy="1193800"/>
          </a:xfrm>
          <a:prstGeom prst="rect">
            <a:avLst/>
          </a:prstGeom>
        </p:spPr>
      </p:pic>
      <p:pic>
        <p:nvPicPr>
          <p:cNvPr id="6" name="Picture 5" descr="Screen Shot 2016-06-23 at 1.13.1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872"/>
            <a:ext cx="9144000" cy="8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8479" y="419250"/>
            <a:ext cx="467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Number of </a:t>
            </a:r>
            <a:r>
              <a:rPr lang="en-US" sz="2400" b="1" dirty="0" smtClean="0">
                <a:solidFill>
                  <a:srgbClr val="FF0000"/>
                </a:solidFill>
              </a:rPr>
              <a:t>accreted</a:t>
            </a:r>
            <a:r>
              <a:rPr lang="en-US" sz="2400" dirty="0" smtClean="0"/>
              <a:t> DM </a:t>
            </a:r>
            <a:r>
              <a:rPr lang="en-US" sz="2400" b="1" dirty="0" smtClean="0">
                <a:solidFill>
                  <a:srgbClr val="FF0000"/>
                </a:solidFill>
              </a:rPr>
              <a:t>particles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pic>
        <p:nvPicPr>
          <p:cNvPr id="3" name="Picture 2" descr="Screen Shot 2016-06-23 at 1.2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43" y="1253219"/>
            <a:ext cx="4483100" cy="952500"/>
          </a:xfrm>
          <a:prstGeom prst="rect">
            <a:avLst/>
          </a:prstGeom>
        </p:spPr>
      </p:pic>
      <p:pic>
        <p:nvPicPr>
          <p:cNvPr id="4" name="Picture 3" descr="Screen Shot 2016-06-23 at 1.2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40" y="2510585"/>
            <a:ext cx="1714500" cy="990600"/>
          </a:xfrm>
          <a:prstGeom prst="rect">
            <a:avLst/>
          </a:prstGeom>
        </p:spPr>
      </p:pic>
      <p:pic>
        <p:nvPicPr>
          <p:cNvPr id="5" name="Picture 4" descr="Screen Shot 2016-06-23 at 1.23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45" y="3927934"/>
            <a:ext cx="4051300" cy="889000"/>
          </a:xfrm>
          <a:prstGeom prst="rect">
            <a:avLst/>
          </a:prstGeom>
        </p:spPr>
      </p:pic>
      <p:pic>
        <p:nvPicPr>
          <p:cNvPr id="6" name="Picture 5" descr="Screen Shot 2016-06-23 at 1.24.2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19" y="2510585"/>
            <a:ext cx="2667000" cy="1016000"/>
          </a:xfrm>
          <a:prstGeom prst="rect">
            <a:avLst/>
          </a:prstGeom>
        </p:spPr>
      </p:pic>
      <p:pic>
        <p:nvPicPr>
          <p:cNvPr id="7" name="Picture 6" descr="Screen Shot 2016-06-23 at 1.24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" y="5105972"/>
            <a:ext cx="6223000" cy="1130300"/>
          </a:xfrm>
          <a:prstGeom prst="rect">
            <a:avLst/>
          </a:prstGeom>
        </p:spPr>
      </p:pic>
      <p:pic>
        <p:nvPicPr>
          <p:cNvPr id="8" name="Picture 7" descr="Screen Shot 2016-06-23 at 1.25.0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68" y="5985962"/>
            <a:ext cx="320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61" y="671420"/>
            <a:ext cx="606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Quick </a:t>
            </a:r>
            <a:r>
              <a:rPr lang="en-US" sz="2400" b="1" dirty="0" smtClean="0">
                <a:solidFill>
                  <a:srgbClr val="FF0000"/>
                </a:solidFill>
              </a:rPr>
              <a:t>summary</a:t>
            </a:r>
            <a:r>
              <a:rPr lang="en-US" sz="2400" dirty="0" smtClean="0"/>
              <a:t> of key concepts from Lecture 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96" y="1643774"/>
            <a:ext cx="799449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several </a:t>
            </a:r>
            <a:r>
              <a:rPr lang="en-US" sz="2400" b="1" dirty="0" smtClean="0">
                <a:solidFill>
                  <a:srgbClr val="FF0000"/>
                </a:solidFill>
              </a:rPr>
              <a:t>caveats</a:t>
            </a:r>
            <a:r>
              <a:rPr lang="en-US" sz="2400" dirty="0" smtClean="0"/>
              <a:t> to using the </a:t>
            </a:r>
            <a:r>
              <a:rPr lang="en-US" sz="2400" b="1" dirty="0" smtClean="0">
                <a:solidFill>
                  <a:srgbClr val="FF0000"/>
                </a:solidFill>
              </a:rPr>
              <a:t>pair-annihilation </a:t>
            </a:r>
            <a:r>
              <a:rPr lang="en-US" sz="2400" dirty="0" smtClean="0"/>
              <a:t>at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rgbClr val="FF0000"/>
                </a:solidFill>
              </a:rPr>
              <a:t>freeze-out </a:t>
            </a:r>
            <a:r>
              <a:rPr lang="en-US" sz="2400" dirty="0" smtClean="0"/>
              <a:t>as a proxy for the pair-annihilation </a:t>
            </a:r>
            <a:r>
              <a:rPr lang="en-US" sz="2400" b="1" dirty="0" smtClean="0">
                <a:solidFill>
                  <a:srgbClr val="FF0000"/>
                </a:solidFill>
              </a:rPr>
              <a:t>today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modified expansion rate </a:t>
            </a:r>
            <a:r>
              <a:rPr lang="en-US" sz="2400" dirty="0" smtClean="0"/>
              <a:t>at freeze-out can have a huge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impact</a:t>
            </a:r>
            <a:r>
              <a:rPr lang="en-US" sz="2400" dirty="0" smtClean="0"/>
              <a:t> on the thermal relic density [</a:t>
            </a:r>
            <a:r>
              <a:rPr lang="en-US" sz="2400" b="1" dirty="0" smtClean="0">
                <a:solidFill>
                  <a:srgbClr val="FF0000"/>
                </a:solidFill>
              </a:rPr>
              <a:t>quintessence</a:t>
            </a:r>
            <a:r>
              <a:rPr lang="en-US" sz="2400" dirty="0" smtClean="0"/>
              <a:t>]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After chemical decoupling, DM is in </a:t>
            </a:r>
            <a:r>
              <a:rPr lang="en-US" sz="2400" b="1" dirty="0" smtClean="0">
                <a:solidFill>
                  <a:srgbClr val="FF0000"/>
                </a:solidFill>
              </a:rPr>
              <a:t>kinetic</a:t>
            </a:r>
            <a:r>
              <a:rPr lang="en-US" sz="2400" dirty="0" smtClean="0"/>
              <a:t> equilibrium, </a:t>
            </a:r>
            <a:br>
              <a:rPr lang="en-US" sz="2400" dirty="0" smtClean="0"/>
            </a:br>
            <a:r>
              <a:rPr lang="en-US" sz="2400" dirty="0" smtClean="0"/>
              <a:t>freeze-out must account for </a:t>
            </a:r>
            <a:r>
              <a:rPr lang="en-US" sz="2400" b="1" dirty="0" smtClean="0">
                <a:solidFill>
                  <a:srgbClr val="FF0000"/>
                </a:solidFill>
              </a:rPr>
              <a:t>multiple scattering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Kinetic decoupling sets the </a:t>
            </a:r>
            <a:r>
              <a:rPr lang="en-US" sz="2400" b="1" dirty="0" smtClean="0">
                <a:solidFill>
                  <a:srgbClr val="FF0000"/>
                </a:solidFill>
              </a:rPr>
              <a:t>scale</a:t>
            </a:r>
            <a:r>
              <a:rPr lang="en-US" sz="2400" dirty="0" smtClean="0"/>
              <a:t> of the </a:t>
            </a:r>
            <a:r>
              <a:rPr lang="en-US" sz="2400" b="1" dirty="0" smtClean="0">
                <a:solidFill>
                  <a:srgbClr val="FF0000"/>
                </a:solidFill>
              </a:rPr>
              <a:t>smallest collapsed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structures</a:t>
            </a:r>
            <a:r>
              <a:rPr lang="en-US" sz="2400" dirty="0" smtClean="0"/>
              <a:t> in cold DM cosmologies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Hot DM suppresses small-scale unacceptably, ruled out</a:t>
            </a:r>
          </a:p>
        </p:txBody>
      </p:sp>
    </p:spTree>
    <p:extLst>
      <p:ext uri="{BB962C8B-B14F-4D97-AF65-F5344CB8AC3E}">
        <p14:creationId xmlns:p14="http://schemas.microsoft.com/office/powerpoint/2010/main" val="6302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1.2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2" y="620699"/>
            <a:ext cx="2844800" cy="1041400"/>
          </a:xfrm>
          <a:prstGeom prst="rect">
            <a:avLst/>
          </a:prstGeom>
        </p:spPr>
      </p:pic>
      <p:pic>
        <p:nvPicPr>
          <p:cNvPr id="3" name="Picture 2" descr="Screen Shot 2016-06-23 at 1.2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62" y="709599"/>
            <a:ext cx="3937000" cy="952500"/>
          </a:xfrm>
          <a:prstGeom prst="rect">
            <a:avLst/>
          </a:prstGeom>
        </p:spPr>
      </p:pic>
      <p:pic>
        <p:nvPicPr>
          <p:cNvPr id="4" name="Picture 3" descr="Screen Shot 2016-06-23 at 1.25.4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-8637"/>
          <a:stretch/>
        </p:blipFill>
        <p:spPr>
          <a:xfrm>
            <a:off x="1504212" y="2139696"/>
            <a:ext cx="5905500" cy="1066800"/>
          </a:xfrm>
          <a:prstGeom prst="rect">
            <a:avLst/>
          </a:prstGeom>
        </p:spPr>
      </p:pic>
      <p:pic>
        <p:nvPicPr>
          <p:cNvPr id="5" name="Picture 4" descr="Screen Shot 2016-06-23 at 1.25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2" y="3454155"/>
            <a:ext cx="53975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962" y="4943908"/>
            <a:ext cx="6067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 yes thermal DM is in </a:t>
            </a:r>
            <a:r>
              <a:rPr lang="en-US" sz="2400" b="1" dirty="0" smtClean="0">
                <a:solidFill>
                  <a:srgbClr val="FF0000"/>
                </a:solidFill>
              </a:rPr>
              <a:t>equilibration</a:t>
            </a:r>
            <a:r>
              <a:rPr lang="en-US" sz="2400" dirty="0" smtClean="0"/>
              <a:t> as long as </a:t>
            </a:r>
          </a:p>
          <a:p>
            <a:pPr algn="ctr"/>
            <a:r>
              <a:rPr lang="en-US" sz="2400" dirty="0" smtClean="0"/>
              <a:t>WIMP-nucleon cross section is </a:t>
            </a:r>
            <a:r>
              <a:rPr lang="en-US" sz="2400" b="1" dirty="0" smtClean="0">
                <a:solidFill>
                  <a:srgbClr val="FF0000"/>
                </a:solidFill>
              </a:rPr>
              <a:t>larger</a:t>
            </a:r>
            <a:r>
              <a:rPr lang="en-US" sz="2400" dirty="0" smtClean="0"/>
              <a:t> than</a:t>
            </a:r>
            <a:endParaRPr lang="en-US" sz="2400" dirty="0"/>
          </a:p>
        </p:txBody>
      </p:sp>
      <p:pic>
        <p:nvPicPr>
          <p:cNvPr id="7" name="Picture 6" descr="Screen Shot 2016-06-23 at 1.26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12" y="5314104"/>
            <a:ext cx="1346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41" y="423580"/>
            <a:ext cx="859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equilibration</a:t>
            </a:r>
            <a:r>
              <a:rPr lang="en-US" sz="2400" dirty="0" smtClean="0"/>
              <a:t>, flux of neutrinos only depends on </a:t>
            </a:r>
            <a:r>
              <a:rPr lang="en-US" sz="2400" b="1" dirty="0" smtClean="0">
                <a:solidFill>
                  <a:srgbClr val="FF0000"/>
                </a:solidFill>
              </a:rPr>
              <a:t>capture rate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3" name="Picture 2" descr="Screen Shot 2016-06-23 at 1.2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20" y="1112972"/>
            <a:ext cx="1866900" cy="1016000"/>
          </a:xfrm>
          <a:prstGeom prst="rect">
            <a:avLst/>
          </a:prstGeom>
        </p:spPr>
      </p:pic>
      <p:pic>
        <p:nvPicPr>
          <p:cNvPr id="5" name="Picture 4" descr="Screen Shot 2016-06-23 at 1.24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8" y="1112972"/>
            <a:ext cx="62230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772" y="3240795"/>
            <a:ext cx="314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flux of </a:t>
            </a:r>
            <a:r>
              <a:rPr lang="en-US" sz="2400" b="1" dirty="0" smtClean="0">
                <a:solidFill>
                  <a:srgbClr val="FF0000"/>
                </a:solidFill>
              </a:rPr>
              <a:t>neutrinos</a:t>
            </a:r>
            <a:r>
              <a:rPr lang="en-US" sz="2400" dirty="0" smtClean="0"/>
              <a:t> is then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9674" y="4436926"/>
            <a:ext cx="5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...and the number of </a:t>
            </a:r>
            <a:r>
              <a:rPr lang="en-US" sz="2400" b="1" dirty="0" smtClean="0">
                <a:solidFill>
                  <a:srgbClr val="FF0000"/>
                </a:solidFill>
              </a:rPr>
              <a:t>events</a:t>
            </a:r>
            <a:r>
              <a:rPr lang="en-US" sz="2400" dirty="0" smtClean="0"/>
              <a:t> at </a:t>
            </a:r>
            <a:r>
              <a:rPr lang="en-US" sz="2400" b="1" dirty="0" err="1" smtClean="0">
                <a:solidFill>
                  <a:srgbClr val="FF0000"/>
                </a:solidFill>
              </a:rPr>
              <a:t>IceCube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6-06-23 at 1.28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18" y="2866841"/>
            <a:ext cx="4076700" cy="1181100"/>
          </a:xfrm>
          <a:prstGeom prst="rect">
            <a:avLst/>
          </a:prstGeom>
        </p:spPr>
      </p:pic>
      <p:pic>
        <p:nvPicPr>
          <p:cNvPr id="9" name="Picture 8" descr="Screen Shot 2016-06-23 at 1.28.1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330"/>
            <a:ext cx="8166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998" y="446497"/>
            <a:ext cx="5094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Best </a:t>
            </a:r>
            <a:r>
              <a:rPr lang="en-US" sz="2400" b="1" dirty="0" smtClean="0">
                <a:solidFill>
                  <a:srgbClr val="FF0000"/>
                </a:solidFill>
              </a:rPr>
              <a:t>final states</a:t>
            </a:r>
            <a:r>
              <a:rPr lang="en-US" sz="2400" dirty="0" smtClean="0"/>
              <a:t>: </a:t>
            </a:r>
            <a:r>
              <a:rPr lang="en-US" sz="2400" i="1" dirty="0" smtClean="0"/>
              <a:t>WW</a:t>
            </a:r>
            <a:r>
              <a:rPr lang="en-US" sz="2400" dirty="0" smtClean="0"/>
              <a:t>, </a:t>
            </a:r>
            <a:r>
              <a:rPr lang="en-US" sz="2400" i="1" dirty="0" smtClean="0"/>
              <a:t>ZZ</a:t>
            </a:r>
            <a:r>
              <a:rPr lang="en-US" sz="2400" dirty="0" smtClean="0"/>
              <a:t>, or </a:t>
            </a:r>
            <a:r>
              <a:rPr lang="en-US" sz="2400" dirty="0" err="1" smtClean="0"/>
              <a:t>leptophilic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8565" y="1363868"/>
            <a:ext cx="87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 far </a:t>
            </a:r>
            <a:r>
              <a:rPr lang="en-US" sz="2400" b="1" dirty="0" smtClean="0">
                <a:solidFill>
                  <a:srgbClr val="FF0000"/>
                </a:solidFill>
              </a:rPr>
              <a:t>no anomalous events</a:t>
            </a:r>
            <a:r>
              <a:rPr lang="en-US" sz="2400" dirty="0" smtClean="0"/>
              <a:t> from Sun observed; </a:t>
            </a:r>
            <a:r>
              <a:rPr lang="en-US" sz="2400" b="1" dirty="0" smtClean="0">
                <a:solidFill>
                  <a:srgbClr val="FF0000"/>
                </a:solidFill>
              </a:rPr>
              <a:t>Earth</a:t>
            </a:r>
            <a:r>
              <a:rPr lang="en-US" sz="2400" dirty="0" smtClean="0"/>
              <a:t> less promising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0086" y="3628574"/>
            <a:ext cx="3188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Opportunities with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lower-energy </a:t>
            </a:r>
          </a:p>
          <a:p>
            <a:pPr algn="ctr"/>
            <a:r>
              <a:rPr lang="en-US" sz="2400" dirty="0" smtClean="0"/>
              <a:t>threshold sub-detectors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DeepCore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PINGU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cecube-sche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78" y="2350221"/>
            <a:ext cx="5485421" cy="44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312" y="412871"/>
            <a:ext cx="316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Light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FF0000"/>
                </a:solidFill>
              </a:rPr>
              <a:t>dark matter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3" name="Picture 2" descr="DMtophot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05" y="1237080"/>
            <a:ext cx="5539496" cy="3802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89" y="5320321"/>
            <a:ext cx="920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Primary</a:t>
            </a:r>
            <a:r>
              <a:rPr lang="en-US" sz="2400" dirty="0" smtClean="0"/>
              <a:t> photons: prompt, or internal </a:t>
            </a:r>
            <a:r>
              <a:rPr lang="en-US" sz="2400" dirty="0" err="1" smtClean="0"/>
              <a:t>brems</a:t>
            </a:r>
            <a:r>
              <a:rPr lang="en-US" sz="2400" dirty="0" smtClean="0"/>
              <a:t>; just run </a:t>
            </a:r>
            <a:r>
              <a:rPr lang="en-US" sz="2400" dirty="0" err="1" smtClean="0"/>
              <a:t>Pythia</a:t>
            </a:r>
            <a:r>
              <a:rPr lang="en-US" sz="2400" dirty="0" smtClean="0"/>
              <a:t> (if you can!)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74612" y="6047286"/>
            <a:ext cx="464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Secondary</a:t>
            </a:r>
            <a:r>
              <a:rPr lang="en-US" sz="2400" dirty="0" smtClean="0"/>
              <a:t> photons: IC, synchrotron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5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lightScatter-3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" y="491342"/>
            <a:ext cx="3705686" cy="2060321"/>
          </a:xfrm>
          <a:prstGeom prst="rect">
            <a:avLst/>
          </a:prstGeom>
        </p:spPr>
      </p:pic>
      <p:pic>
        <p:nvPicPr>
          <p:cNvPr id="3" name="Picture 2" descr="Screen Shot 2016-06-23 at 1.3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8" y="491341"/>
            <a:ext cx="2348036" cy="1125959"/>
          </a:xfrm>
          <a:prstGeom prst="rect">
            <a:avLst/>
          </a:prstGeom>
        </p:spPr>
      </p:pic>
      <p:pic>
        <p:nvPicPr>
          <p:cNvPr id="4" name="Picture 3" descr="Screen Shot 2016-06-23 at 1.39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84" y="1719813"/>
            <a:ext cx="3924300" cy="1663700"/>
          </a:xfrm>
          <a:prstGeom prst="rect">
            <a:avLst/>
          </a:prstGeom>
        </p:spPr>
      </p:pic>
      <p:pic>
        <p:nvPicPr>
          <p:cNvPr id="5" name="Picture 4" descr="Screen Shot 2016-06-23 at 1.39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14" y="3709688"/>
            <a:ext cx="6068514" cy="1284576"/>
          </a:xfrm>
          <a:prstGeom prst="rect">
            <a:avLst/>
          </a:prstGeom>
        </p:spPr>
      </p:pic>
      <p:pic>
        <p:nvPicPr>
          <p:cNvPr id="6" name="Picture 5" descr="Screen Shot 2016-06-23 at 1.39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08" y="4994264"/>
            <a:ext cx="4535045" cy="12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chrotron_rad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61" y="1001759"/>
            <a:ext cx="3450286" cy="2708474"/>
          </a:xfrm>
          <a:prstGeom prst="rect">
            <a:avLst/>
          </a:prstGeom>
        </p:spPr>
      </p:pic>
      <p:pic>
        <p:nvPicPr>
          <p:cNvPr id="3" name="Picture 2" descr="Screen Shot 2016-06-23 at 1.41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" y="4088232"/>
            <a:ext cx="7672681" cy="13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324" y="587511"/>
            <a:ext cx="5696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Prompt emission simply depends 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annihilation</a:t>
            </a:r>
            <a:r>
              <a:rPr lang="en-US" sz="2400" dirty="0" smtClean="0"/>
              <a:t> final state, and </a:t>
            </a:r>
            <a:r>
              <a:rPr lang="en-US" sz="2400" b="1" dirty="0" smtClean="0">
                <a:solidFill>
                  <a:srgbClr val="FF0000"/>
                </a:solidFill>
              </a:rPr>
              <a:t>target</a:t>
            </a:r>
            <a:r>
              <a:rPr lang="en-US" sz="2400" dirty="0" smtClean="0"/>
              <a:t> of choice</a:t>
            </a:r>
            <a:endParaRPr lang="en-US" sz="2400" dirty="0"/>
          </a:p>
        </p:txBody>
      </p:sp>
      <p:pic>
        <p:nvPicPr>
          <p:cNvPr id="3" name="Picture 2" descr="Screen Shot 2016-06-23 at 1.4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7" y="2007428"/>
            <a:ext cx="7495313" cy="1244339"/>
          </a:xfrm>
          <a:prstGeom prst="rect">
            <a:avLst/>
          </a:prstGeom>
        </p:spPr>
      </p:pic>
      <p:pic>
        <p:nvPicPr>
          <p:cNvPr id="4" name="Picture 3" descr="Screen Shot 2016-06-23 at 1.47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0" y="3773765"/>
            <a:ext cx="2873675" cy="15326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9093" y="1762746"/>
            <a:ext cx="4421798" cy="167515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15" y="476224"/>
            <a:ext cx="89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Angular region </a:t>
            </a:r>
            <a:r>
              <a:rPr lang="en-US" sz="2400" dirty="0" smtClean="0"/>
              <a:t>varies from 1 degree, to 0.1 degrees (10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</a:t>
            </a:r>
            <a:r>
              <a:rPr lang="en-US" sz="2400" dirty="0" err="1" smtClean="0"/>
              <a:t>sr</a:t>
            </a:r>
            <a:r>
              <a:rPr lang="en-US" sz="2400" dirty="0" smtClean="0"/>
              <a:t>, </a:t>
            </a:r>
            <a:r>
              <a:rPr lang="en-US" sz="2400" dirty="0" err="1" smtClean="0"/>
              <a:t>resp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 descr="Screen Shot 2016-06-23 at 1.4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3" y="1160564"/>
            <a:ext cx="6618871" cy="52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287" y="529138"/>
            <a:ext cx="742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Overall </a:t>
            </a:r>
            <a:r>
              <a:rPr lang="en-US" sz="2400" b="1" dirty="0" smtClean="0">
                <a:solidFill>
                  <a:srgbClr val="FF0000"/>
                </a:solidFill>
              </a:rPr>
              <a:t>emission</a:t>
            </a:r>
            <a:r>
              <a:rPr lang="en-US" sz="2400" dirty="0" smtClean="0"/>
              <a:t> looks like this, e.g. in a </a:t>
            </a:r>
            <a:r>
              <a:rPr lang="en-US" sz="2400" b="1" dirty="0" smtClean="0">
                <a:solidFill>
                  <a:srgbClr val="FF0000"/>
                </a:solidFill>
              </a:rPr>
              <a:t>cluster</a:t>
            </a:r>
            <a:r>
              <a:rPr lang="en-US" sz="2400" dirty="0" smtClean="0"/>
              <a:t> of galaxies</a:t>
            </a:r>
            <a:endParaRPr lang="en-US" sz="2400" dirty="0"/>
          </a:p>
        </p:txBody>
      </p:sp>
      <p:pic>
        <p:nvPicPr>
          <p:cNvPr id="3" name="Picture 2" descr="Screen Shot 2016-06-23 at 1.4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71" y="990803"/>
            <a:ext cx="4892368" cy="4874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146" y="6191468"/>
            <a:ext cx="615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here, </a:t>
            </a:r>
            <a:r>
              <a:rPr lang="en-US" sz="2400" b="1" dirty="0" smtClean="0">
                <a:solidFill>
                  <a:srgbClr val="FF0000"/>
                </a:solidFill>
              </a:rPr>
              <a:t>normalization</a:t>
            </a:r>
            <a:r>
              <a:rPr lang="en-US" sz="2400" dirty="0" smtClean="0"/>
              <a:t> chosen to fit radio emission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3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1.5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" y="2025484"/>
            <a:ext cx="8750300" cy="1981200"/>
          </a:xfrm>
          <a:prstGeom prst="rect">
            <a:avLst/>
          </a:prstGeom>
        </p:spPr>
      </p:pic>
      <p:pic>
        <p:nvPicPr>
          <p:cNvPr id="3" name="Picture 2" descr="spacecra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7" y="3853947"/>
            <a:ext cx="2190676" cy="2920902"/>
          </a:xfrm>
          <a:prstGeom prst="rect">
            <a:avLst/>
          </a:prstGeom>
        </p:spPr>
      </p:pic>
      <p:pic>
        <p:nvPicPr>
          <p:cNvPr id="4" name="Picture 3" descr="HESS_II_gamma_ray_experiment_five_telescope_arr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31" y="3891887"/>
            <a:ext cx="5406193" cy="2806319"/>
          </a:xfrm>
          <a:prstGeom prst="rect">
            <a:avLst/>
          </a:prstGeom>
        </p:spPr>
      </p:pic>
      <p:pic>
        <p:nvPicPr>
          <p:cNvPr id="5" name="Picture 4" descr="CTA_Mont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10" y="98539"/>
            <a:ext cx="5698629" cy="20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61" y="671420"/>
            <a:ext cx="606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Quick </a:t>
            </a:r>
            <a:r>
              <a:rPr lang="en-US" sz="2400" b="1" dirty="0" smtClean="0">
                <a:solidFill>
                  <a:srgbClr val="FF0000"/>
                </a:solidFill>
              </a:rPr>
              <a:t>summary</a:t>
            </a:r>
            <a:r>
              <a:rPr lang="en-US" sz="2400" dirty="0" smtClean="0"/>
              <a:t> of key concepts from Lecture 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96" y="1643774"/>
            <a:ext cx="8545929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Direct detection </a:t>
            </a:r>
            <a:r>
              <a:rPr lang="en-US" sz="2400" dirty="0" smtClean="0"/>
              <a:t>is a tough business (such as neutrino detection)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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lowest DM mass </a:t>
            </a:r>
            <a:r>
              <a:rPr lang="en-US" sz="2400" dirty="0" smtClean="0">
                <a:sym typeface="Wingdings"/>
              </a:rPr>
              <a:t>that can be detected (v</a:t>
            </a:r>
            <a:r>
              <a:rPr lang="en-US" sz="2400" baseline="30000" dirty="0" smtClean="0">
                <a:sym typeface="Wingdings"/>
              </a:rPr>
              <a:t>2 </a:t>
            </a:r>
            <a:r>
              <a:rPr lang="en-US" sz="2400" dirty="0" smtClean="0">
                <a:sym typeface="Wingdings"/>
              </a:rPr>
              <a:t>~ 10</a:t>
            </a:r>
            <a:r>
              <a:rPr lang="en-US" sz="2400" baseline="30000" dirty="0" smtClean="0">
                <a:sym typeface="Wingdings"/>
              </a:rPr>
              <a:t>-5</a:t>
            </a:r>
            <a:r>
              <a:rPr lang="en-US" sz="2400" dirty="0" smtClean="0">
                <a:sym typeface="Wingdings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baseline="30000" dirty="0">
              <a:sym typeface="Wingdings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Direct Detection: </a:t>
            </a:r>
            <a:r>
              <a:rPr lang="en-US" sz="2400" b="1" dirty="0" smtClean="0">
                <a:solidFill>
                  <a:srgbClr val="FF0000"/>
                </a:solidFill>
              </a:rPr>
              <a:t>sequence of EFT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quark-gluon </a:t>
            </a:r>
            <a:r>
              <a:rPr lang="en-US" sz="2400" dirty="0" smtClean="0">
                <a:sym typeface="Wingdings"/>
              </a:rPr>
              <a:t> nucleon  nuclei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Indirect</a:t>
            </a:r>
            <a:r>
              <a:rPr lang="en-US" sz="2400" dirty="0" smtClean="0">
                <a:sym typeface="Wingdings"/>
              </a:rPr>
              <a:t> detection: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Final state</a:t>
            </a:r>
            <a:r>
              <a:rPr lang="en-US" sz="2400" dirty="0" smtClean="0">
                <a:sym typeface="Wingdings"/>
              </a:rPr>
              <a:t>: no idea, model dependent:</a:t>
            </a:r>
          </a:p>
          <a:p>
            <a:pPr marL="800100" lvl="1" indent="-342900">
              <a:buClr>
                <a:schemeClr val="tx1"/>
              </a:buClr>
              <a:buFont typeface="Wingdings" charset="2"/>
              <a:buChar char="Ø"/>
            </a:pPr>
            <a:r>
              <a:rPr lang="en-US" sz="2400" dirty="0" smtClean="0">
                <a:sym typeface="Wingdings"/>
              </a:rPr>
              <a:t>SU(2) </a:t>
            </a:r>
            <a:r>
              <a:rPr lang="en-US" sz="2400" dirty="0" err="1" smtClean="0">
                <a:sym typeface="Wingdings"/>
              </a:rPr>
              <a:t>multiplet</a:t>
            </a:r>
            <a:endParaRPr lang="en-US" sz="2400" dirty="0" smtClean="0">
              <a:sym typeface="Wingdings"/>
            </a:endParaRPr>
          </a:p>
          <a:p>
            <a:pPr marL="800100" lvl="1" indent="-342900">
              <a:buClr>
                <a:schemeClr val="tx1"/>
              </a:buClr>
              <a:buFont typeface="Wingdings" charset="2"/>
              <a:buChar char="Ø"/>
            </a:pPr>
            <a:r>
              <a:rPr lang="en-US" sz="2400" dirty="0" smtClean="0">
                <a:sym typeface="Wingdings"/>
              </a:rPr>
              <a:t>couples to hypercharge</a:t>
            </a:r>
          </a:p>
          <a:p>
            <a:pPr marL="800100" lvl="1" indent="-342900">
              <a:buClr>
                <a:schemeClr val="tx1"/>
              </a:buClr>
              <a:buFont typeface="Wingdings" charset="2"/>
              <a:buChar char="Ø"/>
            </a:pPr>
            <a:r>
              <a:rPr lang="en-US" sz="2400" dirty="0" smtClean="0">
                <a:sym typeface="Wingdings"/>
              </a:rPr>
              <a:t>selection rule (e.g. </a:t>
            </a:r>
            <a:r>
              <a:rPr lang="en-US" sz="2400" dirty="0" err="1" smtClean="0">
                <a:sym typeface="Wingdings"/>
              </a:rPr>
              <a:t>Majorana</a:t>
            </a:r>
            <a:r>
              <a:rPr lang="en-US" sz="2400" dirty="0" smtClean="0">
                <a:sym typeface="Wingdings"/>
              </a:rPr>
              <a:t> fermion)</a:t>
            </a:r>
            <a:endParaRPr lang="en-US" sz="2400" dirty="0" smtClean="0"/>
          </a:p>
        </p:txBody>
      </p:sp>
      <p:pic>
        <p:nvPicPr>
          <p:cNvPr id="8" name="Picture 7" descr="Screen Shot 2016-06-22 at 1.21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647"/>
          <a:stretch/>
        </p:blipFill>
        <p:spPr>
          <a:xfrm>
            <a:off x="3399733" y="3975458"/>
            <a:ext cx="5465232" cy="7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99" y="532637"/>
            <a:ext cx="8958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have a </a:t>
            </a:r>
            <a:r>
              <a:rPr lang="en-US" sz="2400" b="1" dirty="0" smtClean="0">
                <a:solidFill>
                  <a:srgbClr val="FF0000"/>
                </a:solidFill>
              </a:rPr>
              <a:t>detection</a:t>
            </a:r>
            <a:r>
              <a:rPr lang="en-US" sz="2400" dirty="0" smtClean="0"/>
              <a:t>: collect </a:t>
            </a:r>
            <a:r>
              <a:rPr lang="en-US" sz="2400" b="1" dirty="0" smtClean="0">
                <a:solidFill>
                  <a:srgbClr val="FF0000"/>
                </a:solidFill>
              </a:rPr>
              <a:t>some photons</a:t>
            </a:r>
            <a:r>
              <a:rPr lang="en-US" sz="2400" dirty="0" smtClean="0"/>
              <a:t>, beat </a:t>
            </a:r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(S/N&gt;&gt;1)</a:t>
            </a:r>
            <a:endParaRPr lang="en-US" sz="2400" dirty="0"/>
          </a:p>
        </p:txBody>
      </p:sp>
      <p:pic>
        <p:nvPicPr>
          <p:cNvPr id="3" name="Picture 2" descr="Screen Shot 2016-06-23 at 1.4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297323"/>
            <a:ext cx="3009900" cy="1079500"/>
          </a:xfrm>
          <a:prstGeom prst="rect">
            <a:avLst/>
          </a:prstGeom>
        </p:spPr>
      </p:pic>
      <p:pic>
        <p:nvPicPr>
          <p:cNvPr id="4" name="Picture 3" descr="Screen Shot 2016-06-23 at 1.4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639592"/>
            <a:ext cx="7950200" cy="1460500"/>
          </a:xfrm>
          <a:prstGeom prst="rect">
            <a:avLst/>
          </a:prstGeom>
        </p:spPr>
      </p:pic>
      <p:pic>
        <p:nvPicPr>
          <p:cNvPr id="5" name="Picture 4" descr="Screen Shot 2016-06-23 at 1.49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245235"/>
            <a:ext cx="5588000" cy="1155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400935"/>
            <a:ext cx="9144000" cy="1079500"/>
            <a:chOff x="0" y="5400935"/>
            <a:chExt cx="9144000" cy="1079500"/>
          </a:xfrm>
        </p:grpSpPr>
        <p:pic>
          <p:nvPicPr>
            <p:cNvPr id="6" name="Picture 5" descr="Screen Shot 2016-06-23 at 1.52.13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44818"/>
              <a:ext cx="3911600" cy="774700"/>
            </a:xfrm>
            <a:prstGeom prst="rect">
              <a:avLst/>
            </a:prstGeom>
          </p:spPr>
        </p:pic>
        <p:pic>
          <p:nvPicPr>
            <p:cNvPr id="7" name="Picture 6" descr="Screen Shot 2016-06-23 at 1.52.25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00" y="5400935"/>
              <a:ext cx="51689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8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302" y="683639"/>
            <a:ext cx="47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addition, </a:t>
            </a:r>
            <a:r>
              <a:rPr lang="en-US" sz="2400" b="1" dirty="0" smtClean="0">
                <a:solidFill>
                  <a:srgbClr val="FF0000"/>
                </a:solidFill>
              </a:rPr>
              <a:t>monochromatic</a:t>
            </a:r>
            <a:r>
              <a:rPr lang="en-US" sz="2400" dirty="0" smtClean="0"/>
              <a:t> photons</a:t>
            </a:r>
            <a:endParaRPr lang="en-US" sz="2400" dirty="0"/>
          </a:p>
        </p:txBody>
      </p:sp>
      <p:pic>
        <p:nvPicPr>
          <p:cNvPr id="3" name="Picture 2" descr="Screen Shot 2016-06-23 at 1.5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90" y="592316"/>
            <a:ext cx="1549400" cy="584200"/>
          </a:xfrm>
          <a:prstGeom prst="rect">
            <a:avLst/>
          </a:prstGeom>
        </p:spPr>
      </p:pic>
      <p:pic>
        <p:nvPicPr>
          <p:cNvPr id="4" name="Picture 3" descr="Screen Shot 2016-06-23 at 1.53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49" y="1574660"/>
            <a:ext cx="5664070" cy="4355940"/>
          </a:xfrm>
          <a:prstGeom prst="rect">
            <a:avLst/>
          </a:prstGeom>
        </p:spPr>
      </p:pic>
      <p:pic>
        <p:nvPicPr>
          <p:cNvPr id="5" name="Picture 4" descr="Screen Shot 2016-06-23 at 1.53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1574660"/>
            <a:ext cx="3052199" cy="1348646"/>
          </a:xfrm>
          <a:prstGeom prst="rect">
            <a:avLst/>
          </a:prstGeom>
        </p:spPr>
      </p:pic>
      <p:pic>
        <p:nvPicPr>
          <p:cNvPr id="6" name="Picture 5" descr="Screen Shot 2016-06-23 at 1.54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8" y="3197024"/>
            <a:ext cx="4017291" cy="36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oj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3" y="2669203"/>
            <a:ext cx="3186503" cy="3232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219" y="196402"/>
            <a:ext cx="833000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DM particles can be produced at </a:t>
            </a:r>
            <a:r>
              <a:rPr lang="en-US" sz="2400" b="1" dirty="0" smtClean="0">
                <a:solidFill>
                  <a:srgbClr val="FF0000"/>
                </a:solidFill>
              </a:rPr>
              <a:t>colliders</a:t>
            </a:r>
            <a:r>
              <a:rPr lang="en-US" sz="2400" dirty="0" smtClean="0"/>
              <a:t>, but at very </a:t>
            </a:r>
            <a:r>
              <a:rPr lang="en-US" sz="2400" b="1" dirty="0" smtClean="0">
                <a:solidFill>
                  <a:srgbClr val="FF0000"/>
                </a:solidFill>
              </a:rPr>
              <a:t>low rates </a:t>
            </a:r>
            <a:r>
              <a:rPr lang="en-US" sz="2400" dirty="0" smtClean="0"/>
              <a:t>compared to Galactic DM fluxes... (see problem on next slide)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31662" y="3382596"/>
            <a:ext cx="481233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Idea: look for </a:t>
            </a:r>
            <a:r>
              <a:rPr lang="en-US" sz="2400" b="1" dirty="0" smtClean="0">
                <a:solidFill>
                  <a:srgbClr val="FF0000"/>
                </a:solidFill>
              </a:rPr>
              <a:t>anomalous</a:t>
            </a:r>
            <a:r>
              <a:rPr lang="en-US" sz="2400" dirty="0" smtClean="0"/>
              <a:t> events with missing energy and </a:t>
            </a:r>
            <a:r>
              <a:rPr lang="en-US" sz="2400" b="1" dirty="0" smtClean="0">
                <a:solidFill>
                  <a:srgbClr val="FF0000"/>
                </a:solidFill>
              </a:rPr>
              <a:t>SM particles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(e.g. </a:t>
            </a:r>
            <a:r>
              <a:rPr lang="en-US" sz="2400" dirty="0" err="1" smtClean="0"/>
              <a:t>monojets</a:t>
            </a:r>
            <a:r>
              <a:rPr lang="en-US" sz="2400" dirty="0" smtClean="0"/>
              <a:t>, </a:t>
            </a:r>
            <a:r>
              <a:rPr lang="en-US" sz="2400" dirty="0" err="1" smtClean="0"/>
              <a:t>monophotons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1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3971" y="1606441"/>
            <a:ext cx="7597164" cy="3616001"/>
            <a:chOff x="823971" y="1606441"/>
            <a:chExt cx="7597164" cy="3616001"/>
          </a:xfrm>
        </p:grpSpPr>
        <p:pic>
          <p:nvPicPr>
            <p:cNvPr id="2" name="Picture 1" descr="Screen Shot 2016-06-23 at 1.58.1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71" y="1606441"/>
              <a:ext cx="7597164" cy="36160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61095" y="1729897"/>
              <a:ext cx="350324" cy="262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93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833" y="1199378"/>
            <a:ext cx="7801201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Two possible </a:t>
            </a:r>
            <a:r>
              <a:rPr lang="en-US" sz="2400" b="1" dirty="0" smtClean="0">
                <a:solidFill>
                  <a:srgbClr val="FF0000"/>
                </a:solidFill>
              </a:rPr>
              <a:t>approaches</a:t>
            </a:r>
            <a:r>
              <a:rPr lang="en-US" sz="2400" dirty="0" smtClean="0"/>
              <a:t>: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top-down</a:t>
            </a:r>
            <a:r>
              <a:rPr lang="en-US" sz="2400" dirty="0" smtClean="0"/>
              <a:t>: pick a model, select best search strategies, optimize cuts, scan parameter space (e.g. SUSY, UED)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(ii) </a:t>
            </a:r>
            <a:r>
              <a:rPr lang="en-US" sz="2400" b="1" dirty="0" smtClean="0">
                <a:solidFill>
                  <a:srgbClr val="FF0000"/>
                </a:solidFill>
              </a:rPr>
              <a:t>bottom-up</a:t>
            </a:r>
            <a:r>
              <a:rPr lang="en-US" sz="2400" dirty="0" smtClean="0"/>
              <a:t>: effective theory, or simplified model – sketch of how DM could manifest itself at colliders...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0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0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8" y="558384"/>
            <a:ext cx="75311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0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56"/>
            <a:ext cx="9144000" cy="65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732" y="509310"/>
            <a:ext cx="735526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Particle properties</a:t>
            </a:r>
            <a:r>
              <a:rPr lang="en-US" sz="2400" dirty="0" smtClean="0"/>
              <a:t> can then be </a:t>
            </a:r>
            <a:r>
              <a:rPr lang="en-US" sz="2400" b="1" dirty="0" smtClean="0">
                <a:solidFill>
                  <a:srgbClr val="FF0000"/>
                </a:solidFill>
              </a:rPr>
              <a:t>reconstructed</a:t>
            </a:r>
            <a:r>
              <a:rPr lang="en-US" sz="2400" dirty="0" smtClean="0"/>
              <a:t> using e.g. kinematic edges in invariant mass distributions: </a:t>
            </a:r>
            <a:endParaRPr lang="en-US" sz="2400" dirty="0"/>
          </a:p>
        </p:txBody>
      </p:sp>
      <p:pic>
        <p:nvPicPr>
          <p:cNvPr id="3" name="Picture 2" descr="Screen Shot 2016-06-23 at 2.0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8" y="1874624"/>
            <a:ext cx="1422400" cy="635000"/>
          </a:xfrm>
          <a:prstGeom prst="rect">
            <a:avLst/>
          </a:prstGeom>
        </p:spPr>
      </p:pic>
      <p:pic>
        <p:nvPicPr>
          <p:cNvPr id="4" name="Picture 3" descr="Screen Shot 2016-06-23 at 2.01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11" y="1874623"/>
            <a:ext cx="2193577" cy="676103"/>
          </a:xfrm>
          <a:prstGeom prst="rect">
            <a:avLst/>
          </a:prstGeom>
        </p:spPr>
      </p:pic>
      <p:pic>
        <p:nvPicPr>
          <p:cNvPr id="5" name="Picture 4" descr="Screen Shot 2016-06-23 at 2.02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7" y="1747624"/>
            <a:ext cx="2540000" cy="762000"/>
          </a:xfrm>
          <a:prstGeom prst="rect">
            <a:avLst/>
          </a:prstGeom>
        </p:spPr>
      </p:pic>
      <p:pic>
        <p:nvPicPr>
          <p:cNvPr id="6" name="Picture 5" descr="Screen Shot 2016-06-23 at 2.02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13" y="5687140"/>
            <a:ext cx="2705100" cy="711200"/>
          </a:xfrm>
          <a:prstGeom prst="rect">
            <a:avLst/>
          </a:prstGeom>
        </p:spPr>
      </p:pic>
      <p:pic>
        <p:nvPicPr>
          <p:cNvPr id="7" name="Picture 6" descr="Screen Shot 2016-06-23 at 2.02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38" y="5533858"/>
            <a:ext cx="6261100" cy="1219200"/>
          </a:xfrm>
          <a:prstGeom prst="rect">
            <a:avLst/>
          </a:prstGeom>
        </p:spPr>
      </p:pic>
      <p:pic>
        <p:nvPicPr>
          <p:cNvPr id="8" name="Picture 7" descr="dileptonedge_Z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43" y="2665425"/>
            <a:ext cx="3256633" cy="23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770" y="574492"/>
            <a:ext cx="730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Possible to construct </a:t>
            </a:r>
            <a:r>
              <a:rPr lang="en-US" sz="2400" b="1" dirty="0" smtClean="0">
                <a:solidFill>
                  <a:srgbClr val="FF0000"/>
                </a:solidFill>
              </a:rPr>
              <a:t>invariant mass </a:t>
            </a:r>
            <a:r>
              <a:rPr lang="en-US" sz="2400" dirty="0" smtClean="0"/>
              <a:t>of multiple particles,</a:t>
            </a:r>
            <a:endParaRPr lang="en-US" sz="2400" dirty="0"/>
          </a:p>
        </p:txBody>
      </p:sp>
      <p:pic>
        <p:nvPicPr>
          <p:cNvPr id="3" name="Picture 2" descr="Screen Shot 2016-06-23 at 2.0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405065"/>
            <a:ext cx="4241800" cy="825500"/>
          </a:xfrm>
          <a:prstGeom prst="rect">
            <a:avLst/>
          </a:prstGeom>
        </p:spPr>
      </p:pic>
      <p:pic>
        <p:nvPicPr>
          <p:cNvPr id="4" name="Picture 3" descr="Screen Shot 2016-06-23 at 2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741136"/>
            <a:ext cx="4622800" cy="119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345" y="4564682"/>
            <a:ext cx="6623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Name of the game: devise </a:t>
            </a:r>
            <a:r>
              <a:rPr lang="en-US" sz="2400" b="1" dirty="0" smtClean="0">
                <a:solidFill>
                  <a:srgbClr val="FF0000"/>
                </a:solidFill>
              </a:rPr>
              <a:t>cuts </a:t>
            </a:r>
          </a:p>
          <a:p>
            <a:pPr algn="ctr"/>
            <a:r>
              <a:rPr lang="en-US" sz="2400" dirty="0" smtClean="0"/>
              <a:t>(missing energy, number of jets, OS, SS leptons </a:t>
            </a:r>
            <a:r>
              <a:rPr lang="en-US" sz="2400" dirty="0" err="1" smtClean="0"/>
              <a:t>etc</a:t>
            </a:r>
            <a:r>
              <a:rPr lang="en-US" sz="2400" dirty="0" smtClean="0"/>
              <a:t>) that </a:t>
            </a:r>
            <a:r>
              <a:rPr lang="en-US" sz="2400" b="1" dirty="0" smtClean="0">
                <a:solidFill>
                  <a:srgbClr val="FF0000"/>
                </a:solidFill>
              </a:rPr>
              <a:t>maximize S/N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10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" y="1074914"/>
            <a:ext cx="7783314" cy="46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37" y="330230"/>
            <a:ext cx="6102527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Annihilation</a:t>
            </a:r>
            <a:r>
              <a:rPr lang="en-US" sz="2400" dirty="0" smtClean="0"/>
              <a:t> (or decay) of DM can be </a:t>
            </a:r>
            <a:r>
              <a:rPr lang="en-US" sz="2400" b="1" dirty="0" smtClean="0">
                <a:solidFill>
                  <a:srgbClr val="FF0000"/>
                </a:solidFill>
              </a:rPr>
              <a:t>detected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FF0000"/>
                </a:solidFill>
              </a:rPr>
              <a:t>constrained</a:t>
            </a:r>
            <a:r>
              <a:rPr lang="en-US" sz="2400" dirty="0" smtClean="0"/>
              <a:t> in a variety of ways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8513" y="1405994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Here's one possible </a:t>
            </a:r>
            <a:r>
              <a:rPr lang="en-US" sz="2400" b="1" dirty="0" smtClean="0">
                <a:solidFill>
                  <a:srgbClr val="FF0000"/>
                </a:solidFill>
              </a:rPr>
              <a:t>classification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0172" y="2456710"/>
            <a:ext cx="803877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1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Very Indirect</a:t>
            </a:r>
            <a:r>
              <a:rPr lang="en-US" sz="2400" dirty="0" smtClean="0"/>
              <a:t>: </a:t>
            </a:r>
            <a:r>
              <a:rPr lang="en-US" sz="2400" dirty="0"/>
              <a:t>effects induced by dark matter on </a:t>
            </a:r>
            <a:r>
              <a:rPr lang="en-US" sz="2400" b="1" dirty="0" smtClean="0">
                <a:solidFill>
                  <a:srgbClr val="FF0000"/>
                </a:solidFill>
              </a:rPr>
              <a:t>astrophysical </a:t>
            </a:r>
            <a:r>
              <a:rPr lang="en-US" sz="2400" b="1" dirty="0">
                <a:solidFill>
                  <a:srgbClr val="FF0000"/>
                </a:solidFill>
              </a:rPr>
              <a:t>objects </a:t>
            </a:r>
            <a:r>
              <a:rPr lang="en-US" sz="2400" dirty="0" smtClean="0"/>
              <a:t>or </a:t>
            </a:r>
            <a:r>
              <a:rPr lang="en-US" sz="2400" dirty="0"/>
              <a:t>on </a:t>
            </a:r>
            <a:r>
              <a:rPr lang="en-US" sz="2400" b="1" dirty="0">
                <a:solidFill>
                  <a:srgbClr val="FF0000"/>
                </a:solidFill>
              </a:rPr>
              <a:t>cosmological observations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172" y="3769553"/>
            <a:ext cx="803877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Pretty Indirect</a:t>
            </a:r>
            <a:r>
              <a:rPr lang="en-US" sz="2400" dirty="0" smtClean="0"/>
              <a:t>: </a:t>
            </a:r>
            <a:r>
              <a:rPr lang="en-US" sz="2400" dirty="0"/>
              <a:t>probes that don’t “trace back” to the </a:t>
            </a:r>
            <a:r>
              <a:rPr lang="en-US" sz="2400" dirty="0" smtClean="0"/>
              <a:t>annihilation </a:t>
            </a:r>
            <a:r>
              <a:rPr lang="en-US" sz="2400" dirty="0"/>
              <a:t>event, as their trajectories are bent as the particles propagate: </a:t>
            </a:r>
            <a:r>
              <a:rPr lang="en-US" sz="2400" b="1" dirty="0">
                <a:solidFill>
                  <a:srgbClr val="FF0000"/>
                </a:solidFill>
              </a:rPr>
              <a:t>charged cosmic rays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172" y="5481020"/>
            <a:ext cx="803877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Not-so-indirect</a:t>
            </a:r>
            <a:r>
              <a:rPr lang="en-US" sz="2400" dirty="0" smtClean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neutrinos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gamma rays</a:t>
            </a:r>
            <a:r>
              <a:rPr lang="en-US" sz="2400" dirty="0"/>
              <a:t>, with the great added advantage of traveling in straight lines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5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91" y="334476"/>
            <a:ext cx="813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EFT</a:t>
            </a:r>
            <a:r>
              <a:rPr lang="en-US" sz="2400" dirty="0" smtClean="0"/>
              <a:t> approach: assume some quantum numbers for DM (</a:t>
            </a:r>
            <a:r>
              <a:rPr lang="en-US" sz="2400" i="1" dirty="0" err="1" smtClean="0"/>
              <a:t>m,J</a:t>
            </a:r>
            <a:r>
              <a:rPr lang="en-US" sz="2400" dirty="0" smtClean="0"/>
              <a:t>), </a:t>
            </a:r>
          </a:p>
          <a:p>
            <a:pPr algn="ctr"/>
            <a:r>
              <a:rPr lang="en-US" sz="2400" dirty="0" smtClean="0"/>
              <a:t>write down effective operators </a:t>
            </a:r>
            <a:endParaRPr lang="en-US" sz="2400" dirty="0"/>
          </a:p>
        </p:txBody>
      </p:sp>
      <p:pic>
        <p:nvPicPr>
          <p:cNvPr id="3" name="Picture 2" descr="Screen Shot 2016-06-23 at 2.0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03" y="1303973"/>
            <a:ext cx="5485761" cy="4674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103" y="6455478"/>
            <a:ext cx="26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arXiv:1008.1783 [</a:t>
            </a:r>
            <a:r>
              <a:rPr lang="pt-BR" dirty="0" err="1"/>
              <a:t>hep-ph</a:t>
            </a:r>
            <a:r>
              <a:rPr lang="pt-BR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244" y="529138"/>
            <a:ext cx="760472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Algorithm is usual: calculate </a:t>
            </a:r>
            <a:r>
              <a:rPr lang="en-US" sz="2400" b="1" dirty="0" smtClean="0">
                <a:solidFill>
                  <a:srgbClr val="FF0000"/>
                </a:solidFill>
              </a:rPr>
              <a:t>production</a:t>
            </a:r>
            <a:r>
              <a:rPr lang="en-US" sz="2400" dirty="0" smtClean="0"/>
              <a:t> cross section, </a:t>
            </a:r>
            <a:r>
              <a:rPr lang="en-US" sz="2400" b="1" dirty="0" smtClean="0">
                <a:solidFill>
                  <a:srgbClr val="FF0000"/>
                </a:solidFill>
              </a:rPr>
              <a:t>simulate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events, devise best possible set of </a:t>
            </a:r>
            <a:r>
              <a:rPr lang="en-US" sz="2400" b="1" dirty="0" smtClean="0">
                <a:solidFill>
                  <a:srgbClr val="FF0000"/>
                </a:solidFill>
              </a:rPr>
              <a:t>cuts</a:t>
            </a:r>
            <a:r>
              <a:rPr lang="en-US" sz="2400" dirty="0" smtClean="0"/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compare </a:t>
            </a:r>
            <a:r>
              <a:rPr lang="en-US" sz="2400" b="1" dirty="0" smtClean="0">
                <a:solidFill>
                  <a:srgbClr val="FF0000"/>
                </a:solidFill>
              </a:rPr>
              <a:t>S/N</a:t>
            </a:r>
            <a:r>
              <a:rPr lang="en-US" sz="2400" dirty="0" smtClean="0"/>
              <a:t>, set </a:t>
            </a:r>
            <a:r>
              <a:rPr lang="en-US" sz="2400" b="1" dirty="0" smtClean="0">
                <a:solidFill>
                  <a:srgbClr val="FF0000"/>
                </a:solidFill>
              </a:rPr>
              <a:t>limits</a:t>
            </a:r>
            <a:r>
              <a:rPr lang="en-US" sz="2400" dirty="0" smtClean="0"/>
              <a:t> on effective operator scale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20597" y="2424567"/>
            <a:ext cx="5094664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Issue: EFT has certain </a:t>
            </a:r>
            <a:r>
              <a:rPr lang="en-US" sz="2400" b="1" dirty="0" smtClean="0">
                <a:solidFill>
                  <a:srgbClr val="FF0000"/>
                </a:solidFill>
              </a:rPr>
              <a:t>range of validity</a:t>
            </a:r>
            <a:r>
              <a:rPr lang="en-US" sz="2400" dirty="0" smtClean="0"/>
              <a:t>!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 (“cutoff”) scale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 corresponds to </a:t>
            </a:r>
            <a:endParaRPr lang="en-US" sz="2400" dirty="0"/>
          </a:p>
        </p:txBody>
      </p:sp>
      <p:pic>
        <p:nvPicPr>
          <p:cNvPr id="4" name="Picture 3" descr="Screen Shot 2016-06-23 at 2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66" y="3626035"/>
            <a:ext cx="2095500" cy="73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244" y="4764389"/>
            <a:ext cx="743841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Whether or not constraints make sense depends on whether the typical energy of the reaction (say momentum transfer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tr</a:t>
            </a:r>
            <a:r>
              <a:rPr lang="en-US" sz="2400" dirty="0" smtClean="0"/>
              <a:t>) is smaller than, say,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pL</a:t>
            </a:r>
            <a:endParaRPr lang="en-US" sz="2400" b="1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72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4817" y="884534"/>
            <a:ext cx="317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Good example of a </a:t>
            </a:r>
            <a:r>
              <a:rPr lang="en-US" sz="2400" b="1" dirty="0" smtClean="0">
                <a:solidFill>
                  <a:srgbClr val="FF0000"/>
                </a:solidFill>
              </a:rPr>
              <a:t>test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7" name="Picture 6" descr="Screen Shot 2016-06-23 at 2.1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2123663"/>
            <a:ext cx="3111500" cy="107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145" y="4116076"/>
            <a:ext cx="823971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In practice, scales probed by LHC very </a:t>
            </a:r>
            <a:r>
              <a:rPr lang="en-US" sz="2400" b="1" dirty="0" smtClean="0">
                <a:solidFill>
                  <a:srgbClr val="FF0000"/>
                </a:solidFill>
              </a:rPr>
              <a:t>borderline</a:t>
            </a:r>
            <a:r>
              <a:rPr lang="en-US" sz="2400" dirty="0" smtClean="0"/>
              <a:t> for EFT to make sense... cutoff scale close to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tr</a:t>
            </a:r>
            <a:r>
              <a:rPr lang="en-US" sz="2400" dirty="0" smtClean="0"/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one would expect to produce new physics </a:t>
            </a:r>
            <a:r>
              <a:rPr lang="en-US" sz="2400" b="1" dirty="0" smtClean="0">
                <a:solidFill>
                  <a:srgbClr val="FF0000"/>
                </a:solidFill>
              </a:rPr>
              <a:t>on-shell</a:t>
            </a:r>
            <a:r>
              <a:rPr lang="en-US" sz="2400" dirty="0" smtClean="0"/>
              <a:t>...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706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820" y="639528"/>
            <a:ext cx="586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Alternate approach of </a:t>
            </a:r>
            <a:r>
              <a:rPr lang="en-US" sz="2400" b="1" dirty="0" smtClean="0">
                <a:solidFill>
                  <a:srgbClr val="FF0000"/>
                </a:solidFill>
              </a:rPr>
              <a:t>simplified models</a:t>
            </a:r>
            <a:r>
              <a:rPr lang="en-US" sz="2400" dirty="0" smtClean="0"/>
              <a:t>, e.g.</a:t>
            </a:r>
            <a:endParaRPr lang="en-US" sz="2400" dirty="0"/>
          </a:p>
        </p:txBody>
      </p:sp>
      <p:pic>
        <p:nvPicPr>
          <p:cNvPr id="3" name="Picture 2" descr="Screen Shot 2016-06-23 at 2.1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554593"/>
            <a:ext cx="7683500" cy="153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758" y="3916949"/>
            <a:ext cx="712848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Set (meaningful) constraints on combinations of </a:t>
            </a:r>
            <a:r>
              <a:rPr lang="en-US" sz="2400" b="1" dirty="0" smtClean="0">
                <a:solidFill>
                  <a:srgbClr val="FF0000"/>
                </a:solidFill>
              </a:rPr>
              <a:t>mediator mass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couplings</a:t>
            </a:r>
            <a:r>
              <a:rPr lang="en-US" sz="2400" dirty="0" smtClean="0"/>
              <a:t>, for given DM masses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7758" y="5387474"/>
            <a:ext cx="7128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</a:t>
            </a:r>
            <a:r>
              <a:rPr lang="en-US" sz="2400" b="1" dirty="0" smtClean="0">
                <a:solidFill>
                  <a:srgbClr val="FF0000"/>
                </a:solidFill>
              </a:rPr>
              <a:t>compare</a:t>
            </a:r>
            <a:r>
              <a:rPr lang="en-US" sz="2400" dirty="0" smtClean="0"/>
              <a:t> with </a:t>
            </a:r>
            <a:r>
              <a:rPr lang="en-US" sz="2400" b="1" dirty="0" smtClean="0">
                <a:solidFill>
                  <a:srgbClr val="FF0000"/>
                </a:solidFill>
              </a:rPr>
              <a:t>direct detection </a:t>
            </a:r>
            <a:r>
              <a:rPr lang="en-US" sz="2400" dirty="0" smtClean="0"/>
              <a:t>results, but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beware of RG effects in </a:t>
            </a:r>
            <a:r>
              <a:rPr lang="en-US" sz="2400" b="1" dirty="0" smtClean="0">
                <a:solidFill>
                  <a:srgbClr val="FF0000"/>
                </a:solidFill>
              </a:rPr>
              <a:t>matching scales</a:t>
            </a:r>
            <a:r>
              <a:rPr lang="en-US" sz="2400" dirty="0" smtClean="0"/>
              <a:t>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4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19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9" y="1058274"/>
            <a:ext cx="5136550" cy="484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74" y="582051"/>
            <a:ext cx="595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Additional probe: invisible </a:t>
            </a:r>
            <a:r>
              <a:rPr lang="en-US" sz="2400" b="1" dirty="0" smtClean="0">
                <a:solidFill>
                  <a:srgbClr val="FF0000"/>
                </a:solidFill>
              </a:rPr>
              <a:t>Higgs decay </a:t>
            </a:r>
            <a:r>
              <a:rPr lang="en-US" sz="2400" dirty="0" smtClean="0"/>
              <a:t>to DM!</a:t>
            </a:r>
            <a:endParaRPr lang="en-US" sz="2400" dirty="0"/>
          </a:p>
        </p:txBody>
      </p:sp>
      <p:pic>
        <p:nvPicPr>
          <p:cNvPr id="3" name="Picture 2" descr="Screen Shot 2016-06-23 at 2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3" y="1512790"/>
            <a:ext cx="2032000" cy="711200"/>
          </a:xfrm>
          <a:prstGeom prst="rect">
            <a:avLst/>
          </a:prstGeom>
        </p:spPr>
      </p:pic>
      <p:pic>
        <p:nvPicPr>
          <p:cNvPr id="4" name="Picture 3" descr="Screen Shot 2016-06-23 at 2.2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7" y="1512790"/>
            <a:ext cx="4953000" cy="850900"/>
          </a:xfrm>
          <a:prstGeom prst="rect">
            <a:avLst/>
          </a:prstGeom>
        </p:spPr>
      </p:pic>
      <p:pic>
        <p:nvPicPr>
          <p:cNvPr id="5" name="Picture 4" descr="Screen Shot 2016-06-23 at 2.26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60" y="2616650"/>
            <a:ext cx="5893122" cy="4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732" y="509310"/>
            <a:ext cx="7355265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Particle properties</a:t>
            </a:r>
            <a:r>
              <a:rPr lang="en-US" sz="2400" dirty="0" smtClean="0"/>
              <a:t> can then be </a:t>
            </a:r>
            <a:r>
              <a:rPr lang="en-US" sz="2400" b="1" dirty="0" smtClean="0">
                <a:solidFill>
                  <a:srgbClr val="FF0000"/>
                </a:solidFill>
              </a:rPr>
              <a:t>reconstructed</a:t>
            </a:r>
            <a:r>
              <a:rPr lang="en-US" sz="2400" dirty="0" smtClean="0"/>
              <a:t> using e.g. kinematic edges in invariant mass distributions: </a:t>
            </a:r>
            <a:endParaRPr lang="en-US" sz="2400" dirty="0"/>
          </a:p>
        </p:txBody>
      </p:sp>
      <p:pic>
        <p:nvPicPr>
          <p:cNvPr id="3" name="Picture 2" descr="Screen Shot 2016-06-23 at 2.0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8" y="1874624"/>
            <a:ext cx="1422400" cy="635000"/>
          </a:xfrm>
          <a:prstGeom prst="rect">
            <a:avLst/>
          </a:prstGeom>
        </p:spPr>
      </p:pic>
      <p:pic>
        <p:nvPicPr>
          <p:cNvPr id="4" name="Picture 3" descr="Screen Shot 2016-06-23 at 2.01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11" y="1874623"/>
            <a:ext cx="2193577" cy="676103"/>
          </a:xfrm>
          <a:prstGeom prst="rect">
            <a:avLst/>
          </a:prstGeom>
        </p:spPr>
      </p:pic>
      <p:pic>
        <p:nvPicPr>
          <p:cNvPr id="5" name="Picture 4" descr="Screen Shot 2016-06-23 at 2.02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7" y="1747624"/>
            <a:ext cx="2540000" cy="762000"/>
          </a:xfrm>
          <a:prstGeom prst="rect">
            <a:avLst/>
          </a:prstGeom>
        </p:spPr>
      </p:pic>
      <p:pic>
        <p:nvPicPr>
          <p:cNvPr id="6" name="Picture 5" descr="Screen Shot 2016-06-23 at 2.02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13" y="5687140"/>
            <a:ext cx="2705100" cy="711200"/>
          </a:xfrm>
          <a:prstGeom prst="rect">
            <a:avLst/>
          </a:prstGeom>
        </p:spPr>
      </p:pic>
      <p:pic>
        <p:nvPicPr>
          <p:cNvPr id="7" name="Picture 6" descr="Screen Shot 2016-06-23 at 2.02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38" y="5533858"/>
            <a:ext cx="6261100" cy="1219200"/>
          </a:xfrm>
          <a:prstGeom prst="rect">
            <a:avLst/>
          </a:prstGeom>
        </p:spPr>
      </p:pic>
      <p:pic>
        <p:nvPicPr>
          <p:cNvPr id="8" name="Picture 7" descr="dileptonedge_Z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43" y="2665425"/>
            <a:ext cx="3256633" cy="23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770" y="574492"/>
            <a:ext cx="730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Possible to construct </a:t>
            </a:r>
            <a:r>
              <a:rPr lang="en-US" sz="2400" b="1" dirty="0" smtClean="0">
                <a:solidFill>
                  <a:srgbClr val="FF0000"/>
                </a:solidFill>
              </a:rPr>
              <a:t>invariant mass </a:t>
            </a:r>
            <a:r>
              <a:rPr lang="en-US" sz="2400" dirty="0" smtClean="0"/>
              <a:t>of multiple particles,</a:t>
            </a:r>
            <a:endParaRPr lang="en-US" sz="2400" dirty="0"/>
          </a:p>
        </p:txBody>
      </p:sp>
      <p:pic>
        <p:nvPicPr>
          <p:cNvPr id="3" name="Picture 2" descr="Screen Shot 2016-06-23 at 2.0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405065"/>
            <a:ext cx="4241800" cy="825500"/>
          </a:xfrm>
          <a:prstGeom prst="rect">
            <a:avLst/>
          </a:prstGeom>
        </p:spPr>
      </p:pic>
      <p:pic>
        <p:nvPicPr>
          <p:cNvPr id="4" name="Picture 3" descr="Screen Shot 2016-06-23 at 2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741136"/>
            <a:ext cx="4622800" cy="119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345" y="4564682"/>
            <a:ext cx="6623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Name of the game: devise </a:t>
            </a:r>
            <a:r>
              <a:rPr lang="en-US" sz="2400" b="1" dirty="0" smtClean="0">
                <a:solidFill>
                  <a:srgbClr val="FF0000"/>
                </a:solidFill>
              </a:rPr>
              <a:t>cuts </a:t>
            </a:r>
          </a:p>
          <a:p>
            <a:pPr algn="ctr"/>
            <a:r>
              <a:rPr lang="en-US" sz="2400" dirty="0" smtClean="0"/>
              <a:t>(missing energy, number of jets, OS, SS leptons </a:t>
            </a:r>
            <a:r>
              <a:rPr lang="en-US" sz="2400" dirty="0" err="1" smtClean="0"/>
              <a:t>etc</a:t>
            </a:r>
            <a:r>
              <a:rPr lang="en-US" sz="2400" dirty="0" smtClean="0"/>
              <a:t>) that </a:t>
            </a:r>
            <a:r>
              <a:rPr lang="en-US" sz="2400" b="1" dirty="0" smtClean="0">
                <a:solidFill>
                  <a:srgbClr val="FF0000"/>
                </a:solidFill>
              </a:rPr>
              <a:t>maximize S/N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10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" y="1074914"/>
            <a:ext cx="7783314" cy="46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91" y="334476"/>
            <a:ext cx="813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EFT</a:t>
            </a:r>
            <a:r>
              <a:rPr lang="en-US" sz="2400" dirty="0" smtClean="0"/>
              <a:t> approach: assume some quantum numbers for DM (</a:t>
            </a:r>
            <a:r>
              <a:rPr lang="en-US" sz="2400" dirty="0" err="1" smtClean="0"/>
              <a:t>m,J</a:t>
            </a:r>
            <a:r>
              <a:rPr lang="en-US" sz="2400" dirty="0" smtClean="0"/>
              <a:t>), </a:t>
            </a:r>
          </a:p>
          <a:p>
            <a:pPr algn="ctr"/>
            <a:r>
              <a:rPr lang="en-US" sz="2400" dirty="0" smtClean="0"/>
              <a:t>write down effective operators </a:t>
            </a:r>
            <a:endParaRPr lang="en-US" sz="2400" dirty="0"/>
          </a:p>
        </p:txBody>
      </p:sp>
      <p:pic>
        <p:nvPicPr>
          <p:cNvPr id="3" name="Picture 2" descr="Screen Shot 2016-06-23 at 2.0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03" y="1303973"/>
            <a:ext cx="5485761" cy="4674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103" y="6455478"/>
            <a:ext cx="26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arXiv:1008.1783 [</a:t>
            </a:r>
            <a:r>
              <a:rPr lang="pt-BR" dirty="0" err="1"/>
              <a:t>hep-ph</a:t>
            </a:r>
            <a:r>
              <a:rPr lang="pt-BR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990" y="590660"/>
            <a:ext cx="460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Very indirect</a:t>
            </a:r>
            <a:r>
              <a:rPr lang="en-US" sz="2400" dirty="0" smtClean="0"/>
              <a:t> probes include e.g.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319" y="1598036"/>
            <a:ext cx="8860889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Solar Physics</a:t>
            </a:r>
            <a:r>
              <a:rPr lang="en-US" sz="2400" dirty="0"/>
              <a:t> (dark matter can affect the Sun’s core temperature, the sound speed inside the Sun,...) 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Neutron Star Capture</a:t>
            </a:r>
            <a:r>
              <a:rPr lang="en-US" sz="2400" dirty="0"/>
              <a:t>, possibly leading to the formation of black holes (notably e.g. in the context of asymmetric dark </a:t>
            </a:r>
            <a:r>
              <a:rPr lang="en-US" sz="2400" dirty="0" smtClean="0"/>
              <a:t>matter) 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Supernova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Star</a:t>
            </a:r>
            <a:r>
              <a:rPr lang="en-US" sz="2400" dirty="0"/>
              <a:t> cooling 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Protostars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(e.g. WIMP-fueled population-III </a:t>
            </a:r>
            <a:r>
              <a:rPr lang="en-US" sz="2400" dirty="0" smtClean="0"/>
              <a:t>stars) 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Planets </a:t>
            </a:r>
            <a:r>
              <a:rPr lang="en-US" sz="2400" b="1" dirty="0" smtClean="0">
                <a:solidFill>
                  <a:srgbClr val="FF0000"/>
                </a:solidFill>
              </a:rPr>
              <a:t>warming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Big Bang </a:t>
            </a:r>
            <a:r>
              <a:rPr lang="en-US" sz="2400" b="1" dirty="0" err="1">
                <a:solidFill>
                  <a:srgbClr val="FF0000"/>
                </a:solidFill>
              </a:rPr>
              <a:t>Nucleosynthesis</a:t>
            </a:r>
            <a:r>
              <a:rPr lang="en-US" sz="2400" dirty="0"/>
              <a:t>, on the </a:t>
            </a:r>
            <a:r>
              <a:rPr lang="en-US" sz="2400" b="1" dirty="0">
                <a:solidFill>
                  <a:srgbClr val="FF0000"/>
                </a:solidFill>
              </a:rPr>
              <a:t>cosmic microwave background</a:t>
            </a:r>
            <a:r>
              <a:rPr lang="en-US" sz="2400" dirty="0"/>
              <a:t>, on </a:t>
            </a:r>
            <a:r>
              <a:rPr lang="en-US" sz="2400" b="1" dirty="0" err="1">
                <a:solidFill>
                  <a:srgbClr val="FF0000"/>
                </a:solidFill>
              </a:rPr>
              <a:t>reionization</a:t>
            </a:r>
            <a:r>
              <a:rPr lang="en-US" sz="2400" dirty="0"/>
              <a:t>, on </a:t>
            </a:r>
            <a:r>
              <a:rPr lang="en-US" sz="2400" b="1" dirty="0">
                <a:solidFill>
                  <a:srgbClr val="FF0000"/>
                </a:solidFill>
              </a:rPr>
              <a:t>structure </a:t>
            </a:r>
            <a:r>
              <a:rPr lang="en-US" sz="2400" b="1" dirty="0" smtClean="0">
                <a:solidFill>
                  <a:srgbClr val="FF0000"/>
                </a:solidFill>
              </a:rPr>
              <a:t>formation</a:t>
            </a:r>
            <a:r>
              <a:rPr lang="en-US" sz="2400" dirty="0" smtClean="0"/>
              <a:t>… 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5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244" y="529138"/>
            <a:ext cx="760472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Algorithm is usual: calculate </a:t>
            </a:r>
            <a:r>
              <a:rPr lang="en-US" sz="2400" b="1" dirty="0" smtClean="0">
                <a:solidFill>
                  <a:srgbClr val="FF0000"/>
                </a:solidFill>
              </a:rPr>
              <a:t>production</a:t>
            </a:r>
            <a:r>
              <a:rPr lang="en-US" sz="2400" dirty="0" smtClean="0"/>
              <a:t> cross section, </a:t>
            </a:r>
            <a:r>
              <a:rPr lang="en-US" sz="2400" b="1" dirty="0" smtClean="0">
                <a:solidFill>
                  <a:srgbClr val="FF0000"/>
                </a:solidFill>
              </a:rPr>
              <a:t>simulate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events, devise best possible set of </a:t>
            </a:r>
            <a:r>
              <a:rPr lang="en-US" sz="2400" b="1" dirty="0" smtClean="0">
                <a:solidFill>
                  <a:srgbClr val="FF0000"/>
                </a:solidFill>
              </a:rPr>
              <a:t>cuts</a:t>
            </a:r>
            <a:r>
              <a:rPr lang="en-US" sz="2400" dirty="0" smtClean="0"/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compare </a:t>
            </a:r>
            <a:r>
              <a:rPr lang="en-US" sz="2400" b="1" dirty="0" smtClean="0">
                <a:solidFill>
                  <a:srgbClr val="FF0000"/>
                </a:solidFill>
              </a:rPr>
              <a:t>S/N</a:t>
            </a:r>
            <a:r>
              <a:rPr lang="en-US" sz="2400" dirty="0" smtClean="0"/>
              <a:t>, set </a:t>
            </a:r>
            <a:r>
              <a:rPr lang="en-US" sz="2400" b="1" dirty="0" smtClean="0">
                <a:solidFill>
                  <a:srgbClr val="FF0000"/>
                </a:solidFill>
              </a:rPr>
              <a:t>limits</a:t>
            </a:r>
            <a:r>
              <a:rPr lang="en-US" sz="2400" dirty="0" smtClean="0"/>
              <a:t> on effective operator scale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20597" y="2424567"/>
            <a:ext cx="5094664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Issue: EFT has certain </a:t>
            </a:r>
            <a:r>
              <a:rPr lang="en-US" sz="2400" b="1" dirty="0" smtClean="0">
                <a:solidFill>
                  <a:srgbClr val="FF0000"/>
                </a:solidFill>
              </a:rPr>
              <a:t>range of validity</a:t>
            </a:r>
            <a:r>
              <a:rPr lang="en-US" sz="2400" dirty="0" smtClean="0"/>
              <a:t>!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 (“cutoff”) scale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 corresponds to </a:t>
            </a:r>
            <a:endParaRPr lang="en-US" sz="2400" dirty="0"/>
          </a:p>
        </p:txBody>
      </p:sp>
      <p:pic>
        <p:nvPicPr>
          <p:cNvPr id="4" name="Picture 3" descr="Screen Shot 2016-06-23 at 2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66" y="3626035"/>
            <a:ext cx="2095500" cy="73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244" y="4764389"/>
            <a:ext cx="743841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Whether or not constraints make sense depends on whether the typical energy of the reaction (say momentum transfer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tr</a:t>
            </a:r>
            <a:r>
              <a:rPr lang="en-US" sz="2400" dirty="0" smtClean="0"/>
              <a:t>) is smaller than, say,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pL</a:t>
            </a:r>
            <a:endParaRPr lang="en-US" sz="2400" b="1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32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4817" y="884534"/>
            <a:ext cx="317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Good example of a </a:t>
            </a:r>
            <a:r>
              <a:rPr lang="en-US" sz="2400" b="1" dirty="0" smtClean="0">
                <a:solidFill>
                  <a:srgbClr val="FF0000"/>
                </a:solidFill>
              </a:rPr>
              <a:t>test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7" name="Picture 6" descr="Screen Shot 2016-06-23 at 2.1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2123663"/>
            <a:ext cx="3111500" cy="107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145" y="4116076"/>
            <a:ext cx="823971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In practice, scales probed by LHC very </a:t>
            </a:r>
            <a:r>
              <a:rPr lang="en-US" sz="2400" b="1" dirty="0" smtClean="0">
                <a:solidFill>
                  <a:srgbClr val="FF0000"/>
                </a:solidFill>
              </a:rPr>
              <a:t>borderline</a:t>
            </a:r>
            <a:r>
              <a:rPr lang="en-US" sz="2400" dirty="0" smtClean="0"/>
              <a:t> for EFT to make sense... cutoff scale close to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tr</a:t>
            </a:r>
            <a:r>
              <a:rPr lang="en-US" sz="2400" dirty="0" smtClean="0"/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one would expect to produce new physics </a:t>
            </a:r>
            <a:r>
              <a:rPr lang="en-US" sz="2400" b="1" dirty="0" smtClean="0">
                <a:solidFill>
                  <a:srgbClr val="FF0000"/>
                </a:solidFill>
              </a:rPr>
              <a:t>on-shell</a:t>
            </a:r>
            <a:r>
              <a:rPr lang="en-US" sz="2400" dirty="0" smtClean="0"/>
              <a:t>...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2627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820" y="639528"/>
            <a:ext cx="586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Alternate approach of </a:t>
            </a:r>
            <a:r>
              <a:rPr lang="en-US" sz="2400" b="1" dirty="0" smtClean="0">
                <a:solidFill>
                  <a:srgbClr val="FF0000"/>
                </a:solidFill>
              </a:rPr>
              <a:t>simplified models</a:t>
            </a:r>
            <a:r>
              <a:rPr lang="en-US" sz="2400" dirty="0" smtClean="0"/>
              <a:t>, e.g.</a:t>
            </a:r>
            <a:endParaRPr lang="en-US" sz="2400" dirty="0"/>
          </a:p>
        </p:txBody>
      </p:sp>
      <p:pic>
        <p:nvPicPr>
          <p:cNvPr id="3" name="Picture 2" descr="Screen Shot 2016-06-23 at 2.1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554593"/>
            <a:ext cx="7683500" cy="153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758" y="3916949"/>
            <a:ext cx="7128484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Set (meaningful) constraints on combinations of </a:t>
            </a:r>
            <a:r>
              <a:rPr lang="en-US" sz="2400" b="1" dirty="0" smtClean="0">
                <a:solidFill>
                  <a:srgbClr val="FF0000"/>
                </a:solidFill>
              </a:rPr>
              <a:t>mediator mass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couplings</a:t>
            </a:r>
            <a:r>
              <a:rPr lang="en-US" sz="2400" dirty="0" smtClean="0"/>
              <a:t>, for given DM masses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7758" y="5387474"/>
            <a:ext cx="7128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</a:t>
            </a:r>
            <a:r>
              <a:rPr lang="en-US" sz="2400" b="1" dirty="0" smtClean="0">
                <a:solidFill>
                  <a:srgbClr val="FF0000"/>
                </a:solidFill>
              </a:rPr>
              <a:t>compare</a:t>
            </a:r>
            <a:r>
              <a:rPr lang="en-US" sz="2400" dirty="0" smtClean="0"/>
              <a:t> with </a:t>
            </a:r>
            <a:r>
              <a:rPr lang="en-US" sz="2400" b="1" dirty="0" smtClean="0">
                <a:solidFill>
                  <a:srgbClr val="FF0000"/>
                </a:solidFill>
              </a:rPr>
              <a:t>direct detection </a:t>
            </a:r>
            <a:r>
              <a:rPr lang="en-US" sz="2400" dirty="0" smtClean="0"/>
              <a:t>results, but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beware of RG effects in </a:t>
            </a:r>
            <a:r>
              <a:rPr lang="en-US" sz="2400" b="1" dirty="0" smtClean="0">
                <a:solidFill>
                  <a:srgbClr val="FF0000"/>
                </a:solidFill>
              </a:rPr>
              <a:t>matching scales</a:t>
            </a:r>
            <a:r>
              <a:rPr lang="en-US" sz="2400" dirty="0" smtClean="0"/>
              <a:t>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6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2.19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9" y="1058274"/>
            <a:ext cx="5136550" cy="484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74" y="582051"/>
            <a:ext cx="595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Additional probe: invisible </a:t>
            </a:r>
            <a:r>
              <a:rPr lang="en-US" sz="2400" b="1" dirty="0" smtClean="0">
                <a:solidFill>
                  <a:srgbClr val="FF0000"/>
                </a:solidFill>
              </a:rPr>
              <a:t>Higgs decay </a:t>
            </a:r>
            <a:r>
              <a:rPr lang="en-US" sz="2400" dirty="0" smtClean="0"/>
              <a:t>to DM!</a:t>
            </a:r>
            <a:endParaRPr lang="en-US" sz="2400" dirty="0"/>
          </a:p>
        </p:txBody>
      </p:sp>
      <p:pic>
        <p:nvPicPr>
          <p:cNvPr id="3" name="Picture 2" descr="Screen Shot 2016-06-23 at 2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3" y="1512790"/>
            <a:ext cx="2032000" cy="711200"/>
          </a:xfrm>
          <a:prstGeom prst="rect">
            <a:avLst/>
          </a:prstGeom>
        </p:spPr>
      </p:pic>
      <p:pic>
        <p:nvPicPr>
          <p:cNvPr id="4" name="Picture 3" descr="Screen Shot 2016-06-23 at 2.2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7" y="1512790"/>
            <a:ext cx="4953000" cy="850900"/>
          </a:xfrm>
          <a:prstGeom prst="rect">
            <a:avLst/>
          </a:prstGeom>
        </p:spPr>
      </p:pic>
      <p:pic>
        <p:nvPicPr>
          <p:cNvPr id="5" name="Picture 4" descr="Screen Shot 2016-06-23 at 2.26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60" y="2616650"/>
            <a:ext cx="5893122" cy="4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" y="6406362"/>
            <a:ext cx="4389147" cy="40010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000" dirty="0" smtClean="0"/>
              <a:t>* to appear end of 2016/beginning 2017</a:t>
            </a:r>
            <a:endParaRPr lang="en-US" sz="2000" dirty="0"/>
          </a:p>
        </p:txBody>
      </p:sp>
      <p:pic>
        <p:nvPicPr>
          <p:cNvPr id="5" name="Picture 4" descr="Q0001hc_cover 2_revised_good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7" y="1054648"/>
            <a:ext cx="7020540" cy="49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284" y="336100"/>
            <a:ext cx="566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Pretty Indirect </a:t>
            </a:r>
            <a:r>
              <a:rPr lang="en-US" sz="2400" dirty="0" smtClean="0"/>
              <a:t>Probes: </a:t>
            </a:r>
            <a:r>
              <a:rPr lang="en-US" sz="2400" b="1" dirty="0" smtClean="0">
                <a:solidFill>
                  <a:srgbClr val="FF0000"/>
                </a:solidFill>
              </a:rPr>
              <a:t>charged cosmic rays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606" y="1193779"/>
            <a:ext cx="721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Good idea is to use </a:t>
            </a:r>
            <a:r>
              <a:rPr lang="en-US" sz="2400" b="1" dirty="0" smtClean="0">
                <a:solidFill>
                  <a:srgbClr val="FF0000"/>
                </a:solidFill>
              </a:rPr>
              <a:t>rare</a:t>
            </a:r>
            <a:r>
              <a:rPr lang="en-US" sz="2400" dirty="0" smtClean="0"/>
              <a:t> cosmic rays, such as </a:t>
            </a:r>
            <a:r>
              <a:rPr lang="en-US" sz="2400" b="1" dirty="0" smtClean="0">
                <a:solidFill>
                  <a:srgbClr val="FF0000"/>
                </a:solidFill>
              </a:rPr>
              <a:t>anti-matter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982" y="1964798"/>
            <a:ext cx="6094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antiprotons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positrons</a:t>
            </a:r>
            <a:r>
              <a:rPr lang="en-US" sz="2400" dirty="0" smtClean="0"/>
              <a:t> relatively abundant </a:t>
            </a:r>
          </a:p>
          <a:p>
            <a:pPr algn="ctr"/>
            <a:r>
              <a:rPr lang="en-US" sz="2400" dirty="0" smtClean="0"/>
              <a:t>(mostly from inelastic processes CR p on ISM p)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27262" y="3337066"/>
            <a:ext cx="6889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Interesting probe: </a:t>
            </a:r>
            <a:r>
              <a:rPr lang="en-US" sz="2400" b="1" dirty="0" err="1" smtClean="0">
                <a:solidFill>
                  <a:srgbClr val="FF0000"/>
                </a:solidFill>
              </a:rPr>
              <a:t>antideuterons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(or even </a:t>
            </a:r>
            <a:r>
              <a:rPr lang="en-US" sz="2400" b="1" dirty="0" smtClean="0">
                <a:solidFill>
                  <a:srgbClr val="FF0000"/>
                </a:solidFill>
              </a:rPr>
              <a:t>anti-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He</a:t>
            </a:r>
            <a:r>
              <a:rPr lang="en-US" sz="2400" dirty="0" smtClean="0"/>
              <a:t> !!)</a:t>
            </a:r>
            <a:endParaRPr lang="en-US" sz="2400" dirty="0"/>
          </a:p>
        </p:txBody>
      </p:sp>
      <p:pic>
        <p:nvPicPr>
          <p:cNvPr id="6" name="Picture 5" descr="Screen Shot 2016-06-22 at 1.4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15432"/>
            <a:ext cx="4724400" cy="71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013" y="5202975"/>
            <a:ext cx="69999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large</a:t>
            </a:r>
            <a:r>
              <a:rPr lang="en-US" sz="2400" dirty="0" smtClean="0"/>
              <a:t> energy </a:t>
            </a:r>
            <a:r>
              <a:rPr lang="en-US" sz="2400" b="1" dirty="0" smtClean="0">
                <a:solidFill>
                  <a:srgbClr val="FF0000"/>
                </a:solidFill>
              </a:rPr>
              <a:t>threshold</a:t>
            </a:r>
            <a:r>
              <a:rPr lang="en-US" sz="2400" dirty="0" smtClean="0"/>
              <a:t> (~17 </a:t>
            </a:r>
            <a:r>
              <a:rPr lang="en-US" sz="2400" dirty="0" err="1" smtClean="0"/>
              <a:t>GeV</a:t>
            </a:r>
            <a:r>
              <a:rPr lang="en-US" sz="2400" dirty="0" smtClean="0"/>
              <a:t>), so typically large momentum, while from DM produced at very low momentum! Select </a:t>
            </a:r>
            <a:r>
              <a:rPr lang="en-US" sz="2400" b="1" dirty="0" smtClean="0">
                <a:solidFill>
                  <a:srgbClr val="FF0000"/>
                </a:solidFill>
              </a:rPr>
              <a:t>low-energy </a:t>
            </a:r>
            <a:r>
              <a:rPr lang="en-US" sz="2400" b="1" dirty="0" err="1" smtClean="0">
                <a:solidFill>
                  <a:srgbClr val="FF0000"/>
                </a:solidFill>
              </a:rPr>
              <a:t>antideuterons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87" y="285926"/>
            <a:ext cx="822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positrons</a:t>
            </a:r>
            <a:r>
              <a:rPr lang="en-US" sz="2400" dirty="0" smtClean="0"/>
              <a:t> (and in part antiprotons) have attracted attention because of "</a:t>
            </a:r>
            <a:r>
              <a:rPr lang="en-US" sz="2400" b="1" dirty="0" smtClean="0">
                <a:solidFill>
                  <a:srgbClr val="FF0000"/>
                </a:solidFill>
              </a:rPr>
              <a:t>anomalies</a:t>
            </a:r>
            <a:r>
              <a:rPr lang="en-US" sz="2400" dirty="0" smtClean="0"/>
              <a:t>" reported by PAMELA, AMS-02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1092" y="1446909"/>
            <a:ext cx="792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general scheme for Galactic CR's: </a:t>
            </a:r>
            <a:r>
              <a:rPr lang="en-US" sz="2400" b="1" dirty="0" smtClean="0">
                <a:solidFill>
                  <a:srgbClr val="FF0000"/>
                </a:solidFill>
              </a:rPr>
              <a:t>diffusion</a:t>
            </a:r>
            <a:r>
              <a:rPr lang="en-US" sz="2400" dirty="0" smtClean="0"/>
              <a:t> (leaky-box) models</a:t>
            </a:r>
            <a:endParaRPr lang="en-US" sz="2400" dirty="0"/>
          </a:p>
        </p:txBody>
      </p:sp>
      <p:pic>
        <p:nvPicPr>
          <p:cNvPr id="4" name="Picture 3" descr="Screen Shot 2016-06-22 at 1.4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00" y="2048031"/>
            <a:ext cx="2311400" cy="977900"/>
          </a:xfrm>
          <a:prstGeom prst="rect">
            <a:avLst/>
          </a:prstGeom>
        </p:spPr>
      </p:pic>
      <p:pic>
        <p:nvPicPr>
          <p:cNvPr id="5" name="Picture 4" descr="Screen Shot 2016-06-22 at 1.4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55" y="3025931"/>
            <a:ext cx="6172200" cy="1054100"/>
          </a:xfrm>
          <a:prstGeom prst="rect">
            <a:avLst/>
          </a:prstGeom>
        </p:spPr>
      </p:pic>
      <p:pic>
        <p:nvPicPr>
          <p:cNvPr id="6" name="Picture 5" descr="Screen Shot 2016-06-22 at 1.44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7" y="4865168"/>
            <a:ext cx="73914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467" y="4274395"/>
            <a:ext cx="820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Things can be made arbitrarily more </a:t>
            </a:r>
            <a:r>
              <a:rPr lang="en-US" sz="2400" b="1" dirty="0" smtClean="0">
                <a:solidFill>
                  <a:srgbClr val="FF0000"/>
                </a:solidFill>
              </a:rPr>
              <a:t>complicated/sophisticated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7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2 at 1.4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06" y="1491882"/>
            <a:ext cx="2832100" cy="1206500"/>
          </a:xfrm>
          <a:prstGeom prst="rect">
            <a:avLst/>
          </a:prstGeom>
        </p:spPr>
      </p:pic>
      <p:pic>
        <p:nvPicPr>
          <p:cNvPr id="3" name="Picture 2" descr="Screen Shot 2016-06-22 at 1.44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59" y="120023"/>
            <a:ext cx="3124200" cy="124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0511" y="616346"/>
            <a:ext cx="287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Boundary</a:t>
            </a:r>
            <a:r>
              <a:rPr lang="en-US" sz="2400" dirty="0" smtClean="0"/>
              <a:t> conditions: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68395" y="2862613"/>
            <a:ext cx="946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Useful to </a:t>
            </a:r>
            <a:r>
              <a:rPr lang="en-US" sz="2400" b="1" dirty="0" smtClean="0">
                <a:solidFill>
                  <a:srgbClr val="FF0000"/>
                </a:solidFill>
              </a:rPr>
              <a:t>simplify</a:t>
            </a:r>
            <a:r>
              <a:rPr lang="en-US" sz="2400" dirty="0" smtClean="0"/>
              <a:t> the diffusion equation assuming steady-state, using typical diffusion and energy loss </a:t>
            </a:r>
            <a:r>
              <a:rPr lang="en-US" sz="2400" b="1" dirty="0" smtClean="0">
                <a:solidFill>
                  <a:srgbClr val="FF0000"/>
                </a:solidFill>
              </a:rPr>
              <a:t>time-scales</a:t>
            </a:r>
            <a:r>
              <a:rPr lang="en-US" sz="2400" dirty="0" smtClean="0"/>
              <a:t>, defined by</a:t>
            </a:r>
            <a:endParaRPr lang="en-US" sz="2400" dirty="0"/>
          </a:p>
        </p:txBody>
      </p:sp>
      <p:pic>
        <p:nvPicPr>
          <p:cNvPr id="6" name="Picture 5" descr="Screen Shot 2016-06-22 at 1.46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59" y="3859885"/>
            <a:ext cx="4483100" cy="120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936" y="5294874"/>
            <a:ext cx="303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Diff. Eq. then looks like</a:t>
            </a:r>
            <a:endParaRPr lang="en-US" sz="2400" dirty="0"/>
          </a:p>
        </p:txBody>
      </p:sp>
      <p:pic>
        <p:nvPicPr>
          <p:cNvPr id="8" name="Picture 7" descr="Screen Shot 2016-06-22 at 1.46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06" y="4960557"/>
            <a:ext cx="3327400" cy="113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7353" y="6221115"/>
            <a:ext cx="184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solution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6-06-22 at 1.46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59" y="6090857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56" y="279134"/>
            <a:ext cx="8063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If the source is cosmic rays accelerated via a </a:t>
            </a:r>
            <a:r>
              <a:rPr lang="en-US" sz="2400" b="1" dirty="0" smtClean="0">
                <a:solidFill>
                  <a:srgbClr val="FF0000"/>
                </a:solidFill>
              </a:rPr>
              <a:t>Fermi mechanism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pic>
        <p:nvPicPr>
          <p:cNvPr id="3" name="Picture 2" descr="Screen Shot 2016-06-22 at 1.4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6" y="1104259"/>
            <a:ext cx="1600200" cy="698500"/>
          </a:xfrm>
          <a:prstGeom prst="rect">
            <a:avLst/>
          </a:prstGeom>
        </p:spPr>
      </p:pic>
      <p:pic>
        <p:nvPicPr>
          <p:cNvPr id="4" name="Picture 3" descr="Screen Shot 2016-06-22 at 1.4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1" y="1104259"/>
            <a:ext cx="3733800" cy="93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7" y="2418355"/>
            <a:ext cx="826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…in agreement with </a:t>
            </a:r>
            <a:r>
              <a:rPr lang="en-US" sz="2400" b="1" dirty="0" smtClean="0">
                <a:solidFill>
                  <a:srgbClr val="FF0000"/>
                </a:solidFill>
              </a:rPr>
              <a:t>CR protons </a:t>
            </a:r>
            <a:r>
              <a:rPr lang="en-US" sz="2400" dirty="0" smtClean="0"/>
              <a:t>(where en. losses are irrelevant)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8165" y="3285990"/>
            <a:ext cx="86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 CR </a:t>
            </a:r>
            <a:r>
              <a:rPr lang="en-US" sz="2400" b="1" dirty="0" smtClean="0">
                <a:solidFill>
                  <a:srgbClr val="FF0000"/>
                </a:solidFill>
              </a:rPr>
              <a:t>electrons</a:t>
            </a:r>
            <a:r>
              <a:rPr lang="en-US" sz="2400" dirty="0" smtClean="0"/>
              <a:t>, energy losses are efficient above a certain </a:t>
            </a:r>
            <a:r>
              <a:rPr lang="en-US" sz="2400" b="1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pic>
        <p:nvPicPr>
          <p:cNvPr id="7" name="Picture 6" descr="Screen Shot 2016-06-22 at 1.48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0" y="4113302"/>
            <a:ext cx="7010400" cy="1117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81694" y="5643294"/>
            <a:ext cx="5595464" cy="723900"/>
            <a:chOff x="634962" y="5435268"/>
            <a:chExt cx="5595464" cy="723900"/>
          </a:xfrm>
        </p:grpSpPr>
        <p:pic>
          <p:nvPicPr>
            <p:cNvPr id="8" name="Picture 7" descr="Screen Shot 2016-06-22 at 1.48.2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62" y="5435268"/>
              <a:ext cx="4152900" cy="723900"/>
            </a:xfrm>
            <a:prstGeom prst="rect">
              <a:avLst/>
            </a:prstGeom>
          </p:spPr>
        </p:pic>
        <p:pic>
          <p:nvPicPr>
            <p:cNvPr id="9" name="Picture 8" descr="Screen Shot 2016-06-22 at 1.48.30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426" y="5562268"/>
              <a:ext cx="1651000" cy="596900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3131019" y="1532820"/>
            <a:ext cx="7115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1614</Words>
  <Application>Microsoft Macintosh PowerPoint</Application>
  <PresentationFormat>On-screen Show (4:3)</PresentationFormat>
  <Paragraphs>208</Paragraphs>
  <Slides>55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Profumo</dc:creator>
  <cp:lastModifiedBy>Stefano Profumo</cp:lastModifiedBy>
  <cp:revision>10</cp:revision>
  <dcterms:created xsi:type="dcterms:W3CDTF">2016-06-30T03:26:56Z</dcterms:created>
  <dcterms:modified xsi:type="dcterms:W3CDTF">2016-07-01T06:06:06Z</dcterms:modified>
</cp:coreProperties>
</file>