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C7857C3-225C-4CB1-9487-98E949D0972D}">
  <a:tblStyle styleName="Table_0" styleId="{1C7857C3-225C-4CB1-9487-98E949D0972D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3.xml"/><Relationship Type="http://schemas.openxmlformats.org/officeDocument/2006/relationships/slide" Id="rId18" Target="slides/slide12.xml"/><Relationship Type="http://schemas.openxmlformats.org/officeDocument/2006/relationships/slide" Id="rId17" Target="slides/slide11.xml"/><Relationship Type="http://schemas.openxmlformats.org/officeDocument/2006/relationships/slide" Id="rId16" Target="slides/slide10.xml"/><Relationship Type="http://schemas.openxmlformats.org/officeDocument/2006/relationships/slide" Id="rId15" Target="slides/slide9.xml"/><Relationship Type="http://schemas.openxmlformats.org/officeDocument/2006/relationships/slide" Id="rId14" Target="slides/slide8.xml"/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theme" Id="rId1" Target="theme/theme2.xml"/><Relationship Type="http://schemas.openxmlformats.org/officeDocument/2006/relationships/slide" Id="rId13" Target="slides/slide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9" id="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0" id="12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1" id="12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5" id="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6" id="12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7" id="12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1" id="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2" id="13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3" id="13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7" id="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8" id="13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9" id="13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2" id="5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0" id="8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2" id="10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8" id="10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4" id="11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4.xml"/><Relationship Type="http://schemas.openxmlformats.org/officeDocument/2006/relationships/image" Id="rId3" Target="../media/image08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3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5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5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9.jp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7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3.png"/><Relationship Type="http://schemas.openxmlformats.org/officeDocument/2006/relationships/image" Id="rId3" Target="../media/image02.png"/><Relationship Type="http://schemas.openxmlformats.org/officeDocument/2006/relationships/image" Id="rId6" Target="../media/image00.png"/><Relationship Type="http://schemas.openxmlformats.org/officeDocument/2006/relationships/image" Id="rId5" Target="../media/image01.pn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4.xml"/><Relationship Type="http://schemas.openxmlformats.org/officeDocument/2006/relationships/image" Id="rId3" Target="../media/image06.pn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4.xml"/><Relationship Type="http://schemas.openxmlformats.org/officeDocument/2006/relationships/image" Id="rId3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The Muon Lifetime</a:t>
            </a:r>
          </a:p>
        </p:txBody>
      </p:sp>
      <p:sp>
        <p:nvSpPr>
          <p:cNvPr name="Shape 42" id="42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Experiments from the Dark Side of the Muon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5" id="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6" id="116"/>
          <p:cNvSpPr txBox="1"/>
          <p:nvPr>
            <p:ph type="title"/>
          </p:nvPr>
        </p:nvSpPr>
        <p:spPr>
          <a:xfrm>
            <a:off y="726662" x="11628891"/>
            <a:ext cy="225900" cx="28499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117" id="117"/>
          <p:cNvSpPr/>
          <p:nvPr/>
        </p:nvSpPr>
        <p:spPr>
          <a:xfrm>
            <a:off y="1023174" x="1622770"/>
            <a:ext cy="5900148" cx="589845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18" id="118"/>
          <p:cNvSpPr txBox="1"/>
          <p:nvPr/>
        </p:nvSpPr>
        <p:spPr>
          <a:xfrm>
            <a:off y="0" x="0"/>
            <a:ext cy="1637100" cx="2595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3600" b="1"/>
              <a:t>Take Three</a:t>
            </a:r>
          </a:p>
          <a:p>
            <a:pPr>
              <a:buNone/>
            </a:pPr>
            <a:r>
              <a:rPr lang="en" sz="3600" b="1"/>
              <a:t>Air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2" id="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3" id="1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graphicFrame>
        <p:nvGraphicFramePr>
          <p:cNvPr name="Shape 124" id="124"/>
          <p:cNvGraphicFramePr/>
          <p:nvPr/>
        </p:nvGraphicFramePr>
        <p:xfrm>
          <a:off y="2118900" x="10262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{1C7857C3-225C-4CB1-9487-98E949D0972D}</a:tableStyleId>
              </a:tblPr>
              <a:tblGrid>
                <a:gridCol w="3382525"/>
                <a:gridCol w="3382525"/>
              </a:tblGrid>
              <a:tr h="1111000">
                <a:tc>
                  <a:txBody>
                    <a:bodyPr>
                      <a:spAutoFit/>
                    </a:bodyPr>
                    <a:lstStyle/>
                    <a:p>
                      <a:pPr>
                        <a:buNone/>
                      </a:pPr>
                      <a:r>
                        <a:rPr lang="en" sz="3000"/>
                        <a:t>Accepted Muon Lifetime 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>
                        <a:buNone/>
                      </a:pPr>
                      <a:r>
                        <a:rPr lang="en" sz="3000"/>
                        <a:t>2.2 microseconds</a:t>
                      </a:r>
                    </a:p>
                  </a:txBody>
                  <a:tcPr marB="91425" marT="91425" marR="91425" marL="91425"/>
                </a:tc>
              </a:tr>
              <a:tr h="723725">
                <a:tc>
                  <a:txBody>
                    <a:bodyPr>
                      <a:spAutoFit/>
                    </a:bodyPr>
                    <a:lstStyle/>
                    <a:p>
                      <a:pPr>
                        <a:buNone/>
                      </a:pPr>
                      <a:r>
                        <a:rPr lang="en" sz="3000"/>
                        <a:t>Packing Peanuts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>
                        <a:buNone/>
                      </a:pPr>
                      <a:r>
                        <a:rPr lang="en" sz="3000"/>
                        <a:t>7.64</a:t>
                      </a:r>
                    </a:p>
                  </a:txBody>
                  <a:tcPr marB="91425" marT="91425" marR="91425" marL="91425"/>
                </a:tc>
              </a:tr>
              <a:tr h="785475">
                <a:tc>
                  <a:txBody>
                    <a:bodyPr>
                      <a:sp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/>
                        <a:t>Air Filling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>
                        <a:buNone/>
                      </a:pPr>
                      <a:r>
                        <a:rPr lang="en" sz="3000"/>
                        <a:t>4.61</a:t>
                      </a:r>
                    </a:p>
                  </a:txBody>
                  <a:tcPr marB="91425" marT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8" id="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9" id="1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  <p:sp>
        <p:nvSpPr>
          <p:cNvPr name="Shape 130" id="130"/>
          <p:cNvSpPr txBox="1"/>
          <p:nvPr>
            <p:ph type="body" idx="1"/>
          </p:nvPr>
        </p:nvSpPr>
        <p:spPr>
          <a:xfrm>
            <a:off y="1283825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We need to test more materials before concluding on an optimal density for measuring muon lifetime.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The density of the material through which muons pass did affect the experimental lifetime. This makes sense, because a denser material will have more atomic nuclei per unit volume, resulting in a larger chance of muon to atom collisions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4" id="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5" id="1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Works Cited</a:t>
            </a:r>
          </a:p>
        </p:txBody>
      </p:sp>
      <p:sp>
        <p:nvSpPr>
          <p:cNvPr name="Shape 136" id="13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i="1" sz="2400"/>
              <a:t>Muon lifetime: Determination of the fundamental weak coupling constant</a:t>
            </a:r>
            <a:r>
              <a:rPr lang="en" sz="2400"/>
              <a:t> . Informally published manuscript, Physics, University of Notre Dame, Notre Dame, Retrieved from http://isnap.nd.edu/Lectures/Laboratory/16_Muon_Lifetime.pdf</a:t>
            </a:r>
          </a:p>
          <a:p>
            <a:pPr indent="-419100" marL="457200" rtl="0" lvl="0"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400"/>
              <a:t>Thrasher, M. E. (1998). </a:t>
            </a:r>
            <a:r>
              <a:rPr lang="en" i="1" sz="2400"/>
              <a:t>The measurement, simulation, and interpretation of the lifetime of cosmic ray muons</a:t>
            </a:r>
            <a:r>
              <a:rPr lang="en" sz="2400"/>
              <a:t> . Informally published manuscript, Physics, Harvard University, Cambridge, Retrieved from http://web.mit.edu/rsi/www/pdfs/papers/98/mthrashe.pdf</a:t>
            </a:r>
          </a:p>
          <a:p>
            <a:pPr rtl="0" lvl="0">
              <a:buNone/>
            </a:pPr>
            <a:r>
              <a:rPr lang="en" sz="2400"/>
              <a:t>Special thanks to Steve Ritz, Stu Briber, and Paul Bergeron for their expertise and guidance.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 rot="10800000" flipH="1">
            <a:off y="335893" x="9733855"/>
            <a:ext cy="61200" cx="65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/>
        </p:txBody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397093" x="436800"/>
            <a:ext cy="4967700" cx="39945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The Question:</a:t>
            </a:r>
          </a:p>
          <a:p>
            <a:pPr>
              <a:buNone/>
            </a:pPr>
            <a:r>
              <a:rPr lang="en"/>
              <a:t>Does the experimental value for muon lifetime change if it's trajectory is stopped by materials of varying density?</a:t>
            </a:r>
          </a:p>
        </p:txBody>
      </p:sp>
      <p:sp>
        <p:nvSpPr>
          <p:cNvPr name="Shape 49" id="49"/>
          <p:cNvSpPr txBox="1"/>
          <p:nvPr>
            <p:ph type="body" idx="2"/>
          </p:nvPr>
        </p:nvSpPr>
        <p:spPr>
          <a:xfrm>
            <a:off y="335893" x="4733098"/>
            <a:ext cy="4967700" cx="39945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The Hypothesis:</a:t>
            </a:r>
          </a:p>
          <a:p>
            <a:pPr>
              <a:buNone/>
            </a:pPr>
            <a:r>
              <a:rPr lang="en"/>
              <a:t>The lifetime will vary, and the packing peanuts will reflect the muon lifetime closest to the accepted value.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3" id="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" id="54"/>
          <p:cNvSpPr txBox="1"/>
          <p:nvPr>
            <p:ph type="title"/>
          </p:nvPr>
        </p:nvSpPr>
        <p:spPr>
          <a:xfrm>
            <a:off y="335868" x="467400"/>
            <a:ext cy="724500" cx="1585799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Setup</a:t>
            </a:r>
          </a:p>
        </p:txBody>
      </p:sp>
      <p:sp>
        <p:nvSpPr>
          <p:cNvPr name="Shape 55" id="55"/>
          <p:cNvSpPr txBox="1"/>
          <p:nvPr>
            <p:ph type="body" idx="1"/>
          </p:nvPr>
        </p:nvSpPr>
        <p:spPr>
          <a:xfrm>
            <a:off y="1283833" x="0"/>
            <a:ext cy="5559599" cx="3098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4 scintilllators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Right trigonal prism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2-fold coincidence between top scintillators</a:t>
            </a:r>
          </a:p>
          <a:p>
            <a:pPr indent="-419100" marL="45720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2 filling materials used: air and packing peanuts </a:t>
            </a:r>
          </a:p>
        </p:txBody>
      </p:sp>
      <p:sp>
        <p:nvSpPr>
          <p:cNvPr name="Shape 56" id="56"/>
          <p:cNvSpPr/>
          <p:nvPr/>
        </p:nvSpPr>
        <p:spPr>
          <a:xfrm>
            <a:off y="0" x="3143247"/>
            <a:ext cy="4500564" cx="60007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Setup</a:t>
            </a:r>
          </a:p>
        </p:txBody>
      </p:sp>
      <p:sp>
        <p:nvSpPr>
          <p:cNvPr name="Shape 62" id="6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63" id="63"/>
          <p:cNvSpPr/>
          <p:nvPr/>
        </p:nvSpPr>
        <p:spPr>
          <a:xfrm>
            <a:off y="1833767" x="1323450"/>
            <a:ext cy="4500564" cx="60007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Setup</a:t>
            </a:r>
          </a:p>
        </p:txBody>
      </p:sp>
      <p:sp>
        <p:nvSpPr>
          <p:cNvPr name="Shape 69" id="6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70" id="70"/>
          <p:cNvSpPr/>
          <p:nvPr/>
        </p:nvSpPr>
        <p:spPr>
          <a:xfrm>
            <a:off y="1687133" x="1112925"/>
            <a:ext cy="4793833" cx="639177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Setup</a:t>
            </a:r>
          </a:p>
        </p:txBody>
      </p:sp>
      <p:sp>
        <p:nvSpPr>
          <p:cNvPr name="Shape 76" id="7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77" id="77"/>
          <p:cNvSpPr/>
          <p:nvPr/>
        </p:nvSpPr>
        <p:spPr>
          <a:xfrm>
            <a:off y="1929646" x="1428750"/>
            <a:ext cy="4308806" cx="57450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/>
          <p:nvPr/>
        </p:nvSpPr>
        <p:spPr>
          <a:xfrm>
            <a:off y="3980002" x="4490346"/>
            <a:ext cy="2877997" cx="465365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83" id="83"/>
          <p:cNvSpPr/>
          <p:nvPr/>
        </p:nvSpPr>
        <p:spPr>
          <a:xfrm>
            <a:off y="4132752" x="184149"/>
            <a:ext cy="2737746" cx="442666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84" id="84"/>
          <p:cNvSpPr/>
          <p:nvPr/>
        </p:nvSpPr>
        <p:spPr>
          <a:xfrm>
            <a:off y="1327088" x="4602255"/>
            <a:ext cy="2777335" cx="449071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name="Shape 85" id="85"/>
          <p:cNvSpPr txBox="1"/>
          <p:nvPr>
            <p:ph type="title"/>
          </p:nvPr>
        </p:nvSpPr>
        <p:spPr>
          <a:xfrm>
            <a:off y="111327" x="457199"/>
            <a:ext cy="928799" cx="4096499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Calibration Plots</a:t>
            </a:r>
          </a:p>
        </p:txBody>
      </p:sp>
      <p:sp>
        <p:nvSpPr>
          <p:cNvPr name="Shape 86" id="86"/>
          <p:cNvSpPr txBox="1"/>
          <p:nvPr>
            <p:ph type="body" idx="1"/>
          </p:nvPr>
        </p:nvSpPr>
        <p:spPr>
          <a:xfrm flipH="1">
            <a:off y="1569583" x="9972758"/>
            <a:ext cy="160799" cx="10470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  </a:t>
            </a:r>
          </a:p>
        </p:txBody>
      </p:sp>
      <p:sp>
        <p:nvSpPr>
          <p:cNvPr name="Shape 87" id="87"/>
          <p:cNvSpPr txBox="1"/>
          <p:nvPr/>
        </p:nvSpPr>
        <p:spPr>
          <a:xfrm>
            <a:off y="5152426" x="4640366"/>
            <a:ext cy="367200" cx="438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indent="0" marR="0" algn="l" marL="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Hz</a:t>
            </a:r>
          </a:p>
        </p:txBody>
      </p:sp>
      <p:sp>
        <p:nvSpPr>
          <p:cNvPr name="Shape 88" id="88"/>
          <p:cNvSpPr txBox="1"/>
          <p:nvPr/>
        </p:nvSpPr>
        <p:spPr>
          <a:xfrm>
            <a:off y="6521230" x="6520791"/>
            <a:ext cy="285600" cx="357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V</a:t>
            </a:r>
          </a:p>
        </p:txBody>
      </p:sp>
      <p:sp>
        <p:nvSpPr>
          <p:cNvPr name="Shape 89" id="89"/>
          <p:cNvSpPr txBox="1"/>
          <p:nvPr/>
        </p:nvSpPr>
        <p:spPr>
          <a:xfrm>
            <a:off y="4103278" x="6718620"/>
            <a:ext cy="367200" cx="296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</a:t>
            </a:r>
          </a:p>
        </p:txBody>
      </p:sp>
      <p:sp>
        <p:nvSpPr>
          <p:cNvPr name="Shape 90" id="90"/>
          <p:cNvSpPr txBox="1"/>
          <p:nvPr/>
        </p:nvSpPr>
        <p:spPr>
          <a:xfrm>
            <a:off y="5297612" x="241191"/>
            <a:ext cy="367200" cx="438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Hz</a:t>
            </a:r>
          </a:p>
        </p:txBody>
      </p:sp>
      <p:sp>
        <p:nvSpPr>
          <p:cNvPr name="Shape 91" id="91"/>
          <p:cNvSpPr txBox="1"/>
          <p:nvPr/>
        </p:nvSpPr>
        <p:spPr>
          <a:xfrm>
            <a:off y="6521230" x="2233608"/>
            <a:ext cy="285600" cx="357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</a:t>
            </a:r>
          </a:p>
        </p:txBody>
      </p:sp>
      <p:sp>
        <p:nvSpPr>
          <p:cNvPr name="Shape 92" id="92"/>
          <p:cNvSpPr txBox="1"/>
          <p:nvPr/>
        </p:nvSpPr>
        <p:spPr>
          <a:xfrm>
            <a:off y="4103278" x="2192808"/>
            <a:ext cy="367200" cx="336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C</a:t>
            </a:r>
          </a:p>
        </p:txBody>
      </p:sp>
      <p:sp>
        <p:nvSpPr>
          <p:cNvPr name="Shape 93" id="93"/>
          <p:cNvSpPr/>
          <p:nvPr/>
        </p:nvSpPr>
        <p:spPr>
          <a:xfrm>
            <a:off y="1346260" x="184149"/>
            <a:ext cy="2788785" cx="4509156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name="Shape 94" id="94"/>
          <p:cNvSpPr txBox="1"/>
          <p:nvPr/>
        </p:nvSpPr>
        <p:spPr>
          <a:xfrm>
            <a:off y="2546850" x="4874416"/>
            <a:ext cy="367200" cx="438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Hz</a:t>
            </a:r>
          </a:p>
        </p:txBody>
      </p:sp>
      <p:sp>
        <p:nvSpPr>
          <p:cNvPr name="Shape 95" id="95"/>
          <p:cNvSpPr txBox="1"/>
          <p:nvPr/>
        </p:nvSpPr>
        <p:spPr>
          <a:xfrm>
            <a:off y="3767799" x="6688020"/>
            <a:ext cy="285600" cx="357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</a:t>
            </a:r>
          </a:p>
        </p:txBody>
      </p:sp>
      <p:sp>
        <p:nvSpPr>
          <p:cNvPr name="Shape 96" id="96"/>
          <p:cNvSpPr txBox="1"/>
          <p:nvPr/>
        </p:nvSpPr>
        <p:spPr>
          <a:xfrm>
            <a:off y="1507183" x="6520791"/>
            <a:ext cy="285600" cx="357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</a:t>
            </a:r>
          </a:p>
        </p:txBody>
      </p:sp>
      <p:sp>
        <p:nvSpPr>
          <p:cNvPr name="Shape 97" id="97"/>
          <p:cNvSpPr txBox="1"/>
          <p:nvPr/>
        </p:nvSpPr>
        <p:spPr>
          <a:xfrm>
            <a:off y="2541742" x="301741"/>
            <a:ext cy="367200" cx="438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Hz</a:t>
            </a:r>
          </a:p>
        </p:txBody>
      </p:sp>
      <p:sp>
        <p:nvSpPr>
          <p:cNvPr name="Shape 98" id="98"/>
          <p:cNvSpPr txBox="1"/>
          <p:nvPr/>
        </p:nvSpPr>
        <p:spPr>
          <a:xfrm>
            <a:off y="3767799" x="2233608"/>
            <a:ext cy="285600" cx="357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V</a:t>
            </a:r>
          </a:p>
        </p:txBody>
      </p:sp>
      <p:sp>
        <p:nvSpPr>
          <p:cNvPr name="Shape 99" id="99"/>
          <p:cNvSpPr txBox="1"/>
          <p:nvPr/>
        </p:nvSpPr>
        <p:spPr>
          <a:xfrm>
            <a:off y="1444783" x="2182608"/>
            <a:ext cy="285600" cx="357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 txBox="1"/>
          <p:nvPr>
            <p:ph type="title"/>
          </p:nvPr>
        </p:nvSpPr>
        <p:spPr>
          <a:xfrm>
            <a:off y="0" x="0"/>
            <a:ext cy="1383599" cx="2588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Take One</a:t>
            </a:r>
          </a:p>
          <a:p>
            <a:pPr>
              <a:buNone/>
            </a:pPr>
            <a:r>
              <a:rPr lang="en"/>
              <a:t>Air</a:t>
            </a:r>
          </a:p>
        </p:txBody>
      </p:sp>
      <p:sp>
        <p:nvSpPr>
          <p:cNvPr name="Shape 105" id="105"/>
          <p:cNvSpPr/>
          <p:nvPr/>
        </p:nvSpPr>
        <p:spPr>
          <a:xfrm>
            <a:off y="1143000" x="1714500"/>
            <a:ext cy="5715000" cx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 txBox="1"/>
          <p:nvPr>
            <p:ph type="title"/>
          </p:nvPr>
        </p:nvSpPr>
        <p:spPr>
          <a:xfrm>
            <a:off y="0" x="0"/>
            <a:ext cy="1367399" cx="3932999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Take Two</a:t>
            </a:r>
          </a:p>
          <a:p>
            <a:pPr rtl="0" lvl="0">
              <a:buNone/>
            </a:pPr>
            <a:r>
              <a:rPr lang="en"/>
              <a:t>Packing Peanuts</a:t>
            </a:r>
          </a:p>
        </p:txBody>
      </p:sp>
      <p:sp>
        <p:nvSpPr>
          <p:cNvPr name="Shape 111" id="111"/>
          <p:cNvSpPr/>
          <p:nvPr/>
        </p:nvSpPr>
        <p:spPr>
          <a:xfrm>
            <a:off y="1143000" x="1714500"/>
            <a:ext cy="5715000" cx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