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9"/>
  </p:notesMasterIdLst>
  <p:sldIdLst>
    <p:sldId id="280" r:id="rId2"/>
    <p:sldId id="263" r:id="rId3"/>
    <p:sldId id="264" r:id="rId4"/>
    <p:sldId id="294" r:id="rId5"/>
    <p:sldId id="295" r:id="rId6"/>
    <p:sldId id="297" r:id="rId7"/>
    <p:sldId id="285" r:id="rId8"/>
    <p:sldId id="277" r:id="rId9"/>
    <p:sldId id="287" r:id="rId10"/>
    <p:sldId id="283" r:id="rId11"/>
    <p:sldId id="269" r:id="rId12"/>
    <p:sldId id="270" r:id="rId13"/>
    <p:sldId id="298" r:id="rId14"/>
    <p:sldId id="299" r:id="rId15"/>
    <p:sldId id="300" r:id="rId16"/>
    <p:sldId id="301" r:id="rId17"/>
    <p:sldId id="271" r:id="rId18"/>
    <p:sldId id="272" r:id="rId19"/>
    <p:sldId id="273" r:id="rId20"/>
    <p:sldId id="290" r:id="rId21"/>
    <p:sldId id="302" r:id="rId22"/>
    <p:sldId id="266" r:id="rId23"/>
    <p:sldId id="296" r:id="rId24"/>
    <p:sldId id="288" r:id="rId25"/>
    <p:sldId id="291" r:id="rId26"/>
    <p:sldId id="282" r:id="rId27"/>
    <p:sldId id="279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7A4623F9-8FA1-4A35-AC30-4ED1132E4A7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73B30F-4FF9-4F13-BE23-ED3B589CC152}" type="slidenum">
              <a:rPr lang="en-US"/>
              <a:pPr/>
              <a:t>1</a:t>
            </a:fld>
            <a:endParaRPr lang="en-US"/>
          </a:p>
        </p:txBody>
      </p:sp>
      <p:sp>
        <p:nvSpPr>
          <p:cNvPr id="15363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/>
              <a:t>“some of the darkest and most forbidding zones of ignorance in </a:t>
            </a:r>
          </a:p>
          <a:p>
            <a:pPr eaLnBrk="1" hangingPunct="1"/>
            <a:r>
              <a:rPr lang="en-US" smtClean="0"/>
              <a:t>the existing landscape of fundamental physics”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B7FBBA-AD7C-455C-8020-748A1E222D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E13152-6AA5-41C9-AE27-37528CA94A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293E9F-6C63-4447-8322-03B9222CE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E45C37-1A55-4767-A896-17DF96A4C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F89037-F4F3-44CA-84D4-0F4CAEE4E1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3434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CF252-5129-4435-AE10-FEF2AA2D5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18F22-7FDC-4F62-A401-25E33BEC3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D6CFF-8465-4A54-9E11-94909274FF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8842D3-94F4-4A3C-8124-2A8DDD73A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17FF9-BB0D-421F-8824-7025F57050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1B8D4B-FB14-4183-8973-D0CC4E03B1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762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66800"/>
            <a:ext cx="8839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956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J. Nielsen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2B70D4-4B55-450B-8080-F336B43ABD5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\Users\nielsenj\Desktop\LHC_ATLAS_Collision_MD_HD_v02-small.mov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9D82D99-43D3-48F6-8075-B8BC11A0866E}" type="slidenum">
              <a:rPr lang="en-US"/>
              <a:pPr/>
              <a:t>1</a:t>
            </a:fld>
            <a:endParaRPr lang="en-US"/>
          </a:p>
        </p:txBody>
      </p:sp>
      <p:sp>
        <p:nvSpPr>
          <p:cNvPr id="14340" name="Rectangle 2"/>
          <p:cNvSpPr>
            <a:spLocks noChangeArrowheads="1"/>
          </p:cNvSpPr>
          <p:nvPr/>
        </p:nvSpPr>
        <p:spPr bwMode="auto">
          <a:xfrm>
            <a:off x="457200" y="1143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400">
                <a:solidFill>
                  <a:srgbClr val="FF0000"/>
                </a:solidFill>
                <a:latin typeface="Arial Black" charset="0"/>
              </a:rPr>
              <a:t>The ATLAS experiment at the Large Hadron Collider</a:t>
            </a:r>
            <a:endParaRPr lang="en-US" sz="3600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066800" y="3200400"/>
            <a:ext cx="6400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</a:rPr>
              <a:t>Jason Nielsen</a:t>
            </a:r>
          </a:p>
          <a:p>
            <a:pPr marL="342900" indent="-342900" algn="ctr" eaLnBrk="1" hangingPunct="1">
              <a:spcBef>
                <a:spcPct val="20000"/>
              </a:spcBef>
            </a:pPr>
            <a:r>
              <a:rPr lang="en-US" sz="3200">
                <a:solidFill>
                  <a:srgbClr val="0000FF"/>
                </a:solidFill>
              </a:rPr>
              <a:t>UC Santa Cruz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0" y="4724400"/>
            <a:ext cx="9144000" cy="112713"/>
          </a:xfrm>
          <a:prstGeom prst="rect">
            <a:avLst/>
          </a:prstGeom>
          <a:gradFill rotWithShape="0">
            <a:gsLst>
              <a:gs pos="0">
                <a:srgbClr val="35007D"/>
              </a:gs>
              <a:gs pos="50000">
                <a:srgbClr val="6D00FF"/>
              </a:gs>
              <a:gs pos="100000">
                <a:srgbClr val="35007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44850" y="6248400"/>
            <a:ext cx="247015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Arial Black" charset="0"/>
              </a:rPr>
              <a:t>VERTEX 2004</a:t>
            </a:r>
            <a:endParaRPr lang="en-US">
              <a:latin typeface="Times" charset="0"/>
            </a:endParaRPr>
          </a:p>
        </p:txBody>
      </p:sp>
      <p:pic>
        <p:nvPicPr>
          <p:cNvPr id="38922" name="Picture 10" descr="&#10;scippTree.png                                                  00074C4CMacintosh HD                   C06A368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352800"/>
            <a:ext cx="1497013" cy="3136900"/>
          </a:xfrm>
          <a:prstGeom prst="rect">
            <a:avLst/>
          </a:prstGeom>
          <a:noFill/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14345" name="Text Box 11"/>
          <p:cNvSpPr txBox="1">
            <a:spLocks noChangeArrowheads="1"/>
          </p:cNvSpPr>
          <p:nvPr/>
        </p:nvSpPr>
        <p:spPr bwMode="auto">
          <a:xfrm>
            <a:off x="4876800" y="5562600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July 28, 2010</a:t>
            </a:r>
          </a:p>
        </p:txBody>
      </p:sp>
      <p:pic>
        <p:nvPicPr>
          <p:cNvPr id="14346" name="Picture 12"/>
          <p:cNvPicPr>
            <a:picLocks noChangeAspect="1" noChangeArrowheads="1"/>
          </p:cNvPicPr>
          <p:nvPr/>
        </p:nvPicPr>
        <p:blipFill>
          <a:blip r:embed="rId4"/>
          <a:srcRect l="9322" t="26077" r="8757" b="19139"/>
          <a:stretch>
            <a:fillRect/>
          </a:stretch>
        </p:blipFill>
        <p:spPr bwMode="auto">
          <a:xfrm>
            <a:off x="6540500" y="2362200"/>
            <a:ext cx="26035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788398-365A-472B-AE0F-E27F4F8E22EB}" type="slidenum">
              <a:rPr lang="en-US"/>
              <a:pPr/>
              <a:t>10</a:t>
            </a:fld>
            <a:endParaRPr lang="en-US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Provocative Candidate Event</a:t>
            </a:r>
          </a:p>
        </p:txBody>
      </p:sp>
      <p:pic>
        <p:nvPicPr>
          <p:cNvPr id="24581" name="Picture 3" descr="&#10;4-jets.pdf                                                     000255BBMacintosh HD                   BA608C0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229600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6408738" y="3303588"/>
            <a:ext cx="2301875" cy="396875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3 NN b-tagged jets</a:t>
            </a: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762000" y="1295400"/>
            <a:ext cx="233838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E</a:t>
            </a:r>
            <a:r>
              <a:rPr lang="en-US" baseline="-25000">
                <a:solidFill>
                  <a:schemeClr val="bg1"/>
                </a:solidFill>
              </a:rPr>
              <a:t>CM</a:t>
            </a:r>
            <a:r>
              <a:rPr lang="en-US">
                <a:solidFill>
                  <a:schemeClr val="bg1"/>
                </a:solidFill>
              </a:rPr>
              <a:t>=206.7 GeV</a:t>
            </a:r>
          </a:p>
        </p:txBody>
      </p:sp>
      <p:sp>
        <p:nvSpPr>
          <p:cNvPr id="24584" name="Text Box 6"/>
          <p:cNvSpPr txBox="1">
            <a:spLocks noChangeArrowheads="1"/>
          </p:cNvSpPr>
          <p:nvPr/>
        </p:nvSpPr>
        <p:spPr bwMode="auto">
          <a:xfrm>
            <a:off x="3276600" y="838200"/>
            <a:ext cx="3024188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HZ </a:t>
            </a:r>
            <a:r>
              <a:rPr lang="en-US">
                <a:solidFill>
                  <a:schemeClr val="bg1"/>
                </a:solidFill>
                <a:sym typeface="Symbol" charset="2"/>
              </a:rPr>
              <a:t> bbbb selection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4585" name="Text Box 7"/>
          <p:cNvSpPr txBox="1">
            <a:spLocks noChangeArrowheads="1"/>
          </p:cNvSpPr>
          <p:nvPr/>
        </p:nvSpPr>
        <p:spPr bwMode="auto">
          <a:xfrm>
            <a:off x="703263" y="6059488"/>
            <a:ext cx="5010150" cy="45720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Reconstructed m</a:t>
            </a:r>
            <a:r>
              <a:rPr lang="en-US" baseline="-25000">
                <a:solidFill>
                  <a:schemeClr val="bg1"/>
                </a:solidFill>
              </a:rPr>
              <a:t>H </a:t>
            </a:r>
            <a:r>
              <a:rPr lang="en-US">
                <a:solidFill>
                  <a:schemeClr val="bg1"/>
                </a:solidFill>
              </a:rPr>
              <a:t>= 110 ± 3 GeV/c</a:t>
            </a:r>
            <a:r>
              <a:rPr lang="en-US" baseline="30000">
                <a:solidFill>
                  <a:schemeClr val="bg1"/>
                </a:solidFill>
              </a:rPr>
              <a:t>2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957161-4FC2-4D01-9C0D-0538FB0519F5}" type="slidenum">
              <a:rPr lang="en-US"/>
              <a:pPr/>
              <a:t>11</a:t>
            </a:fld>
            <a:endParaRPr lang="en-US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Bumps in the Mass Spectrum</a:t>
            </a:r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62138"/>
            <a:ext cx="577691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288925" y="877888"/>
            <a:ext cx="8416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Decay products of the Higgs boson form a mass resonance</a:t>
            </a:r>
            <a:endParaRPr lang="en-US"/>
          </a:p>
          <a:p>
            <a:r>
              <a:rPr lang="en-US"/>
              <a:t>- similar to resonances from past discoveries of new particles</a:t>
            </a:r>
          </a:p>
        </p:txBody>
      </p:sp>
      <p:sp>
        <p:nvSpPr>
          <p:cNvPr id="25607" name="Text Box 5"/>
          <p:cNvSpPr txBox="1">
            <a:spLocks noChangeArrowheads="1"/>
          </p:cNvSpPr>
          <p:nvPr/>
        </p:nvSpPr>
        <p:spPr bwMode="auto">
          <a:xfrm>
            <a:off x="381000" y="5105400"/>
            <a:ext cx="8002588" cy="11969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u="sng"/>
              <a:t>Strategy for identifying Higgs boson production: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>
                <a:solidFill>
                  <a:schemeClr val="accent2"/>
                </a:solidFill>
              </a:rPr>
              <a:t>Excess of events</a:t>
            </a:r>
            <a:r>
              <a:rPr lang="en-US"/>
              <a:t> in Wbb signature (or other signature)</a:t>
            </a:r>
          </a:p>
          <a:p>
            <a:pPr marL="457200" indent="-457200">
              <a:buFont typeface="Times" charset="0"/>
              <a:buAutoNum type="arabicPeriod"/>
            </a:pPr>
            <a:r>
              <a:rPr lang="en-US"/>
              <a:t>Higgs decay products form a </a:t>
            </a:r>
            <a:r>
              <a:rPr lang="en-US">
                <a:solidFill>
                  <a:schemeClr val="accent2"/>
                </a:solidFill>
              </a:rPr>
              <a:t>invariant mass peak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71B4B-AEAB-4D69-BC44-0B0FAA1456E8}" type="slidenum">
              <a:rPr lang="en-US"/>
              <a:pPr/>
              <a:t>12</a:t>
            </a:fld>
            <a:endParaRPr lang="en-US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 Hadron Collider at CERN</a:t>
            </a:r>
          </a:p>
        </p:txBody>
      </p:sp>
      <p:pic>
        <p:nvPicPr>
          <p:cNvPr id="26629" name="Picture 3" descr="0107014_01_aerial_view.jpg                                     000255BBMacintosh HD                   BA609A1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57375"/>
            <a:ext cx="4192588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4"/>
          <p:cNvSpPr txBox="1">
            <a:spLocks noChangeArrowheads="1"/>
          </p:cNvSpPr>
          <p:nvPr/>
        </p:nvSpPr>
        <p:spPr bwMode="auto">
          <a:xfrm>
            <a:off x="441325" y="9540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1" name="Text Box 5"/>
          <p:cNvSpPr txBox="1">
            <a:spLocks noChangeArrowheads="1"/>
          </p:cNvSpPr>
          <p:nvPr/>
        </p:nvSpPr>
        <p:spPr bwMode="auto">
          <a:xfrm>
            <a:off x="2667000" y="1901825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Italy</a:t>
            </a:r>
          </a:p>
        </p:txBody>
      </p:sp>
      <p:sp>
        <p:nvSpPr>
          <p:cNvPr id="26632" name="Line 6"/>
          <p:cNvSpPr>
            <a:spLocks noChangeShapeType="1"/>
          </p:cNvSpPr>
          <p:nvPr/>
        </p:nvSpPr>
        <p:spPr bwMode="auto">
          <a:xfrm>
            <a:off x="3276600" y="2057400"/>
            <a:ext cx="76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7"/>
          <p:cNvSpPr>
            <a:spLocks noChangeArrowheads="1"/>
          </p:cNvSpPr>
          <p:nvPr/>
        </p:nvSpPr>
        <p:spPr bwMode="auto">
          <a:xfrm>
            <a:off x="990600" y="3048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AutoShape 8"/>
          <p:cNvSpPr>
            <a:spLocks noChangeArrowheads="1"/>
          </p:cNvSpPr>
          <p:nvPr/>
        </p:nvSpPr>
        <p:spPr bwMode="auto">
          <a:xfrm flipH="1">
            <a:off x="2819400" y="3048000"/>
            <a:ext cx="914400" cy="3048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Text Box 9"/>
          <p:cNvSpPr txBox="1">
            <a:spLocks noChangeArrowheads="1"/>
          </p:cNvSpPr>
          <p:nvPr/>
        </p:nvSpPr>
        <p:spPr bwMode="auto">
          <a:xfrm>
            <a:off x="1127125" y="2706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6636" name="Text Box 10"/>
          <p:cNvSpPr txBox="1">
            <a:spLocks noChangeArrowheads="1"/>
          </p:cNvSpPr>
          <p:nvPr/>
        </p:nvSpPr>
        <p:spPr bwMode="auto">
          <a:xfrm>
            <a:off x="3565525" y="2706688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26637" name="AutoShape 11"/>
          <p:cNvSpPr>
            <a:spLocks noChangeArrowheads="1"/>
          </p:cNvSpPr>
          <p:nvPr/>
        </p:nvSpPr>
        <p:spPr bwMode="auto">
          <a:xfrm>
            <a:off x="1981200" y="2971800"/>
            <a:ext cx="685800" cy="457200"/>
          </a:xfrm>
          <a:prstGeom prst="irregularSeal2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8" name="AutoShape 12"/>
          <p:cNvSpPr>
            <a:spLocks noChangeArrowheads="1"/>
          </p:cNvSpPr>
          <p:nvPr/>
        </p:nvSpPr>
        <p:spPr bwMode="auto">
          <a:xfrm>
            <a:off x="2057400" y="3048000"/>
            <a:ext cx="457200" cy="381000"/>
          </a:xfrm>
          <a:prstGeom prst="irregularSeal2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39" name="Text Box 13"/>
          <p:cNvSpPr txBox="1">
            <a:spLocks noChangeArrowheads="1"/>
          </p:cNvSpPr>
          <p:nvPr/>
        </p:nvSpPr>
        <p:spPr bwMode="auto">
          <a:xfrm>
            <a:off x="1752600" y="2590800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14 TeV</a:t>
            </a:r>
          </a:p>
        </p:txBody>
      </p:sp>
      <p:sp>
        <p:nvSpPr>
          <p:cNvPr id="26640" name="Text Box 14"/>
          <p:cNvSpPr txBox="1">
            <a:spLocks noChangeArrowheads="1"/>
          </p:cNvSpPr>
          <p:nvPr/>
        </p:nvSpPr>
        <p:spPr bwMode="auto">
          <a:xfrm>
            <a:off x="669925" y="1066800"/>
            <a:ext cx="63611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Next generation collider: currently taking data</a:t>
            </a:r>
          </a:p>
        </p:txBody>
      </p:sp>
      <p:sp>
        <p:nvSpPr>
          <p:cNvPr id="26641" name="AutoShape 15"/>
          <p:cNvSpPr>
            <a:spLocks noChangeArrowheads="1"/>
          </p:cNvSpPr>
          <p:nvPr/>
        </p:nvSpPr>
        <p:spPr bwMode="auto">
          <a:xfrm>
            <a:off x="2895600" y="4038600"/>
            <a:ext cx="914400" cy="381000"/>
          </a:xfrm>
          <a:prstGeom prst="wedgeRectCallout">
            <a:avLst>
              <a:gd name="adj1" fmla="val 36458"/>
              <a:gd name="adj2" fmla="val -108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ATLAS</a:t>
            </a:r>
          </a:p>
        </p:txBody>
      </p:sp>
      <p:sp>
        <p:nvSpPr>
          <p:cNvPr id="26642" name="AutoShape 16"/>
          <p:cNvSpPr>
            <a:spLocks noChangeArrowheads="1"/>
          </p:cNvSpPr>
          <p:nvPr/>
        </p:nvSpPr>
        <p:spPr bwMode="auto">
          <a:xfrm>
            <a:off x="838200" y="4191000"/>
            <a:ext cx="685800" cy="381000"/>
          </a:xfrm>
          <a:prstGeom prst="wedgeRectCallout">
            <a:avLst>
              <a:gd name="adj1" fmla="val -101389"/>
              <a:gd name="adj2" fmla="val -7917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CMS</a:t>
            </a:r>
          </a:p>
        </p:txBody>
      </p:sp>
      <p:sp>
        <p:nvSpPr>
          <p:cNvPr id="26643" name="Text Box 17"/>
          <p:cNvSpPr txBox="1">
            <a:spLocks noChangeArrowheads="1"/>
          </p:cNvSpPr>
          <p:nvPr/>
        </p:nvSpPr>
        <p:spPr bwMode="auto">
          <a:xfrm>
            <a:off x="4670425" y="1981200"/>
            <a:ext cx="4284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Luminosity target: 10</a:t>
            </a:r>
            <a:r>
              <a:rPr lang="en-US" baseline="30000"/>
              <a:t>34</a:t>
            </a:r>
            <a:r>
              <a:rPr lang="en-US"/>
              <a:t>cm</a:t>
            </a:r>
            <a:r>
              <a:rPr lang="en-US" baseline="30000"/>
              <a:t>-2</a:t>
            </a:r>
            <a:r>
              <a:rPr lang="en-US"/>
              <a:t> s</a:t>
            </a:r>
            <a:r>
              <a:rPr lang="en-US" baseline="30000"/>
              <a:t>-1</a:t>
            </a:r>
            <a:endParaRPr lang="en-US"/>
          </a:p>
          <a:p>
            <a:r>
              <a:rPr lang="en-US"/>
              <a:t>Total stored energy &gt; 1 GJ</a:t>
            </a:r>
          </a:p>
        </p:txBody>
      </p:sp>
      <p:sp>
        <p:nvSpPr>
          <p:cNvPr id="26644" name="Text Box 18"/>
          <p:cNvSpPr txBox="1">
            <a:spLocks noChangeArrowheads="1"/>
          </p:cNvSpPr>
          <p:nvPr/>
        </p:nvSpPr>
        <p:spPr bwMode="auto">
          <a:xfrm>
            <a:off x="4560888" y="3140075"/>
            <a:ext cx="4352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Increased production of heavy </a:t>
            </a:r>
          </a:p>
          <a:p>
            <a:r>
              <a:rPr lang="en-US">
                <a:solidFill>
                  <a:srgbClr val="FF0000"/>
                </a:solidFill>
              </a:rPr>
              <a:t>particles like Higgs, top quark</a:t>
            </a:r>
          </a:p>
        </p:txBody>
      </p:sp>
      <p:sp>
        <p:nvSpPr>
          <p:cNvPr id="26645" name="Text Box 19"/>
          <p:cNvSpPr txBox="1">
            <a:spLocks noChangeArrowheads="1"/>
          </p:cNvSpPr>
          <p:nvPr/>
        </p:nvSpPr>
        <p:spPr bwMode="auto">
          <a:xfrm>
            <a:off x="4572000" y="4419600"/>
            <a:ext cx="4503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More </a:t>
            </a:r>
            <a:r>
              <a:rPr lang="en-US"/>
              <a:t>particles at </a:t>
            </a:r>
            <a:r>
              <a:rPr lang="en-US" b="1"/>
              <a:t>higher </a:t>
            </a:r>
            <a:r>
              <a:rPr lang="en-US"/>
              <a:t>energy</a:t>
            </a:r>
          </a:p>
          <a:p>
            <a:r>
              <a:rPr lang="en-US"/>
              <a:t>requires new detector design</a:t>
            </a:r>
          </a:p>
          <a:p>
            <a:r>
              <a:rPr lang="en-US"/>
              <a:t>and technology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CERN Accelerator Chain</a:t>
            </a:r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56CF2-2348-45A6-94DC-C0E6845FFF50}" type="slidenum">
              <a:rPr lang="en-US"/>
              <a:pPr/>
              <a:t>13</a:t>
            </a:fld>
            <a:endParaRPr lang="en-US"/>
          </a:p>
        </p:txBody>
      </p:sp>
      <p:pic>
        <p:nvPicPr>
          <p:cNvPr id="2765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49325"/>
            <a:ext cx="5024438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CERN LHC Bending Magnet (Dipole)</a:t>
            </a:r>
          </a:p>
        </p:txBody>
      </p:sp>
      <p:sp>
        <p:nvSpPr>
          <p:cNvPr id="286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03BE11-CF11-4226-A609-C69E2D5639D5}" type="slidenum">
              <a:rPr lang="en-US"/>
              <a:pPr/>
              <a:t>14</a:t>
            </a:fld>
            <a:endParaRPr lang="en-US"/>
          </a:p>
        </p:txBody>
      </p:sp>
      <p:pic>
        <p:nvPicPr>
          <p:cNvPr id="2867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1119188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Beams in the Same Cryostat</a:t>
            </a:r>
          </a:p>
        </p:txBody>
      </p:sp>
      <p:sp>
        <p:nvSpPr>
          <p:cNvPr id="2969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A8DFAB-6BAF-43AC-8C86-0D1D975D5895}" type="slidenum">
              <a:rPr lang="en-US"/>
              <a:pPr/>
              <a:t>15</a:t>
            </a:fld>
            <a:endParaRPr lang="en-US"/>
          </a:p>
        </p:txBody>
      </p:sp>
      <p:pic>
        <p:nvPicPr>
          <p:cNvPr id="29701" name="Picture 4"/>
          <p:cNvPicPr>
            <a:picLocks noChangeAspect="1"/>
          </p:cNvPicPr>
          <p:nvPr/>
        </p:nvPicPr>
        <p:blipFill>
          <a:blip r:embed="rId2"/>
          <a:srcRect l="17120"/>
          <a:stretch>
            <a:fillRect/>
          </a:stretch>
        </p:blipFill>
        <p:spPr bwMode="auto">
          <a:xfrm>
            <a:off x="304800" y="1600200"/>
            <a:ext cx="553402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/>
          <p:cNvPicPr>
            <a:picLocks noChangeAspect="1"/>
          </p:cNvPicPr>
          <p:nvPr/>
        </p:nvPicPr>
        <p:blipFill>
          <a:blip r:embed="rId3"/>
          <a:srcRect l="21564" r="12915"/>
          <a:stretch>
            <a:fillRect/>
          </a:stretch>
        </p:blipFill>
        <p:spPr bwMode="auto">
          <a:xfrm>
            <a:off x="5943600" y="2209800"/>
            <a:ext cx="26670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Surfing the Radio-frequency Wave</a:t>
            </a:r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2D9ACD-03A4-4311-8972-D6834E839179}" type="slidenum">
              <a:rPr lang="en-US"/>
              <a:pPr/>
              <a:t>16</a:t>
            </a:fld>
            <a:endParaRPr lang="en-US"/>
          </a:p>
        </p:txBody>
      </p:sp>
      <p:pic>
        <p:nvPicPr>
          <p:cNvPr id="30725" name="Picture 6" descr="Screen shot 2010-06-09 at 2.08.22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00200"/>
            <a:ext cx="5029200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Oval 5"/>
          <p:cNvSpPr>
            <a:spLocks noChangeArrowheads="1"/>
          </p:cNvSpPr>
          <p:nvPr/>
        </p:nvSpPr>
        <p:spPr bwMode="auto">
          <a:xfrm>
            <a:off x="5715000" y="2514600"/>
            <a:ext cx="2819400" cy="2743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Oval 6"/>
          <p:cNvSpPr>
            <a:spLocks noChangeArrowheads="1"/>
          </p:cNvSpPr>
          <p:nvPr/>
        </p:nvSpPr>
        <p:spPr bwMode="auto">
          <a:xfrm>
            <a:off x="5715000" y="2286000"/>
            <a:ext cx="2819400" cy="3200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Oval 7"/>
          <p:cNvSpPr>
            <a:spLocks noChangeArrowheads="1"/>
          </p:cNvSpPr>
          <p:nvPr/>
        </p:nvSpPr>
        <p:spPr bwMode="auto">
          <a:xfrm>
            <a:off x="5715000" y="2819400"/>
            <a:ext cx="2819400" cy="2138363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TextBox 8"/>
          <p:cNvSpPr txBox="1">
            <a:spLocks noChangeArrowheads="1"/>
          </p:cNvSpPr>
          <p:nvPr/>
        </p:nvSpPr>
        <p:spPr bwMode="auto">
          <a:xfrm>
            <a:off x="6959600" y="2286000"/>
            <a:ext cx="35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E</a:t>
            </a:r>
            <a:endParaRPr lang="en-US"/>
          </a:p>
        </p:txBody>
      </p:sp>
      <p:sp>
        <p:nvSpPr>
          <p:cNvPr id="30730" name="TextBox 10"/>
          <p:cNvSpPr txBox="1">
            <a:spLocks noChangeArrowheads="1"/>
          </p:cNvSpPr>
          <p:nvPr/>
        </p:nvSpPr>
        <p:spPr bwMode="auto">
          <a:xfrm>
            <a:off x="7021513" y="1905000"/>
            <a:ext cx="369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D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0731" name="TextBox 11"/>
          <p:cNvSpPr txBox="1">
            <a:spLocks noChangeArrowheads="1"/>
          </p:cNvSpPr>
          <p:nvPr/>
        </p:nvSpPr>
        <p:spPr bwMode="auto">
          <a:xfrm>
            <a:off x="7010400" y="2724150"/>
            <a:ext cx="341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8000"/>
                </a:solidFill>
              </a:rPr>
              <a:t>F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66D3F0-428D-4A8D-981A-68DF0597C198}" type="slidenum">
              <a:rPr lang="en-US"/>
              <a:pPr/>
              <a:t>17</a:t>
            </a:fld>
            <a:endParaRPr lang="en-US"/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ATLAS Experiment at LHC</a:t>
            </a:r>
          </a:p>
        </p:txBody>
      </p:sp>
      <p:pic>
        <p:nvPicPr>
          <p:cNvPr id="31749" name="Picture 3" descr="01_SurUnd2_mm.jpg                                              000A1F9EMacintosh HD                   BEF75204:"/>
          <p:cNvPicPr>
            <a:picLocks noChangeAspect="1" noChangeArrowheads="1"/>
          </p:cNvPicPr>
          <p:nvPr/>
        </p:nvPicPr>
        <p:blipFill>
          <a:blip r:embed="rId2"/>
          <a:srcRect t="15556"/>
          <a:stretch>
            <a:fillRect/>
          </a:stretch>
        </p:blipFill>
        <p:spPr bwMode="auto">
          <a:xfrm>
            <a:off x="0" y="7620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2E3987-3906-48BE-AAAE-8BC3BC487418}" type="slidenum">
              <a:rPr lang="en-US"/>
              <a:pPr/>
              <a:t>18</a:t>
            </a:fld>
            <a:endParaRPr lang="en-US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ATLAS Experiment at LHC</a:t>
            </a:r>
          </a:p>
        </p:txBody>
      </p:sp>
      <p:pic>
        <p:nvPicPr>
          <p:cNvPr id="32773" name="Picture 3" descr="Atlas_Gold_1024x768.png                                        000255BBMacintosh HD                   BA609A1F:"/>
          <p:cNvPicPr>
            <a:picLocks noChangeAspect="1" noChangeArrowheads="1"/>
          </p:cNvPicPr>
          <p:nvPr/>
        </p:nvPicPr>
        <p:blipFill>
          <a:blip r:embed="rId2"/>
          <a:srcRect l="4686" t="15639" r="1595" b="16681"/>
          <a:stretch>
            <a:fillRect/>
          </a:stretch>
        </p:blipFill>
        <p:spPr bwMode="auto">
          <a:xfrm>
            <a:off x="0" y="11430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Oval 4"/>
          <p:cNvSpPr>
            <a:spLocks noChangeArrowheads="1"/>
          </p:cNvSpPr>
          <p:nvPr/>
        </p:nvSpPr>
        <p:spPr bwMode="auto">
          <a:xfrm>
            <a:off x="6096000" y="5105400"/>
            <a:ext cx="3810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6983413" y="5654675"/>
            <a:ext cx="1776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ATLAS </a:t>
            </a:r>
          </a:p>
          <a:p>
            <a:r>
              <a:rPr lang="en-US">
                <a:solidFill>
                  <a:srgbClr val="FF0000"/>
                </a:solidFill>
              </a:rPr>
              <a:t>collaborator</a:t>
            </a: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 flipH="1" flipV="1">
            <a:off x="6477000" y="5638800"/>
            <a:ext cx="4572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58CFAB-A474-4935-957B-7F3C5D85913B}" type="slidenum">
              <a:rPr lang="en-US"/>
              <a:pPr/>
              <a:t>19</a:t>
            </a:fld>
            <a:endParaRPr lang="en-US"/>
          </a:p>
        </p:txBody>
      </p:sp>
      <p:pic>
        <p:nvPicPr>
          <p:cNvPr id="33796" name="Picture 2" descr="&#10;Nov082005.jpg                                                  000A1F9EMacintosh HD                   BEF75204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Rectangle 3"/>
          <p:cNvSpPr>
            <a:spLocks noChangeArrowheads="1"/>
          </p:cNvSpPr>
          <p:nvPr/>
        </p:nvSpPr>
        <p:spPr bwMode="auto">
          <a:xfrm>
            <a:off x="6172200" y="5410200"/>
            <a:ext cx="2971800" cy="1447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ATLAS DETECTOR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Nov. 2005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8D612E-E785-4C0F-AA2A-6C8AE52FC138}" type="slidenum">
              <a:rPr lang="en-US"/>
              <a:pPr/>
              <a:t>2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Fundamental Particles &amp; Forces</a:t>
            </a:r>
          </a:p>
        </p:txBody>
      </p:sp>
      <p:pic>
        <p:nvPicPr>
          <p:cNvPr id="16389" name="Picture 3" descr="phypub1highen.jpg                                              000255BBMacintosh HD                   BA608C0F:"/>
          <p:cNvPicPr>
            <a:picLocks noChangeAspect="1" noChangeArrowheads="1"/>
          </p:cNvPicPr>
          <p:nvPr/>
        </p:nvPicPr>
        <p:blipFill>
          <a:blip r:embed="rId2"/>
          <a:srcRect t="3923"/>
          <a:stretch>
            <a:fillRect/>
          </a:stretch>
        </p:blipFill>
        <p:spPr bwMode="auto">
          <a:xfrm>
            <a:off x="1701800" y="822325"/>
            <a:ext cx="622300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4663E71-1E05-4A41-B93E-BEC19122BEC8}" type="slidenum">
              <a:rPr lang="en-US"/>
              <a:pPr/>
              <a:t>20</a:t>
            </a:fld>
            <a:endParaRPr lang="en-US"/>
          </a:p>
        </p:txBody>
      </p:sp>
      <p:pic>
        <p:nvPicPr>
          <p:cNvPr id="34820" name="Picture 2" descr="GR623992.png                                                   00074C4CMacintosh HD                   C06A3687:"/>
          <p:cNvPicPr>
            <a:picLocks noChangeAspect="1" noChangeArrowheads="1"/>
          </p:cNvPicPr>
          <p:nvPr/>
        </p:nvPicPr>
        <p:blipFill>
          <a:blip r:embed="rId2"/>
          <a:srcRect l="7692" t="1280" r="4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3"/>
          <p:cNvSpPr txBox="1">
            <a:spLocks noChangeArrowheads="1"/>
          </p:cNvSpPr>
          <p:nvPr/>
        </p:nvSpPr>
        <p:spPr bwMode="auto">
          <a:xfrm>
            <a:off x="5699125" y="5730875"/>
            <a:ext cx="3216275" cy="82232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Installation of inner detector end-cap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D428DE-0B8A-4725-8C56-1C9C682E083F}" type="slidenum">
              <a:rPr lang="en-US"/>
              <a:pPr/>
              <a:t>21</a:t>
            </a:fld>
            <a:endParaRPr lang="en-US"/>
          </a:p>
        </p:txBody>
      </p:sp>
      <p:pic>
        <p:nvPicPr>
          <p:cNvPr id="35844" name="LHC_ATLAS_Collision_MD_HD_v02-small.mov" descr="Macintosh HD:Users:nielsenj:Desktop:LHC_ATLAS_Collision_MD_HD_v02-small.mov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8000" y="1143000"/>
            <a:ext cx="812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2057400" y="6096000"/>
            <a:ext cx="4941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More videos at http://www.atlas.ch/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8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CD180E-66E0-4C8D-B788-D4157969E8A9}" type="slidenum">
              <a:rPr lang="en-US"/>
              <a:pPr/>
              <a:t>22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Identifying Particle Signatures</a:t>
            </a:r>
          </a:p>
        </p:txBody>
      </p:sp>
      <p:pic>
        <p:nvPicPr>
          <p:cNvPr id="36869" name="Picture 3" descr="decay_chart.gif                                                000255BBMacintosh HD                   BA608C0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295400"/>
            <a:ext cx="6477000" cy="408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457200" y="5791200"/>
            <a:ext cx="8264525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ATLAS trigger system can identify specific signatures online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Cosmic-ray Tests with ATLAS</a:t>
            </a:r>
          </a:p>
        </p:txBody>
      </p:sp>
      <p:sp>
        <p:nvSpPr>
          <p:cNvPr id="37891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05E55E-3714-4A03-A742-DAA1E2DF5980}" type="slidenum">
              <a:rPr lang="en-US"/>
              <a:pPr/>
              <a:t>23</a:t>
            </a:fld>
            <a:endParaRPr lang="en-US"/>
          </a:p>
        </p:txBody>
      </p:sp>
      <p:pic>
        <p:nvPicPr>
          <p:cNvPr id="3789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1593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D04A58-A475-4B27-A428-F0D7B9B6B804}" type="slidenum">
              <a:rPr lang="en-US"/>
              <a:pPr/>
              <a:t>24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Higgs Decay to Photons</a:t>
            </a:r>
          </a:p>
        </p:txBody>
      </p:sp>
      <p:grpSp>
        <p:nvGrpSpPr>
          <p:cNvPr id="38917" name="Group 3"/>
          <p:cNvGrpSpPr>
            <a:grpSpLocks noChangeAspect="1"/>
          </p:cNvGrpSpPr>
          <p:nvPr/>
        </p:nvGrpSpPr>
        <p:grpSpPr bwMode="auto">
          <a:xfrm>
            <a:off x="76200" y="1143000"/>
            <a:ext cx="5862638" cy="5478463"/>
            <a:chOff x="3470" y="572"/>
            <a:chExt cx="2120" cy="1981"/>
          </a:xfrm>
        </p:grpSpPr>
        <p:pic>
          <p:nvPicPr>
            <p:cNvPr id="3893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60" y="572"/>
              <a:ext cx="2030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33" name="Picture 5"/>
            <p:cNvPicPr>
              <a:picLocks noChangeAspect="1" noChangeArrowheads="1"/>
            </p:cNvPicPr>
            <p:nvPr/>
          </p:nvPicPr>
          <p:blipFill>
            <a:blip r:embed="rId3"/>
            <a:srcRect l="20677" t="29120" r="11958" b="23769"/>
            <a:stretch>
              <a:fillRect/>
            </a:stretch>
          </p:blipFill>
          <p:spPr bwMode="auto">
            <a:xfrm>
              <a:off x="3470" y="2115"/>
              <a:ext cx="443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5926138" y="1219200"/>
            <a:ext cx="260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Rare decay in SM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5867400" y="3810000"/>
            <a:ext cx="29876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LHC detectors have been optimized to find </a:t>
            </a:r>
            <a:r>
              <a:rPr lang="en-US">
                <a:solidFill>
                  <a:srgbClr val="FF0000"/>
                </a:solidFill>
              </a:rPr>
              <a:t>this peak!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H="1" flipV="1">
            <a:off x="4648200" y="3886200"/>
            <a:ext cx="1219200" cy="762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>
            <a:off x="6243638" y="2743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2" name="Line 11"/>
          <p:cNvSpPr>
            <a:spLocks noChangeShapeType="1"/>
          </p:cNvSpPr>
          <p:nvPr/>
        </p:nvSpPr>
        <p:spPr bwMode="auto">
          <a:xfrm flipH="1">
            <a:off x="6853238" y="2362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3" name="Line 12"/>
          <p:cNvSpPr>
            <a:spLocks noChangeShapeType="1"/>
          </p:cNvSpPr>
          <p:nvPr/>
        </p:nvSpPr>
        <p:spPr bwMode="auto">
          <a:xfrm flipH="1" flipV="1">
            <a:off x="6853238" y="2743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4" name="Line 13"/>
          <p:cNvSpPr>
            <a:spLocks noChangeShapeType="1"/>
          </p:cNvSpPr>
          <p:nvPr/>
        </p:nvSpPr>
        <p:spPr bwMode="auto">
          <a:xfrm>
            <a:off x="7386638" y="2362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5" name="Text Box 14"/>
          <p:cNvSpPr txBox="1">
            <a:spLocks noChangeArrowheads="1"/>
          </p:cNvSpPr>
          <p:nvPr/>
        </p:nvSpPr>
        <p:spPr bwMode="auto">
          <a:xfrm>
            <a:off x="6303963" y="2249488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</a:t>
            </a:r>
          </a:p>
        </p:txBody>
      </p:sp>
      <p:sp>
        <p:nvSpPr>
          <p:cNvPr id="38926" name="Text Box 15"/>
          <p:cNvSpPr txBox="1">
            <a:spLocks noChangeArrowheads="1"/>
          </p:cNvSpPr>
          <p:nvPr/>
        </p:nvSpPr>
        <p:spPr bwMode="auto">
          <a:xfrm>
            <a:off x="7005638" y="2097088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38927" name="Text Box 16"/>
          <p:cNvSpPr txBox="1">
            <a:spLocks noChangeArrowheads="1"/>
          </p:cNvSpPr>
          <p:nvPr/>
        </p:nvSpPr>
        <p:spPr bwMode="auto">
          <a:xfrm>
            <a:off x="6989763" y="2859088"/>
            <a:ext cx="268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</a:t>
            </a:r>
          </a:p>
        </p:txBody>
      </p:sp>
      <p:sp>
        <p:nvSpPr>
          <p:cNvPr id="38928" name="Text Box 17"/>
          <p:cNvSpPr txBox="1">
            <a:spLocks noChangeArrowheads="1"/>
          </p:cNvSpPr>
          <p:nvPr/>
        </p:nvSpPr>
        <p:spPr bwMode="auto">
          <a:xfrm>
            <a:off x="8148638" y="2209800"/>
            <a:ext cx="309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charset="2"/>
              </a:rPr>
              <a:t>g</a:t>
            </a:r>
          </a:p>
        </p:txBody>
      </p:sp>
      <p:sp>
        <p:nvSpPr>
          <p:cNvPr id="38929" name="Text Box 18"/>
          <p:cNvSpPr txBox="1">
            <a:spLocks noChangeArrowheads="1"/>
          </p:cNvSpPr>
          <p:nvPr/>
        </p:nvSpPr>
        <p:spPr bwMode="auto">
          <a:xfrm>
            <a:off x="8143875" y="2971800"/>
            <a:ext cx="30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charset="2"/>
              </a:rPr>
              <a:t>g</a:t>
            </a:r>
          </a:p>
        </p:txBody>
      </p:sp>
      <p:sp>
        <p:nvSpPr>
          <p:cNvPr id="38930" name="Freeform 20"/>
          <p:cNvSpPr>
            <a:spLocks/>
          </p:cNvSpPr>
          <p:nvPr/>
        </p:nvSpPr>
        <p:spPr bwMode="auto">
          <a:xfrm>
            <a:off x="7386638" y="2362200"/>
            <a:ext cx="685800" cy="152400"/>
          </a:xfrm>
          <a:custGeom>
            <a:avLst/>
            <a:gdLst>
              <a:gd name="T0" fmla="*/ 0 w 432"/>
              <a:gd name="T1" fmla="*/ 0 h 96"/>
              <a:gd name="T2" fmla="*/ 48 w 432"/>
              <a:gd name="T3" fmla="*/ 96 h 96"/>
              <a:gd name="T4" fmla="*/ 96 w 432"/>
              <a:gd name="T5" fmla="*/ 0 h 96"/>
              <a:gd name="T6" fmla="*/ 144 w 432"/>
              <a:gd name="T7" fmla="*/ 96 h 96"/>
              <a:gd name="T8" fmla="*/ 192 w 432"/>
              <a:gd name="T9" fmla="*/ 0 h 96"/>
              <a:gd name="T10" fmla="*/ 240 w 432"/>
              <a:gd name="T11" fmla="*/ 96 h 96"/>
              <a:gd name="T12" fmla="*/ 288 w 432"/>
              <a:gd name="T13" fmla="*/ 0 h 96"/>
              <a:gd name="T14" fmla="*/ 336 w 432"/>
              <a:gd name="T15" fmla="*/ 96 h 96"/>
              <a:gd name="T16" fmla="*/ 384 w 432"/>
              <a:gd name="T17" fmla="*/ 0 h 96"/>
              <a:gd name="T18" fmla="*/ 432 w 432"/>
              <a:gd name="T19" fmla="*/ 9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2"/>
              <a:gd name="T31" fmla="*/ 0 h 96"/>
              <a:gd name="T32" fmla="*/ 432 w 43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2" h="96">
                <a:moveTo>
                  <a:pt x="0" y="0"/>
                </a:moveTo>
                <a:cubicBezTo>
                  <a:pt x="16" y="48"/>
                  <a:pt x="32" y="96"/>
                  <a:pt x="48" y="96"/>
                </a:cubicBezTo>
                <a:cubicBezTo>
                  <a:pt x="64" y="96"/>
                  <a:pt x="80" y="0"/>
                  <a:pt x="96" y="0"/>
                </a:cubicBezTo>
                <a:cubicBezTo>
                  <a:pt x="112" y="0"/>
                  <a:pt x="128" y="96"/>
                  <a:pt x="144" y="96"/>
                </a:cubicBezTo>
                <a:cubicBezTo>
                  <a:pt x="160" y="96"/>
                  <a:pt x="176" y="0"/>
                  <a:pt x="192" y="0"/>
                </a:cubicBezTo>
                <a:cubicBezTo>
                  <a:pt x="208" y="0"/>
                  <a:pt x="224" y="96"/>
                  <a:pt x="240" y="96"/>
                </a:cubicBezTo>
                <a:cubicBezTo>
                  <a:pt x="256" y="96"/>
                  <a:pt x="272" y="0"/>
                  <a:pt x="288" y="0"/>
                </a:cubicBezTo>
                <a:cubicBezTo>
                  <a:pt x="304" y="0"/>
                  <a:pt x="320" y="96"/>
                  <a:pt x="336" y="96"/>
                </a:cubicBezTo>
                <a:cubicBezTo>
                  <a:pt x="352" y="96"/>
                  <a:pt x="368" y="0"/>
                  <a:pt x="384" y="0"/>
                </a:cubicBezTo>
                <a:cubicBezTo>
                  <a:pt x="400" y="0"/>
                  <a:pt x="424" y="80"/>
                  <a:pt x="43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1" name="Freeform 21"/>
          <p:cNvSpPr>
            <a:spLocks/>
          </p:cNvSpPr>
          <p:nvPr/>
        </p:nvSpPr>
        <p:spPr bwMode="auto">
          <a:xfrm>
            <a:off x="7386638" y="3048000"/>
            <a:ext cx="685800" cy="152400"/>
          </a:xfrm>
          <a:custGeom>
            <a:avLst/>
            <a:gdLst>
              <a:gd name="T0" fmla="*/ 0 w 432"/>
              <a:gd name="T1" fmla="*/ 0 h 96"/>
              <a:gd name="T2" fmla="*/ 48 w 432"/>
              <a:gd name="T3" fmla="*/ 96 h 96"/>
              <a:gd name="T4" fmla="*/ 96 w 432"/>
              <a:gd name="T5" fmla="*/ 0 h 96"/>
              <a:gd name="T6" fmla="*/ 144 w 432"/>
              <a:gd name="T7" fmla="*/ 96 h 96"/>
              <a:gd name="T8" fmla="*/ 192 w 432"/>
              <a:gd name="T9" fmla="*/ 0 h 96"/>
              <a:gd name="T10" fmla="*/ 240 w 432"/>
              <a:gd name="T11" fmla="*/ 96 h 96"/>
              <a:gd name="T12" fmla="*/ 288 w 432"/>
              <a:gd name="T13" fmla="*/ 0 h 96"/>
              <a:gd name="T14" fmla="*/ 336 w 432"/>
              <a:gd name="T15" fmla="*/ 96 h 96"/>
              <a:gd name="T16" fmla="*/ 384 w 432"/>
              <a:gd name="T17" fmla="*/ 0 h 96"/>
              <a:gd name="T18" fmla="*/ 432 w 432"/>
              <a:gd name="T19" fmla="*/ 96 h 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32"/>
              <a:gd name="T31" fmla="*/ 0 h 96"/>
              <a:gd name="T32" fmla="*/ 432 w 432"/>
              <a:gd name="T33" fmla="*/ 96 h 9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32" h="96">
                <a:moveTo>
                  <a:pt x="0" y="0"/>
                </a:moveTo>
                <a:cubicBezTo>
                  <a:pt x="16" y="48"/>
                  <a:pt x="32" y="96"/>
                  <a:pt x="48" y="96"/>
                </a:cubicBezTo>
                <a:cubicBezTo>
                  <a:pt x="64" y="96"/>
                  <a:pt x="80" y="0"/>
                  <a:pt x="96" y="0"/>
                </a:cubicBezTo>
                <a:cubicBezTo>
                  <a:pt x="112" y="0"/>
                  <a:pt x="128" y="96"/>
                  <a:pt x="144" y="96"/>
                </a:cubicBezTo>
                <a:cubicBezTo>
                  <a:pt x="160" y="96"/>
                  <a:pt x="176" y="0"/>
                  <a:pt x="192" y="0"/>
                </a:cubicBezTo>
                <a:cubicBezTo>
                  <a:pt x="208" y="0"/>
                  <a:pt x="224" y="96"/>
                  <a:pt x="240" y="96"/>
                </a:cubicBezTo>
                <a:cubicBezTo>
                  <a:pt x="256" y="96"/>
                  <a:pt x="272" y="0"/>
                  <a:pt x="288" y="0"/>
                </a:cubicBezTo>
                <a:cubicBezTo>
                  <a:pt x="304" y="0"/>
                  <a:pt x="320" y="96"/>
                  <a:pt x="336" y="96"/>
                </a:cubicBezTo>
                <a:cubicBezTo>
                  <a:pt x="352" y="96"/>
                  <a:pt x="368" y="0"/>
                  <a:pt x="384" y="0"/>
                </a:cubicBezTo>
                <a:cubicBezTo>
                  <a:pt x="400" y="0"/>
                  <a:pt x="424" y="80"/>
                  <a:pt x="432" y="9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B568A2-1C30-416A-92CE-BCDD11021E94}" type="slidenum">
              <a:rPr lang="en-US"/>
              <a:pPr/>
              <a:t>25</a:t>
            </a:fld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Higgs Decay to ZZ</a:t>
            </a:r>
          </a:p>
        </p:txBody>
      </p:sp>
      <p:pic>
        <p:nvPicPr>
          <p:cNvPr id="39941" name="Picture 3" descr="H150_4l.gif                                                    00074C4CMacintosh HD                   C06A36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12925"/>
            <a:ext cx="6705600" cy="471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958850" y="1143000"/>
            <a:ext cx="6961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Requires precise measurement of muon curvature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4837BD-D5F2-43E1-9165-DBD362920BEA}" type="slidenum">
              <a:rPr lang="en-US"/>
              <a:pPr/>
              <a:t>26</a:t>
            </a:fld>
            <a:endParaRPr lang="en-US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“Hunt for Higgs” WWW Site</a:t>
            </a:r>
          </a:p>
        </p:txBody>
      </p:sp>
      <p:sp>
        <p:nvSpPr>
          <p:cNvPr id="40965" name="Text Box 3"/>
          <p:cNvSpPr txBox="1">
            <a:spLocks noChangeArrowheads="1"/>
          </p:cNvSpPr>
          <p:nvPr/>
        </p:nvSpPr>
        <p:spPr bwMode="auto">
          <a:xfrm>
            <a:off x="195263" y="1828800"/>
            <a:ext cx="8796337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http://www.sciencemuseum.org.uk/antenna/bigbang/huntforhiggs/index.asp</a:t>
            </a:r>
          </a:p>
        </p:txBody>
      </p:sp>
      <p:pic>
        <p:nvPicPr>
          <p:cNvPr id="40966" name="Picture 4" descr="&#10;Picture 1.png                                                  00074C4CMacintosh HD                   C06A368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787650"/>
            <a:ext cx="241141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 descr="&#10;Picture 2.png                                                  00074C4CMacintosh HD                   C06A368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3160713"/>
            <a:ext cx="2536825" cy="148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 descr="&#10;Picture 3.png                                                  00074C4CMacintosh HD                   C06A3687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2667000"/>
            <a:ext cx="2035175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1089025" y="5867400"/>
            <a:ext cx="6757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Let’s have a look together at the “Hunt for Higgs”</a:t>
            </a:r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501650" y="1066800"/>
            <a:ext cx="8183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One of the best I’ve seen at describing what really happens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8C51B4B-ED1A-4F08-8400-3A8F8F289ECD}" type="slidenum">
              <a:rPr lang="en-US"/>
              <a:pPr/>
              <a:t>27</a:t>
            </a:fld>
            <a:endParaRPr lang="en-US"/>
          </a:p>
        </p:txBody>
      </p:sp>
      <p:pic>
        <p:nvPicPr>
          <p:cNvPr id="41988" name="Picture 2" descr="CDF_event3.jpg                                                 000255BBMacintosh HD                   BA608C0F:"/>
          <p:cNvPicPr>
            <a:picLocks noChangeAspect="1" noChangeArrowheads="1"/>
          </p:cNvPicPr>
          <p:nvPr/>
        </p:nvPicPr>
        <p:blipFill>
          <a:blip r:embed="rId2"/>
          <a:srcRect t="8066" b="19354"/>
          <a:stretch>
            <a:fillRect/>
          </a:stretch>
        </p:blipFill>
        <p:spPr bwMode="auto">
          <a:xfrm>
            <a:off x="0" y="0"/>
            <a:ext cx="9229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5AC99B-D8AA-4FD8-A5A5-49E92CAC4A79}" type="slidenum">
              <a:rPr lang="en-US"/>
              <a:pPr/>
              <a:t>3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Force Carrier Quanta</a:t>
            </a:r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152400" y="5213350"/>
            <a:ext cx="86947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Gauge symmetry is fundamental to electrodynamics</a:t>
            </a:r>
          </a:p>
          <a:p>
            <a:pPr>
              <a:buFontTx/>
              <a:buChar char="•"/>
            </a:pPr>
            <a:r>
              <a:rPr lang="en-US"/>
              <a:t> when extended to electroweak theory, requires massless W,Z</a:t>
            </a:r>
          </a:p>
          <a:p>
            <a:pPr>
              <a:buFontTx/>
              <a:buChar char="•"/>
            </a:pPr>
            <a:r>
              <a:rPr lang="en-US"/>
              <a:t> how to accomodate their large masses? 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65125" y="1106488"/>
            <a:ext cx="35893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Photon (electromagnetic)</a:t>
            </a:r>
          </a:p>
          <a:p>
            <a:pPr>
              <a:buFontTx/>
              <a:buChar char="•"/>
            </a:pPr>
            <a:r>
              <a:rPr lang="en-US"/>
              <a:t> verified 1922</a:t>
            </a:r>
          </a:p>
          <a:p>
            <a:pPr>
              <a:buFontTx/>
              <a:buChar char="•"/>
            </a:pPr>
            <a:r>
              <a:rPr lang="en-US"/>
              <a:t> mass of photon = 0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4403725" y="1106488"/>
            <a:ext cx="44735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W,Z bosons (weak force)</a:t>
            </a:r>
          </a:p>
          <a:p>
            <a:pPr>
              <a:buFontTx/>
              <a:buChar char="•"/>
            </a:pPr>
            <a:r>
              <a:rPr lang="en-US"/>
              <a:t> verified 1983</a:t>
            </a:r>
          </a:p>
          <a:p>
            <a:pPr>
              <a:buFontTx/>
              <a:buChar char="•"/>
            </a:pPr>
            <a:r>
              <a:rPr lang="en-US"/>
              <a:t> m</a:t>
            </a:r>
            <a:r>
              <a:rPr lang="en-US" baseline="-25000"/>
              <a:t>W</a:t>
            </a:r>
            <a:r>
              <a:rPr lang="en-US"/>
              <a:t>, m</a:t>
            </a:r>
            <a:r>
              <a:rPr lang="en-US" baseline="-25000"/>
              <a:t>Z</a:t>
            </a:r>
            <a:r>
              <a:rPr lang="en-US"/>
              <a:t>: 80 GeV/c</a:t>
            </a:r>
            <a:r>
              <a:rPr lang="en-US" baseline="30000"/>
              <a:t>2</a:t>
            </a:r>
            <a:r>
              <a:rPr lang="en-US"/>
              <a:t>, 91 GeV/c</a:t>
            </a:r>
            <a:r>
              <a:rPr lang="en-US" baseline="30000"/>
              <a:t>2</a:t>
            </a:r>
            <a:endParaRPr lang="en-US"/>
          </a:p>
        </p:txBody>
      </p:sp>
      <p:pic>
        <p:nvPicPr>
          <p:cNvPr id="17416" name="Picture 6" descr="&#10;Picture 1.pdf                                                  000255BBMacintosh HD                   BA608C0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0700" y="2768600"/>
            <a:ext cx="46609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 descr="&#10;Picture 3.pdf                                                  000255BBMacintosh HD                   BA608C0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768600"/>
            <a:ext cx="26797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8"/>
          <p:cNvSpPr>
            <a:spLocks noChangeArrowheads="1"/>
          </p:cNvSpPr>
          <p:nvPr/>
        </p:nvSpPr>
        <p:spPr bwMode="auto">
          <a:xfrm>
            <a:off x="76200" y="1066800"/>
            <a:ext cx="4114800" cy="39624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Rectangle 9"/>
          <p:cNvSpPr>
            <a:spLocks noChangeArrowheads="1"/>
          </p:cNvSpPr>
          <p:nvPr/>
        </p:nvSpPr>
        <p:spPr bwMode="auto">
          <a:xfrm>
            <a:off x="4343400" y="1066800"/>
            <a:ext cx="4648200" cy="3962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Standard Model of Particle Physics </a:t>
            </a:r>
          </a:p>
        </p:txBody>
      </p:sp>
      <p:sp>
        <p:nvSpPr>
          <p:cNvPr id="1843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FD270-93F1-4F8F-A6FF-6C7EC329C2FD}" type="slidenum">
              <a:rPr lang="en-US"/>
              <a:pPr/>
              <a:t>4</a:t>
            </a:fld>
            <a:endParaRPr lang="en-US"/>
          </a:p>
        </p:txBody>
      </p:sp>
      <p:pic>
        <p:nvPicPr>
          <p:cNvPr id="1843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3400" y="1244600"/>
            <a:ext cx="52832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Beyond the Standard Model</a:t>
            </a:r>
          </a:p>
        </p:txBody>
      </p:sp>
      <p:sp>
        <p:nvSpPr>
          <p:cNvPr id="19459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210A2B-DD25-4C2E-8788-D28C412161D4}" type="slidenum">
              <a:rPr lang="en-US"/>
              <a:pPr/>
              <a:t>5</a:t>
            </a:fld>
            <a:endParaRPr lang="en-US"/>
          </a:p>
        </p:txBody>
      </p:sp>
      <p:pic>
        <p:nvPicPr>
          <p:cNvPr id="1946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30400" y="1371600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76200" y="5638800"/>
            <a:ext cx="9045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Maybe these “shadow” particles are the astronomical dark matter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Hunting for Extra Dimensions</a:t>
            </a:r>
          </a:p>
        </p:txBody>
      </p:sp>
      <p:sp>
        <p:nvSpPr>
          <p:cNvPr id="2048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0FC35-407E-423B-94D6-02DF94EAB2B6}" type="slidenum">
              <a:rPr lang="en-US"/>
              <a:pPr/>
              <a:t>6</a:t>
            </a:fld>
            <a:endParaRPr lang="en-US"/>
          </a:p>
        </p:txBody>
      </p:sp>
      <p:pic>
        <p:nvPicPr>
          <p:cNvPr id="2048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8255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685800" y="5181600"/>
            <a:ext cx="8077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Excitations of particles in extra dimensions will show up as high-mass particles in the ATLAS detector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3790C16-7E7D-495D-8061-B801F1B3B32F}" type="slidenum">
              <a:rPr lang="en-US"/>
              <a:pPr/>
              <a:t>7</a:t>
            </a:fld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What IS the Higgs boson?</a:t>
            </a: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212725" y="11826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2"/>
          <a:srcRect l="9322" t="26077" r="8757" b="19139"/>
          <a:stretch>
            <a:fillRect/>
          </a:stretch>
        </p:blipFill>
        <p:spPr bwMode="auto">
          <a:xfrm>
            <a:off x="228600" y="1066800"/>
            <a:ext cx="2603500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3200400" y="1219200"/>
            <a:ext cx="5426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Higgs boson is a condensate of the pervasive Higgs field</a:t>
            </a:r>
          </a:p>
          <a:p>
            <a:endParaRPr lang="en-US">
              <a:solidFill>
                <a:srgbClr val="FF0000"/>
              </a:solidFill>
            </a:endParaRPr>
          </a:p>
          <a:p>
            <a:r>
              <a:rPr lang="en-US">
                <a:solidFill>
                  <a:srgbClr val="FF0000"/>
                </a:solidFill>
              </a:rPr>
              <a:t>Higgs field “grabs” particles and slows them down (gives them mass)</a:t>
            </a:r>
            <a:endParaRPr lang="en-US"/>
          </a:p>
        </p:txBody>
      </p:sp>
      <p:sp>
        <p:nvSpPr>
          <p:cNvPr id="21512" name="Text Box 9"/>
          <p:cNvSpPr txBox="1">
            <a:spLocks noChangeArrowheads="1"/>
          </p:cNvSpPr>
          <p:nvPr/>
        </p:nvSpPr>
        <p:spPr bwMode="auto">
          <a:xfrm>
            <a:off x="485775" y="3352800"/>
            <a:ext cx="8096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Similar to photon, except Higgs boson is not a force carrier</a:t>
            </a:r>
          </a:p>
        </p:txBody>
      </p:sp>
      <p:sp>
        <p:nvSpPr>
          <p:cNvPr id="21513" name="Text Box 10"/>
          <p:cNvSpPr txBox="1">
            <a:spLocks noChangeArrowheads="1"/>
          </p:cNvSpPr>
          <p:nvPr/>
        </p:nvSpPr>
        <p:spPr bwMode="auto">
          <a:xfrm>
            <a:off x="517525" y="4230688"/>
            <a:ext cx="80327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What kinds of particles do it couple to?</a:t>
            </a:r>
          </a:p>
          <a:p>
            <a:pPr>
              <a:buFontTx/>
              <a:buChar char="•"/>
            </a:pPr>
            <a:r>
              <a:rPr lang="en-US"/>
              <a:t> Its couplings are proportional to the fermion masses</a:t>
            </a:r>
          </a:p>
          <a:p>
            <a:pPr>
              <a:buFontTx/>
              <a:buChar char="•"/>
            </a:pPr>
            <a:r>
              <a:rPr lang="en-US"/>
              <a:t> So it couples most strongly to the most massive particles</a:t>
            </a:r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990600" y="5867400"/>
            <a:ext cx="71120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This makes it clear how to search for it, if it exists…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9AA67C-DFC4-46EB-B762-E9F807480A92}" type="slidenum">
              <a:rPr lang="en-US"/>
              <a:pPr/>
              <a:t>8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to Produce a Higgs Boson</a:t>
            </a:r>
          </a:p>
        </p:txBody>
      </p:sp>
      <p:grpSp>
        <p:nvGrpSpPr>
          <p:cNvPr id="22533" name="Group 3"/>
          <p:cNvGrpSpPr>
            <a:grpSpLocks/>
          </p:cNvGrpSpPr>
          <p:nvPr/>
        </p:nvGrpSpPr>
        <p:grpSpPr bwMode="auto">
          <a:xfrm>
            <a:off x="5181600" y="1165225"/>
            <a:ext cx="3041650" cy="2111375"/>
            <a:chOff x="1440" y="672"/>
            <a:chExt cx="1542" cy="920"/>
          </a:xfrm>
        </p:grpSpPr>
        <p:pic>
          <p:nvPicPr>
            <p:cNvPr id="22552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32" y="720"/>
              <a:ext cx="118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53" name="Text Box 5"/>
            <p:cNvSpPr txBox="1">
              <a:spLocks noChangeArrowheads="1"/>
            </p:cNvSpPr>
            <p:nvPr/>
          </p:nvSpPr>
          <p:spPr bwMode="auto">
            <a:xfrm>
              <a:off x="2792" y="672"/>
              <a:ext cx="18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H</a:t>
              </a:r>
            </a:p>
          </p:txBody>
        </p:sp>
        <p:sp>
          <p:nvSpPr>
            <p:cNvPr id="22554" name="Text Box 6"/>
            <p:cNvSpPr txBox="1">
              <a:spLocks noChangeArrowheads="1"/>
            </p:cNvSpPr>
            <p:nvPr/>
          </p:nvSpPr>
          <p:spPr bwMode="auto">
            <a:xfrm>
              <a:off x="2810" y="1382"/>
              <a:ext cx="1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Z</a:t>
              </a:r>
            </a:p>
          </p:txBody>
        </p:sp>
        <p:sp>
          <p:nvSpPr>
            <p:cNvPr id="22555" name="Text Box 7"/>
            <p:cNvSpPr txBox="1">
              <a:spLocks noChangeArrowheads="1"/>
            </p:cNvSpPr>
            <p:nvPr/>
          </p:nvSpPr>
          <p:spPr bwMode="auto">
            <a:xfrm>
              <a:off x="2124" y="902"/>
              <a:ext cx="22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Z*</a:t>
              </a:r>
            </a:p>
          </p:txBody>
        </p:sp>
        <p:sp>
          <p:nvSpPr>
            <p:cNvPr id="22556" name="Text Box 8"/>
            <p:cNvSpPr txBox="1">
              <a:spLocks noChangeArrowheads="1"/>
            </p:cNvSpPr>
            <p:nvPr/>
          </p:nvSpPr>
          <p:spPr bwMode="auto">
            <a:xfrm>
              <a:off x="1440" y="672"/>
              <a:ext cx="1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q</a:t>
              </a:r>
            </a:p>
          </p:txBody>
        </p:sp>
        <p:sp>
          <p:nvSpPr>
            <p:cNvPr id="22557" name="Text Box 9"/>
            <p:cNvSpPr txBox="1">
              <a:spLocks noChangeArrowheads="1"/>
            </p:cNvSpPr>
            <p:nvPr/>
          </p:nvSpPr>
          <p:spPr bwMode="auto">
            <a:xfrm>
              <a:off x="1440" y="1392"/>
              <a:ext cx="16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q</a:t>
              </a:r>
            </a:p>
          </p:txBody>
        </p:sp>
      </p:grp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452438" y="4070350"/>
            <a:ext cx="4043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But Higgs boson is fleeting:</a:t>
            </a:r>
          </a:p>
          <a:p>
            <a:r>
              <a:rPr lang="en-US">
                <a:solidFill>
                  <a:srgbClr val="FF0000"/>
                </a:solidFill>
              </a:rPr>
              <a:t>decays immediately</a:t>
            </a:r>
            <a:r>
              <a:rPr lang="en-US"/>
              <a:t> to </a:t>
            </a:r>
          </a:p>
          <a:p>
            <a:r>
              <a:rPr lang="en-US"/>
              <a:t>characteristic “final state”</a:t>
            </a:r>
          </a:p>
        </p:txBody>
      </p:sp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457200" y="1295400"/>
            <a:ext cx="464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Physical Higgs bosons can be produced, given enough energy </a:t>
            </a:r>
          </a:p>
        </p:txBody>
      </p:sp>
      <p:sp>
        <p:nvSpPr>
          <p:cNvPr id="22536" name="Rectangle 12"/>
          <p:cNvSpPr>
            <a:spLocks noChangeArrowheads="1"/>
          </p:cNvSpPr>
          <p:nvPr/>
        </p:nvSpPr>
        <p:spPr bwMode="auto">
          <a:xfrm>
            <a:off x="228600" y="1066800"/>
            <a:ext cx="8534400" cy="2438400"/>
          </a:xfrm>
          <a:prstGeom prst="rect">
            <a:avLst/>
          </a:prstGeom>
          <a:noFill/>
          <a:ln w="38100">
            <a:solidFill>
              <a:srgbClr val="FF99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Rectangle 13"/>
          <p:cNvSpPr>
            <a:spLocks noChangeArrowheads="1"/>
          </p:cNvSpPr>
          <p:nvPr/>
        </p:nvSpPr>
        <p:spPr bwMode="auto">
          <a:xfrm>
            <a:off x="228600" y="3810000"/>
            <a:ext cx="8534400" cy="24384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Text Box 14"/>
          <p:cNvSpPr txBox="1">
            <a:spLocks noChangeArrowheads="1"/>
          </p:cNvSpPr>
          <p:nvPr/>
        </p:nvSpPr>
        <p:spPr bwMode="auto">
          <a:xfrm>
            <a:off x="914400" y="22098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(Here E</a:t>
            </a:r>
            <a:r>
              <a:rPr lang="en-US" baseline="-25000">
                <a:solidFill>
                  <a:schemeClr val="accent2"/>
                </a:solidFill>
              </a:rPr>
              <a:t>CM</a:t>
            </a:r>
            <a:r>
              <a:rPr lang="en-US">
                <a:solidFill>
                  <a:schemeClr val="accent2"/>
                </a:solidFill>
              </a:rPr>
              <a:t> &gt; m</a:t>
            </a:r>
            <a:r>
              <a:rPr lang="en-US" baseline="-25000">
                <a:solidFill>
                  <a:schemeClr val="accent2"/>
                </a:solidFill>
              </a:rPr>
              <a:t>H</a:t>
            </a:r>
            <a:r>
              <a:rPr lang="en-US">
                <a:solidFill>
                  <a:schemeClr val="accent2"/>
                </a:solidFill>
              </a:rPr>
              <a:t> + m</a:t>
            </a:r>
            <a:r>
              <a:rPr lang="en-US" baseline="-25000">
                <a:solidFill>
                  <a:schemeClr val="accent2"/>
                </a:solidFill>
              </a:rPr>
              <a:t>Z</a:t>
            </a:r>
            <a:r>
              <a:rPr lang="en-US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22539" name="Text Box 15"/>
          <p:cNvSpPr txBox="1">
            <a:spLocks noChangeArrowheads="1"/>
          </p:cNvSpPr>
          <p:nvPr/>
        </p:nvSpPr>
        <p:spPr bwMode="auto">
          <a:xfrm>
            <a:off x="228600" y="3108325"/>
            <a:ext cx="40243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That’s where the collider comes in</a:t>
            </a:r>
          </a:p>
        </p:txBody>
      </p:sp>
      <p:sp>
        <p:nvSpPr>
          <p:cNvPr id="22540" name="Text Box 16"/>
          <p:cNvSpPr txBox="1">
            <a:spLocks noChangeArrowheads="1"/>
          </p:cNvSpPr>
          <p:nvPr/>
        </p:nvSpPr>
        <p:spPr bwMode="auto">
          <a:xfrm>
            <a:off x="228600" y="5878513"/>
            <a:ext cx="413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i="1"/>
              <a:t>That’s where the detector comes in</a:t>
            </a:r>
          </a:p>
        </p:txBody>
      </p:sp>
      <p:sp>
        <p:nvSpPr>
          <p:cNvPr id="22541" name="AutoShape 17"/>
          <p:cNvSpPr>
            <a:spLocks noChangeArrowheads="1"/>
          </p:cNvSpPr>
          <p:nvPr/>
        </p:nvSpPr>
        <p:spPr bwMode="auto">
          <a:xfrm rot="-703542">
            <a:off x="5562600" y="42672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2" name="AutoShape 18"/>
          <p:cNvSpPr>
            <a:spLocks noChangeArrowheads="1"/>
          </p:cNvSpPr>
          <p:nvPr/>
        </p:nvSpPr>
        <p:spPr bwMode="auto">
          <a:xfrm rot="889293">
            <a:off x="5562600" y="5181600"/>
            <a:ext cx="1524000" cy="457200"/>
          </a:xfrm>
          <a:prstGeom prst="rightArrow">
            <a:avLst>
              <a:gd name="adj1" fmla="val 50000"/>
              <a:gd name="adj2" fmla="val 83333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3" name="Oval 19"/>
          <p:cNvSpPr>
            <a:spLocks noChangeArrowheads="1"/>
          </p:cNvSpPr>
          <p:nvPr/>
        </p:nvSpPr>
        <p:spPr bwMode="auto">
          <a:xfrm>
            <a:off x="5029200" y="4343400"/>
            <a:ext cx="609600" cy="6096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22544" name="Oval 20"/>
          <p:cNvSpPr>
            <a:spLocks noChangeArrowheads="1"/>
          </p:cNvSpPr>
          <p:nvPr/>
        </p:nvSpPr>
        <p:spPr bwMode="auto">
          <a:xfrm>
            <a:off x="5029200" y="4953000"/>
            <a:ext cx="609600" cy="609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Z</a:t>
            </a:r>
          </a:p>
        </p:txBody>
      </p:sp>
      <p:sp>
        <p:nvSpPr>
          <p:cNvPr id="22545" name="Oval 21"/>
          <p:cNvSpPr>
            <a:spLocks noChangeArrowheads="1"/>
          </p:cNvSpPr>
          <p:nvPr/>
        </p:nvSpPr>
        <p:spPr bwMode="auto">
          <a:xfrm>
            <a:off x="7162800" y="3962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  <a:endParaRPr lang="en-US"/>
          </a:p>
        </p:txBody>
      </p:sp>
      <p:sp>
        <p:nvSpPr>
          <p:cNvPr id="22546" name="Oval 22"/>
          <p:cNvSpPr>
            <a:spLocks noChangeArrowheads="1"/>
          </p:cNvSpPr>
          <p:nvPr/>
        </p:nvSpPr>
        <p:spPr bwMode="auto">
          <a:xfrm>
            <a:off x="7620000" y="42672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22547" name="Oval 23"/>
          <p:cNvSpPr>
            <a:spLocks noChangeArrowheads="1"/>
          </p:cNvSpPr>
          <p:nvPr/>
        </p:nvSpPr>
        <p:spPr bwMode="auto">
          <a:xfrm>
            <a:off x="7086600" y="51816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q</a:t>
            </a:r>
          </a:p>
        </p:txBody>
      </p:sp>
      <p:sp>
        <p:nvSpPr>
          <p:cNvPr id="22548" name="Oval 24"/>
          <p:cNvSpPr>
            <a:spLocks noChangeArrowheads="1"/>
          </p:cNvSpPr>
          <p:nvPr/>
        </p:nvSpPr>
        <p:spPr bwMode="auto">
          <a:xfrm>
            <a:off x="7543800" y="5486400"/>
            <a:ext cx="457200" cy="4572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q</a:t>
            </a:r>
            <a:endParaRPr lang="en-US"/>
          </a:p>
        </p:txBody>
      </p:sp>
      <p:sp>
        <p:nvSpPr>
          <p:cNvPr id="22549" name="Line 25"/>
          <p:cNvSpPr>
            <a:spLocks noChangeShapeType="1"/>
          </p:cNvSpPr>
          <p:nvPr/>
        </p:nvSpPr>
        <p:spPr bwMode="auto">
          <a:xfrm>
            <a:off x="7772400" y="4343400"/>
            <a:ext cx="15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0" name="Line 26"/>
          <p:cNvSpPr>
            <a:spLocks noChangeShapeType="1"/>
          </p:cNvSpPr>
          <p:nvPr/>
        </p:nvSpPr>
        <p:spPr bwMode="auto">
          <a:xfrm>
            <a:off x="7696200" y="5562600"/>
            <a:ext cx="1524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51" name="Text Box 9"/>
          <p:cNvSpPr txBox="1">
            <a:spLocks noChangeArrowheads="1"/>
          </p:cNvSpPr>
          <p:nvPr/>
        </p:nvSpPr>
        <p:spPr bwMode="auto">
          <a:xfrm>
            <a:off x="5216525" y="1047750"/>
            <a:ext cx="269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-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/>
              <a:t>J. Nielsen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2E1EF-A3F9-404E-8F9E-65D43F16BCE5}" type="slidenum">
              <a:rPr lang="en-US"/>
              <a:pPr/>
              <a:t>9</a:t>
            </a:fld>
            <a:endParaRPr lang="en-US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does the Higgs Boson Decay?</a:t>
            </a:r>
          </a:p>
        </p:txBody>
      </p:sp>
      <p:grpSp>
        <p:nvGrpSpPr>
          <p:cNvPr id="23557" name="Group 3"/>
          <p:cNvGrpSpPr>
            <a:grpSpLocks/>
          </p:cNvGrpSpPr>
          <p:nvPr/>
        </p:nvGrpSpPr>
        <p:grpSpPr bwMode="auto">
          <a:xfrm>
            <a:off x="4541838" y="1219200"/>
            <a:ext cx="4373562" cy="5105400"/>
            <a:chOff x="2928" y="816"/>
            <a:chExt cx="2755" cy="3216"/>
          </a:xfrm>
        </p:grpSpPr>
        <p:pic>
          <p:nvPicPr>
            <p:cNvPr id="23560" name="Picture 4" descr="smbr.pdf                                                       000255BBMacintosh HD                   BA608C0F: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28" y="816"/>
              <a:ext cx="2755" cy="3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1" name="Line 5"/>
            <p:cNvSpPr>
              <a:spLocks noChangeShapeType="1"/>
            </p:cNvSpPr>
            <p:nvPr/>
          </p:nvSpPr>
          <p:spPr bwMode="auto">
            <a:xfrm flipV="1">
              <a:off x="3504" y="960"/>
              <a:ext cx="0" cy="27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174625" y="1447800"/>
            <a:ext cx="4625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Notice coupling to massive particles (bb, </a:t>
            </a:r>
            <a:r>
              <a:rPr lang="en-US">
                <a:latin typeface="Symbol" charset="2"/>
              </a:rPr>
              <a:t>tt</a:t>
            </a:r>
            <a:r>
              <a:rPr lang="en-US"/>
              <a:t>, WW, ZZ)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212725" y="2782888"/>
            <a:ext cx="39020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low mass Higgs, expect decay to b quark pairs;</a:t>
            </a:r>
          </a:p>
          <a:p>
            <a:r>
              <a:rPr lang="en-US"/>
              <a:t>For very high mass Higgs expect decay to ZZ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Talk">
  <a:themeElements>
    <a:clrScheme name="SimpleTal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impleTal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mpleTal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Tal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Tal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Tal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Tal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pleTal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Tal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Tal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Tal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Tal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Tal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pleTal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Templates:SimpleTalk.pot</Template>
  <TotalTime>568</TotalTime>
  <Words>696</Words>
  <Application>Microsoft Office PowerPoint</Application>
  <PresentationFormat>On-screen Show (4:3)</PresentationFormat>
  <Paragraphs>169</Paragraphs>
  <Slides>27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ＭＳ Ｐゴシック</vt:lpstr>
      <vt:lpstr>Arial Black</vt:lpstr>
      <vt:lpstr>Times</vt:lpstr>
      <vt:lpstr>Symbol</vt:lpstr>
      <vt:lpstr>SimpleTalk</vt:lpstr>
      <vt:lpstr>Slide 1</vt:lpstr>
      <vt:lpstr>Fundamental Particles &amp; Forces</vt:lpstr>
      <vt:lpstr>Force Carrier Quanta</vt:lpstr>
      <vt:lpstr>Standard Model of Particle Physics </vt:lpstr>
      <vt:lpstr>Beyond the Standard Model</vt:lpstr>
      <vt:lpstr>Hunting for Extra Dimensions</vt:lpstr>
      <vt:lpstr>So What IS the Higgs boson?</vt:lpstr>
      <vt:lpstr>How to Produce a Higgs Boson</vt:lpstr>
      <vt:lpstr>How does the Higgs Boson Decay?</vt:lpstr>
      <vt:lpstr>One Provocative Candidate Event</vt:lpstr>
      <vt:lpstr>Bumps in the Mass Spectrum</vt:lpstr>
      <vt:lpstr>Large Hadron Collider at CERN</vt:lpstr>
      <vt:lpstr>CERN Accelerator Chain</vt:lpstr>
      <vt:lpstr>CERN LHC Bending Magnet (Dipole)</vt:lpstr>
      <vt:lpstr>Two Beams in the Same Cryostat</vt:lpstr>
      <vt:lpstr>Surfing the Radio-frequency Wave</vt:lpstr>
      <vt:lpstr>ATLAS Experiment at LHC</vt:lpstr>
      <vt:lpstr>ATLAS Experiment at LHC</vt:lpstr>
      <vt:lpstr>Slide 19</vt:lpstr>
      <vt:lpstr>Slide 20</vt:lpstr>
      <vt:lpstr>Slide 21</vt:lpstr>
      <vt:lpstr>Identifying Particle Signatures</vt:lpstr>
      <vt:lpstr>Cosmic-ray Tests with ATLAS</vt:lpstr>
      <vt:lpstr>Higgs Decay to Photons</vt:lpstr>
      <vt:lpstr>Higgs Decay to ZZ</vt:lpstr>
      <vt:lpstr>“Hunt for Higgs” WWW Site</vt:lpstr>
      <vt:lpstr>Slide 27</vt:lpstr>
    </vt:vector>
  </TitlesOfParts>
  <Company>Santa Cruz Institute for Particle Physics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Higgs Boson?</dc:title>
  <dc:creator>Jason Nielsen</dc:creator>
  <cp:lastModifiedBy>annika</cp:lastModifiedBy>
  <cp:revision>47</cp:revision>
  <dcterms:created xsi:type="dcterms:W3CDTF">2010-07-28T15:25:36Z</dcterms:created>
  <dcterms:modified xsi:type="dcterms:W3CDTF">2003-09-08T03:51:47Z</dcterms:modified>
</cp:coreProperties>
</file>