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6"/>
  </p:notesMasterIdLst>
  <p:sldIdLst>
    <p:sldId id="256" r:id="rId7"/>
    <p:sldId id="257" r:id="rId8"/>
    <p:sldId id="258" r:id="rId9"/>
    <p:sldId id="259" r:id="rId10"/>
    <p:sldId id="260" r:id="rId11"/>
    <p:sldId id="275" r:id="rId12"/>
    <p:sldId id="290" r:id="rId13"/>
    <p:sldId id="291" r:id="rId14"/>
    <p:sldId id="297" r:id="rId15"/>
    <p:sldId id="282" r:id="rId16"/>
    <p:sldId id="284" r:id="rId17"/>
    <p:sldId id="289" r:id="rId18"/>
    <p:sldId id="283" r:id="rId19"/>
    <p:sldId id="301" r:id="rId20"/>
    <p:sldId id="263" r:id="rId21"/>
    <p:sldId id="264" r:id="rId22"/>
    <p:sldId id="308" r:id="rId23"/>
    <p:sldId id="265" r:id="rId24"/>
    <p:sldId id="312" r:id="rId25"/>
    <p:sldId id="293" r:id="rId26"/>
    <p:sldId id="311" r:id="rId27"/>
    <p:sldId id="313" r:id="rId28"/>
    <p:sldId id="314" r:id="rId29"/>
    <p:sldId id="266" r:id="rId30"/>
    <p:sldId id="267" r:id="rId31"/>
    <p:sldId id="316" r:id="rId32"/>
    <p:sldId id="315" r:id="rId33"/>
    <p:sldId id="317" r:id="rId34"/>
    <p:sldId id="318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13" autoAdjust="0"/>
  </p:normalViewPr>
  <p:slideViewPr>
    <p:cSldViewPr>
      <p:cViewPr varScale="1">
        <p:scale>
          <a:sx n="117" d="100"/>
          <a:sy n="117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37CDF9-AC04-43FF-9EC9-CAA7761BCF44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966BB1-B8F5-4D8F-9004-16256DCC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1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0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3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0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8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0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3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4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3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4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0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2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00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0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9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6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33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2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7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92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9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74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49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39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02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68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7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4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9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5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2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17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49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CB44-EE65-47BB-911E-85B2775BF9B8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2094" TargetMode="External"/><Relationship Id="rId4" Type="http://schemas.openxmlformats.org/officeDocument/2006/relationships/hyperlink" Target="http://inspirehep.net/record/1382955" TargetMode="External"/><Relationship Id="rId5" Type="http://schemas.openxmlformats.org/officeDocument/2006/relationships/hyperlink" Target="http://inspirehep.net/record/1381188" TargetMode="External"/><Relationship Id="rId6" Type="http://schemas.openxmlformats.org/officeDocument/2006/relationships/hyperlink" Target="http://inspirehep.net/record/1370451" TargetMode="External"/><Relationship Id="rId7" Type="http://schemas.openxmlformats.org/officeDocument/2006/relationships/hyperlink" Target="http://inspirehep.net/record/1322919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nspirehep.net/record/140417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on the Theory of the </a:t>
            </a:r>
            <a:r>
              <a:rPr lang="en-US" dirty="0" err="1" smtClean="0"/>
              <a:t>Terascale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Howard Haber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SCIPP Theory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January </a:t>
            </a:r>
            <a:r>
              <a:rPr lang="en-US" dirty="0" smtClean="0">
                <a:solidFill>
                  <a:srgbClr val="FF0000"/>
                </a:solidFill>
              </a:rPr>
              <a:t>11, 2016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ward Haber\Documents\talks\higgsintro\Higgs_Prod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587"/>
            <a:ext cx="8707438" cy="6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04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Probability of Higgs boson decay channels</a:t>
            </a:r>
            <a:endParaRPr lang="en-US" sz="3600" dirty="0"/>
          </a:p>
        </p:txBody>
      </p:sp>
      <p:pic>
        <p:nvPicPr>
          <p:cNvPr id="2050" name="Picture 2" descr="C:\Users\Howard Haber\Documents\courses\ph205\HiggsB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55774" cy="48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53" y="685800"/>
            <a:ext cx="3870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Question: why not search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Higgs bosons produced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 gluon-gluon fusion that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decay into a pair of b-quarks?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12" y="2690692"/>
            <a:ext cx="37812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Answer</a:t>
            </a:r>
            <a:r>
              <a:rPr lang="en-US" sz="2000" dirty="0" smtClean="0">
                <a:solidFill>
                  <a:prstClr val="black"/>
                </a:solidFill>
              </a:rPr>
              <a:t>: The Standard Model</a:t>
            </a:r>
          </a:p>
          <a:p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ackground is overwhelming.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There are more than 10</a:t>
            </a:r>
            <a:r>
              <a:rPr lang="en-US" sz="2000" baseline="30000" dirty="0">
                <a:solidFill>
                  <a:prstClr val="black"/>
                </a:solidFill>
              </a:rPr>
              <a:t>7</a:t>
            </a:r>
            <a:r>
              <a:rPr lang="en-US" sz="2000" dirty="0" smtClean="0">
                <a:solidFill>
                  <a:prstClr val="black"/>
                </a:solidFill>
              </a:rPr>
              <a:t> times</a:t>
            </a:r>
          </a:p>
          <a:p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s many b-quark pairs produced</a:t>
            </a:r>
          </a:p>
          <a:p>
            <a:r>
              <a:rPr lang="en-US" sz="2000" dirty="0">
                <a:solidFill>
                  <a:prstClr val="black"/>
                </a:solidFill>
              </a:rPr>
              <a:t>i</a:t>
            </a:r>
            <a:r>
              <a:rPr lang="en-US" sz="2000" dirty="0" smtClean="0">
                <a:solidFill>
                  <a:prstClr val="black"/>
                </a:solidFill>
              </a:rPr>
              <a:t>n proton-proton collisions as </a:t>
            </a:r>
          </a:p>
          <a:p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ompared to b-quark pairs that</a:t>
            </a:r>
          </a:p>
          <a:p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rise from a decaying Higgs boson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Howard Haber\Documents\courses\ph205\pp_cross_s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00" y="304800"/>
            <a:ext cx="4974400" cy="64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752" y="5181600"/>
            <a:ext cx="4144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Roughly 250,000 Higgs bosons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 smtClean="0">
                <a:solidFill>
                  <a:srgbClr val="7030A0"/>
                </a:solidFill>
              </a:rPr>
              <a:t>er experiment were produced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at the LHC from 2010—2013.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ward Haber\Documents\talks\higgsintro\SM_Higgs_Dec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2188" cy="66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the observed scalar at 125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r>
              <a:rPr lang="en-US" sz="2800" dirty="0" smtClean="0">
                <a:solidFill>
                  <a:srgbClr val="FF0000"/>
                </a:solidFill>
              </a:rPr>
              <a:t> the SM Higgs boson?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789714" cy="5068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524916" cy="506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867400"/>
            <a:ext cx="904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Best-fit results for the </a:t>
            </a:r>
            <a:r>
              <a:rPr lang="en-US" dirty="0" smtClean="0"/>
              <a:t>decay [left] and production [right] signal </a:t>
            </a:r>
            <a:r>
              <a:rPr lang="en-US" dirty="0"/>
              <a:t>strengths </a:t>
            </a:r>
            <a:r>
              <a:rPr lang="en-US" dirty="0" smtClean="0"/>
              <a:t>(normalized to the SM</a:t>
            </a:r>
          </a:p>
          <a:p>
            <a:r>
              <a:rPr lang="en-US" dirty="0" smtClean="0"/>
              <a:t>predicted values) for </a:t>
            </a:r>
            <a:r>
              <a:rPr lang="en-US" dirty="0"/>
              <a:t>the combination </a:t>
            </a:r>
            <a:r>
              <a:rPr lang="en-US" dirty="0" smtClean="0"/>
              <a:t>of </a:t>
            </a:r>
            <a:r>
              <a:rPr lang="en-US" dirty="0"/>
              <a:t>ATLAS and CMS.  </a:t>
            </a:r>
            <a:r>
              <a:rPr lang="en-US" dirty="0" smtClean="0"/>
              <a:t>The </a:t>
            </a:r>
            <a:r>
              <a:rPr lang="en-US" dirty="0"/>
              <a:t>error bars indicate the 1</a:t>
            </a:r>
            <a:r>
              <a:rPr lang="en-US" i="1" dirty="0"/>
              <a:t>σ</a:t>
            </a:r>
            <a:r>
              <a:rPr lang="en-US" dirty="0"/>
              <a:t> (thick lines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2</a:t>
            </a:r>
            <a:r>
              <a:rPr lang="en-US" i="1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(thin lines) intervals.  </a:t>
            </a:r>
            <a:r>
              <a:rPr lang="en-US" dirty="0" smtClean="0"/>
              <a:t> Reference: </a:t>
            </a:r>
            <a:r>
              <a:rPr lang="pt-BR" dirty="0" smtClean="0"/>
              <a:t>ATLAS-CONF-2015-044</a:t>
            </a:r>
            <a:r>
              <a:rPr lang="pt-BR" dirty="0"/>
              <a:t>; </a:t>
            </a:r>
            <a:r>
              <a:rPr lang="pt-BR" dirty="0" smtClean="0"/>
              <a:t>CMS-PAS-HIG-15-002.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6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16" y="218182"/>
            <a:ext cx="863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1: theory and phenomenology of Higgs bosons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temp\pesk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98996"/>
            <a:ext cx="4520129" cy="4145806"/>
          </a:xfrm>
          <a:prstGeom prst="rect">
            <a:avLst/>
          </a:prstGeom>
          <a:noFill/>
        </p:spPr>
      </p:pic>
      <p:pic>
        <p:nvPicPr>
          <p:cNvPr id="5122" name="Picture 2" descr="C:\Users\Howard Haber\Documents\courses\ph205\Higgs imag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98" y="1698996"/>
            <a:ext cx="4237071" cy="31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temp\susyparticles_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93" y="1630844"/>
            <a:ext cx="8620746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8526" y="255049"/>
            <a:ext cx="857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2: theory and phenomenology of </a:t>
            </a:r>
            <a:r>
              <a:rPr lang="en-US" sz="3200" dirty="0" err="1" smtClean="0">
                <a:solidFill>
                  <a:srgbClr val="FF0000"/>
                </a:solidFill>
              </a:rPr>
              <a:t>TeV</a:t>
            </a:r>
            <a:r>
              <a:rPr lang="en-US" sz="3200" dirty="0" smtClean="0">
                <a:solidFill>
                  <a:srgbClr val="FF0000"/>
                </a:solidFill>
              </a:rPr>
              <a:t>-scale </a:t>
            </a:r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(SUSY)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526" y="5791200"/>
            <a:ext cx="8177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review, see H.E. Haber, </a:t>
            </a:r>
            <a:r>
              <a:rPr lang="en-US" i="1" dirty="0" err="1" smtClean="0"/>
              <a:t>Supersymmetry</a:t>
            </a:r>
            <a:r>
              <a:rPr lang="en-US" i="1" dirty="0" smtClean="0"/>
              <a:t> Theory</a:t>
            </a:r>
            <a:r>
              <a:rPr lang="en-US" dirty="0" smtClean="0"/>
              <a:t>, </a:t>
            </a:r>
            <a:r>
              <a:rPr lang="en-US" dirty="0" smtClean="0"/>
              <a:t>in </a:t>
            </a:r>
            <a:r>
              <a:rPr lang="en-US" dirty="0" smtClean="0"/>
              <a:t>K.A. Olive et </a:t>
            </a:r>
            <a:r>
              <a:rPr lang="en-US" dirty="0"/>
              <a:t>al</a:t>
            </a:r>
            <a:r>
              <a:rPr lang="en-US" dirty="0" smtClean="0"/>
              <a:t>. </a:t>
            </a:r>
            <a:r>
              <a:rPr lang="en-US" dirty="0"/>
              <a:t>[Particle Data </a:t>
            </a:r>
            <a:endParaRPr lang="en-US" dirty="0" smtClean="0"/>
          </a:p>
          <a:p>
            <a:r>
              <a:rPr lang="en-US" dirty="0" smtClean="0"/>
              <a:t>Group </a:t>
            </a:r>
            <a:r>
              <a:rPr lang="en-US" dirty="0"/>
              <a:t>Collaboration], </a:t>
            </a:r>
            <a:r>
              <a:rPr lang="en-US" i="1" dirty="0" smtClean="0"/>
              <a:t>Review </a:t>
            </a:r>
            <a:r>
              <a:rPr lang="en-US" i="1" dirty="0"/>
              <a:t>of Particle Physics</a:t>
            </a:r>
            <a:r>
              <a:rPr lang="en-US" dirty="0" smtClean="0"/>
              <a:t>, Chin. </a:t>
            </a:r>
            <a:r>
              <a:rPr lang="en-US" dirty="0"/>
              <a:t>Phys</a:t>
            </a:r>
            <a:r>
              <a:rPr lang="en-US" dirty="0" smtClean="0"/>
              <a:t>. </a:t>
            </a:r>
            <a:r>
              <a:rPr lang="en-US" dirty="0"/>
              <a:t>C </a:t>
            </a:r>
            <a:r>
              <a:rPr lang="en-US" b="1" dirty="0" smtClean="0"/>
              <a:t>38</a:t>
            </a:r>
            <a:r>
              <a:rPr lang="en-US" dirty="0" smtClean="0"/>
              <a:t>, </a:t>
            </a:r>
            <a:r>
              <a:rPr lang="en-US" dirty="0"/>
              <a:t>090001 (2014</a:t>
            </a:r>
            <a:r>
              <a:rPr lang="en-US" dirty="0" smtClean="0"/>
              <a:t>); and</a:t>
            </a:r>
          </a:p>
          <a:p>
            <a:r>
              <a:rPr lang="en-US" dirty="0"/>
              <a:t>i</a:t>
            </a:r>
            <a:r>
              <a:rPr lang="en-US" dirty="0" smtClean="0"/>
              <a:t>n the 2015 </a:t>
            </a:r>
            <a:r>
              <a:rPr lang="en-US" dirty="0"/>
              <a:t>partial update for the </a:t>
            </a:r>
            <a:r>
              <a:rPr lang="en-US" dirty="0" smtClean="0"/>
              <a:t>2016 edition, available on the web shortly.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50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As a member of the Particle Data Group, I am the author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of the biennial Supersymmetry Theory review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1950"/>
            <a:ext cx="4643042" cy="5675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6" y="1141950"/>
            <a:ext cx="4134782" cy="56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3: explorations of the </a:t>
            </a:r>
            <a:r>
              <a:rPr lang="en-US" sz="3200" dirty="0" err="1" smtClean="0">
                <a:solidFill>
                  <a:srgbClr val="FF0000"/>
                </a:solidFill>
              </a:rPr>
              <a:t>Terascale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at present and future colliders (LHC and ILC)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Studies of the non-minimal Higgs sector</a:t>
            </a:r>
          </a:p>
          <a:p>
            <a:r>
              <a:rPr lang="en-US" dirty="0" smtClean="0"/>
              <a:t>Precision measurements of new physics observables</a:t>
            </a:r>
          </a:p>
          <a:p>
            <a:r>
              <a:rPr lang="en-US" dirty="0" smtClean="0"/>
              <a:t>Distinguishing among different theoretical interpretations of new physics signals </a:t>
            </a:r>
          </a:p>
          <a:p>
            <a:r>
              <a:rPr lang="en-US" dirty="0" smtClean="0"/>
              <a:t>Employing the ILC as a precision Higgs factory</a:t>
            </a:r>
          </a:p>
          <a:p>
            <a:r>
              <a:rPr lang="en-US" dirty="0" err="1" smtClean="0"/>
              <a:t>Terascale</a:t>
            </a:r>
            <a:r>
              <a:rPr lang="en-US" dirty="0" smtClean="0"/>
              <a:t> footprints of lepton-number-violating physics (e.g. R-parity-violation or the SUSY seesaw)</a:t>
            </a:r>
          </a:p>
          <a:p>
            <a:r>
              <a:rPr lang="en-US" dirty="0" smtClean="0"/>
              <a:t>New sources for CP-violation (Higgs and/or SUSY mediated)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88792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2"/>
              </a:rPr>
              <a:t>Scrutinizing the Alignment Limit in Two-Higgs-Doublet Models. Part 2: m</a:t>
            </a:r>
            <a:r>
              <a:rPr lang="en-US" b="1" baseline="-25000" dirty="0">
                <a:hlinkClick r:id="rId2"/>
              </a:rPr>
              <a:t>H</a:t>
            </a:r>
            <a:r>
              <a:rPr lang="en-US" b="1" dirty="0">
                <a:hlinkClick r:id="rId2"/>
              </a:rPr>
              <a:t>=125 GeV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>J. </a:t>
            </a:r>
            <a:r>
              <a:rPr lang="en-US" dirty="0" err="1"/>
              <a:t>Bernon</a:t>
            </a:r>
            <a:r>
              <a:rPr lang="en-US" dirty="0"/>
              <a:t>, </a:t>
            </a:r>
            <a:r>
              <a:rPr lang="en-US" dirty="0"/>
              <a:t>J.F. </a:t>
            </a:r>
            <a:r>
              <a:rPr lang="en-US" dirty="0" err="1"/>
              <a:t>Gunion</a:t>
            </a:r>
            <a:r>
              <a:rPr lang="en-US" dirty="0"/>
              <a:t>, </a:t>
            </a:r>
            <a:r>
              <a:rPr lang="en-US" dirty="0"/>
              <a:t>H.E. Haber</a:t>
            </a:r>
            <a:r>
              <a:rPr lang="en-US" dirty="0"/>
              <a:t>, </a:t>
            </a:r>
            <a:r>
              <a:rPr lang="en-US" dirty="0"/>
              <a:t>Y. Jiang </a:t>
            </a:r>
            <a:r>
              <a:rPr lang="en-US" dirty="0"/>
              <a:t>and </a:t>
            </a:r>
            <a:r>
              <a:rPr lang="en-US" dirty="0"/>
              <a:t>S. </a:t>
            </a:r>
            <a:r>
              <a:rPr lang="en-US" dirty="0" err="1"/>
              <a:t>Kraml</a:t>
            </a:r>
            <a:r>
              <a:rPr lang="en-US" dirty="0"/>
              <a:t>, </a:t>
            </a:r>
            <a:r>
              <a:rPr lang="pt-BR" dirty="0"/>
              <a:t>arXiv:1511.03682 </a:t>
            </a:r>
            <a:r>
              <a:rPr lang="pt-BR" dirty="0"/>
              <a:t>[</a:t>
            </a:r>
            <a:r>
              <a:rPr lang="pt-BR" dirty="0" err="1"/>
              <a:t>hep-ph</a:t>
            </a:r>
            <a:r>
              <a:rPr lang="pt-BR" dirty="0"/>
              <a:t>].</a:t>
            </a:r>
          </a:p>
          <a:p>
            <a:endParaRPr lang="pt-BR" dirty="0"/>
          </a:p>
          <a:p>
            <a:r>
              <a:rPr lang="pt-BR" b="1" dirty="0">
                <a:hlinkClick r:id="rId3"/>
              </a:rPr>
              <a:t>On the Alignment Limit of the NMSSM Higgs Sector</a:t>
            </a:r>
            <a:r>
              <a:rPr lang="pt-BR" dirty="0"/>
              <a:t> </a:t>
            </a:r>
          </a:p>
          <a:p>
            <a:r>
              <a:rPr lang="pt-BR" dirty="0"/>
              <a:t>M. Carena</a:t>
            </a:r>
            <a:r>
              <a:rPr lang="pt-BR" dirty="0"/>
              <a:t>, </a:t>
            </a:r>
            <a:r>
              <a:rPr lang="pt-BR" dirty="0"/>
              <a:t>H. E. Haber</a:t>
            </a:r>
            <a:r>
              <a:rPr lang="pt-BR" dirty="0"/>
              <a:t>, </a:t>
            </a:r>
            <a:r>
              <a:rPr lang="pt-BR" dirty="0"/>
              <a:t>I. </a:t>
            </a:r>
            <a:r>
              <a:rPr lang="pt-BR" dirty="0" err="1"/>
              <a:t>Low</a:t>
            </a:r>
            <a:r>
              <a:rPr lang="pt-BR" dirty="0"/>
              <a:t>, </a:t>
            </a:r>
            <a:r>
              <a:rPr lang="pt-BR" dirty="0"/>
              <a:t>N.R. </a:t>
            </a:r>
            <a:r>
              <a:rPr lang="pt-BR" dirty="0" err="1"/>
              <a:t>Shah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/>
              <a:t>C.E.M. Wagner</a:t>
            </a:r>
            <a:r>
              <a:rPr lang="pt-BR" dirty="0"/>
              <a:t>, </a:t>
            </a:r>
            <a:r>
              <a:rPr lang="pt-BR" dirty="0"/>
              <a:t>arXiv:1510.09137 </a:t>
            </a:r>
            <a:r>
              <a:rPr lang="pt-BR" dirty="0"/>
              <a:t>[</a:t>
            </a:r>
            <a:r>
              <a:rPr lang="pt-BR" dirty="0" err="1"/>
              <a:t>hep-ph</a:t>
            </a:r>
            <a:r>
              <a:rPr lang="pt-BR" dirty="0"/>
              <a:t>].</a:t>
            </a:r>
          </a:p>
          <a:p>
            <a:endParaRPr lang="pt-BR" dirty="0"/>
          </a:p>
          <a:p>
            <a:r>
              <a:rPr lang="pt-BR" b="1" dirty="0">
                <a:hlinkClick r:id="rId4"/>
              </a:rPr>
              <a:t>New LHC Benchmarks for the CP-conserving Two-Higgs-Doublet Model</a:t>
            </a:r>
            <a:r>
              <a:rPr lang="pt-BR" dirty="0"/>
              <a:t> </a:t>
            </a:r>
            <a:endParaRPr lang="pt-BR" dirty="0"/>
          </a:p>
          <a:p>
            <a:r>
              <a:rPr lang="en-US" dirty="0"/>
              <a:t>H.E. Haber </a:t>
            </a:r>
            <a:r>
              <a:rPr lang="en-US" dirty="0"/>
              <a:t>and </a:t>
            </a:r>
            <a:r>
              <a:rPr lang="en-US" dirty="0"/>
              <a:t>O. </a:t>
            </a:r>
            <a:r>
              <a:rPr lang="en-US" dirty="0" err="1"/>
              <a:t>Stål</a:t>
            </a:r>
            <a:r>
              <a:rPr lang="en-US" dirty="0"/>
              <a:t>, </a:t>
            </a:r>
            <a:r>
              <a:rPr lang="en-US" dirty="0"/>
              <a:t>Eur. </a:t>
            </a:r>
            <a:r>
              <a:rPr lang="en-US" dirty="0"/>
              <a:t>Phys</a:t>
            </a:r>
            <a:r>
              <a:rPr lang="en-US" dirty="0"/>
              <a:t>. J. </a:t>
            </a:r>
            <a:r>
              <a:rPr lang="en-US" dirty="0"/>
              <a:t>C </a:t>
            </a:r>
            <a:r>
              <a:rPr lang="en-US" b="1" dirty="0"/>
              <a:t>75</a:t>
            </a:r>
            <a:r>
              <a:rPr lang="en-US" dirty="0"/>
              <a:t>, 491 </a:t>
            </a:r>
            <a:r>
              <a:rPr lang="en-US" dirty="0"/>
              <a:t>(2015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hlinkClick r:id="rId5"/>
              </a:rPr>
              <a:t>Scrutinizing the Alignment Limit in Two-Higgs-Doublet Models. Part 1: m</a:t>
            </a:r>
            <a:r>
              <a:rPr lang="en-US" b="1" baseline="-25000" dirty="0">
                <a:hlinkClick r:id="rId5"/>
              </a:rPr>
              <a:t>h</a:t>
            </a:r>
            <a:r>
              <a:rPr lang="en-US" b="1" dirty="0">
                <a:hlinkClick r:id="rId5"/>
              </a:rPr>
              <a:t> = 125 GeV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>J. </a:t>
            </a:r>
            <a:r>
              <a:rPr lang="en-US" dirty="0" err="1"/>
              <a:t>Bernon</a:t>
            </a:r>
            <a:r>
              <a:rPr lang="en-US" dirty="0"/>
              <a:t>, J.F. </a:t>
            </a:r>
            <a:r>
              <a:rPr lang="en-US" dirty="0" err="1"/>
              <a:t>Gunion</a:t>
            </a:r>
            <a:r>
              <a:rPr lang="en-US" dirty="0"/>
              <a:t>, H.E. Haber, Y. Jiang and S. </a:t>
            </a:r>
            <a:r>
              <a:rPr lang="en-US" dirty="0" err="1"/>
              <a:t>Kraml</a:t>
            </a:r>
            <a:r>
              <a:rPr lang="en-US" dirty="0"/>
              <a:t>, </a:t>
            </a:r>
            <a:r>
              <a:rPr lang="is-IS" dirty="0"/>
              <a:t>Phys. Rev. </a:t>
            </a:r>
            <a:r>
              <a:rPr lang="is-IS" dirty="0"/>
              <a:t>D </a:t>
            </a:r>
            <a:r>
              <a:rPr lang="is-IS" b="1" dirty="0"/>
              <a:t>92</a:t>
            </a:r>
            <a:r>
              <a:rPr lang="is-IS" dirty="0"/>
              <a:t>, </a:t>
            </a:r>
            <a:r>
              <a:rPr lang="is-IS" dirty="0"/>
              <a:t>075004 (2015</a:t>
            </a:r>
            <a:r>
              <a:rPr lang="is-IS" dirty="0"/>
              <a:t>)</a:t>
            </a:r>
            <a:r>
              <a:rPr lang="is-IS" dirty="0"/>
              <a:t> </a:t>
            </a:r>
            <a:r>
              <a:rPr lang="is-IS" dirty="0" smtClean="0"/>
              <a:t>.</a:t>
            </a:r>
            <a:endParaRPr lang="is-IS" dirty="0"/>
          </a:p>
          <a:p>
            <a:endParaRPr lang="is-IS" dirty="0"/>
          </a:p>
          <a:p>
            <a:r>
              <a:rPr lang="en-US" b="1" dirty="0">
                <a:hlinkClick r:id="rId6"/>
              </a:rPr>
              <a:t>Preserving the validity of the Two-Higgs Doublet Model up to the Planck scale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>P. Ferreira</a:t>
            </a:r>
            <a:r>
              <a:rPr lang="en-US" dirty="0"/>
              <a:t>, </a:t>
            </a:r>
            <a:r>
              <a:rPr lang="en-US" dirty="0"/>
              <a:t>H.E. Haber </a:t>
            </a:r>
            <a:r>
              <a:rPr lang="en-US" dirty="0"/>
              <a:t>and </a:t>
            </a:r>
            <a:r>
              <a:rPr lang="en-US" dirty="0"/>
              <a:t>E. Santos,</a:t>
            </a:r>
            <a:r>
              <a:rPr lang="en-US" dirty="0"/>
              <a:t> </a:t>
            </a:r>
            <a:r>
              <a:rPr lang="pt-BR" dirty="0" err="1"/>
              <a:t>Phys</a:t>
            </a:r>
            <a:r>
              <a:rPr lang="pt-BR" dirty="0"/>
              <a:t>. Rev. </a:t>
            </a:r>
            <a:r>
              <a:rPr lang="pt-BR" dirty="0" err="1"/>
              <a:t>D</a:t>
            </a:r>
            <a:r>
              <a:rPr lang="pt-BR" dirty="0"/>
              <a:t> </a:t>
            </a:r>
            <a:r>
              <a:rPr lang="pt-BR" b="1" dirty="0"/>
              <a:t>92</a:t>
            </a:r>
            <a:r>
              <a:rPr lang="pt-BR" dirty="0"/>
              <a:t>, </a:t>
            </a:r>
            <a:r>
              <a:rPr lang="pt-BR" dirty="0"/>
              <a:t>033003 (2015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  <a:p>
            <a:r>
              <a:rPr lang="pt-BR" b="1" dirty="0">
                <a:hlinkClick r:id="rId7"/>
              </a:rPr>
              <a:t>Complementarity Between Non-Standard Higgs Boson Searches and Precision Higgs </a:t>
            </a:r>
            <a:r>
              <a:rPr lang="pt-BR" b="1" dirty="0">
                <a:hlinkClick r:id="rId7"/>
              </a:rPr>
              <a:t>Boson </a:t>
            </a:r>
            <a:endParaRPr lang="pt-BR" b="1" dirty="0" smtClean="0">
              <a:hlinkClick r:id="rId7"/>
            </a:endParaRPr>
          </a:p>
          <a:p>
            <a:r>
              <a:rPr lang="pt-BR" b="1" dirty="0" smtClean="0">
                <a:hlinkClick r:id="rId7"/>
              </a:rPr>
              <a:t>Measurements </a:t>
            </a:r>
            <a:r>
              <a:rPr lang="pt-BR" b="1" dirty="0">
                <a:hlinkClick r:id="rId7"/>
              </a:rPr>
              <a:t>in </a:t>
            </a:r>
            <a:r>
              <a:rPr lang="pt-BR" b="1" dirty="0">
                <a:hlinkClick r:id="rId7"/>
              </a:rPr>
              <a:t>the MSSM</a:t>
            </a:r>
            <a:r>
              <a:rPr lang="pt-BR" dirty="0"/>
              <a:t> </a:t>
            </a:r>
            <a:endParaRPr lang="pt-BR" dirty="0"/>
          </a:p>
          <a:p>
            <a:r>
              <a:rPr lang="pt-BR" dirty="0"/>
              <a:t>M. Carena</a:t>
            </a:r>
            <a:r>
              <a:rPr lang="pt-BR" dirty="0"/>
              <a:t>, </a:t>
            </a:r>
            <a:r>
              <a:rPr lang="pt-BR" dirty="0"/>
              <a:t>H.E. Haber</a:t>
            </a:r>
            <a:r>
              <a:rPr lang="pt-BR" dirty="0"/>
              <a:t>, </a:t>
            </a:r>
            <a:r>
              <a:rPr lang="pt-BR" dirty="0"/>
              <a:t>I. </a:t>
            </a:r>
            <a:r>
              <a:rPr lang="pt-BR" dirty="0" err="1"/>
              <a:t>Low</a:t>
            </a:r>
            <a:r>
              <a:rPr lang="pt-BR" dirty="0"/>
              <a:t>, </a:t>
            </a:r>
            <a:r>
              <a:rPr lang="pt-BR" dirty="0"/>
              <a:t>N.R. </a:t>
            </a:r>
            <a:r>
              <a:rPr lang="pt-BR" dirty="0" err="1"/>
              <a:t>Shah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/>
              <a:t>C.E.M. Wagner</a:t>
            </a:r>
            <a:r>
              <a:rPr lang="pt-BR" dirty="0"/>
              <a:t>,   </a:t>
            </a:r>
            <a:r>
              <a:rPr lang="pt-BR" dirty="0" err="1"/>
              <a:t>Phys</a:t>
            </a:r>
            <a:r>
              <a:rPr lang="pt-BR" dirty="0"/>
              <a:t>. Rev. </a:t>
            </a:r>
            <a:r>
              <a:rPr lang="pt-BR" dirty="0" err="1"/>
              <a:t>D</a:t>
            </a:r>
            <a:r>
              <a:rPr lang="pt-BR" dirty="0"/>
              <a:t> </a:t>
            </a:r>
            <a:r>
              <a:rPr lang="pt-BR" b="1" dirty="0"/>
              <a:t>91</a:t>
            </a:r>
            <a:r>
              <a:rPr lang="pt-BR" dirty="0"/>
              <a:t>, </a:t>
            </a:r>
            <a:r>
              <a:rPr lang="pt-BR" dirty="0"/>
              <a:t>035003 (2015</a:t>
            </a:r>
            <a:r>
              <a:rPr lang="pt-BR" dirty="0" smtClean="0"/>
              <a:t>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33400"/>
            <a:ext cx="238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2015 Publications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3290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SCIPP Particle Theory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8955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Michael </a:t>
            </a:r>
            <a:r>
              <a:rPr lang="en-US" sz="2400" dirty="0" smtClean="0">
                <a:solidFill>
                  <a:srgbClr val="FF0000"/>
                </a:solidFill>
              </a:rPr>
              <a:t>Dine: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, string theory, and the early universe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Howard Haber: </a:t>
            </a:r>
            <a:r>
              <a:rPr lang="en-US" sz="2400" dirty="0" smtClean="0"/>
              <a:t>Higgs bosons, collider physics, new physics beyond the Standard Model at the </a:t>
            </a:r>
            <a:r>
              <a:rPr lang="en-US" sz="2400" dirty="0" err="1" smtClean="0"/>
              <a:t>terascale</a:t>
            </a:r>
            <a:r>
              <a:rPr lang="en-US" sz="2400" dirty="0" smtClean="0"/>
              <a:t> (including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Stefano </a:t>
            </a:r>
            <a:r>
              <a:rPr lang="en-US" sz="2400" dirty="0" err="1" smtClean="0">
                <a:solidFill>
                  <a:srgbClr val="FF0000"/>
                </a:solidFill>
              </a:rPr>
              <a:t>Profumo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Theories of particle dark matter and their implications for astrophysics and collider phenomenology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8086" y="4953000"/>
            <a:ext cx="818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 </a:t>
            </a:r>
            <a:r>
              <a:rPr lang="en-US" sz="2400" dirty="0">
                <a:solidFill>
                  <a:srgbClr val="7030A0"/>
                </a:solidFill>
              </a:rPr>
              <a:t>addition, Anthony Aguirre and Joel </a:t>
            </a:r>
            <a:r>
              <a:rPr lang="en-US" sz="2400" dirty="0" err="1">
                <a:solidFill>
                  <a:srgbClr val="7030A0"/>
                </a:solidFill>
              </a:rPr>
              <a:t>Primack</a:t>
            </a:r>
            <a:r>
              <a:rPr lang="en-US" sz="2400" dirty="0">
                <a:solidFill>
                  <a:srgbClr val="7030A0"/>
                </a:solidFill>
              </a:rPr>
              <a:t> work on a variety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of </a:t>
            </a:r>
            <a:r>
              <a:rPr lang="en-US" sz="2400" dirty="0">
                <a:solidFill>
                  <a:srgbClr val="7030A0"/>
                </a:solidFill>
              </a:rPr>
              <a:t>topics </a:t>
            </a:r>
            <a:r>
              <a:rPr lang="en-US" sz="2400" dirty="0" smtClean="0">
                <a:solidFill>
                  <a:srgbClr val="7030A0"/>
                </a:solidFill>
              </a:rPr>
              <a:t>overlapping </a:t>
            </a:r>
            <a:r>
              <a:rPr lang="en-US" sz="2400" dirty="0">
                <a:solidFill>
                  <a:srgbClr val="7030A0"/>
                </a:solidFill>
              </a:rPr>
              <a:t>particle theory and </a:t>
            </a:r>
            <a:r>
              <a:rPr lang="en-US" sz="2400" dirty="0" err="1">
                <a:solidFill>
                  <a:srgbClr val="7030A0"/>
                </a:solidFill>
              </a:rPr>
              <a:t>astroparticle</a:t>
            </a:r>
            <a:r>
              <a:rPr lang="en-US" sz="2400" dirty="0">
                <a:solidFill>
                  <a:srgbClr val="7030A0"/>
                </a:solidFill>
              </a:rPr>
              <a:t> theory,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including </a:t>
            </a:r>
            <a:r>
              <a:rPr lang="en-US" sz="2400" dirty="0">
                <a:solidFill>
                  <a:srgbClr val="7030A0"/>
                </a:solidFill>
              </a:rPr>
              <a:t>dark matter, </a:t>
            </a:r>
            <a:r>
              <a:rPr lang="en-US" sz="2400" dirty="0" smtClean="0">
                <a:solidFill>
                  <a:srgbClr val="7030A0"/>
                </a:solidFill>
              </a:rPr>
              <a:t>early </a:t>
            </a:r>
            <a:r>
              <a:rPr lang="en-US" sz="2400" dirty="0">
                <a:solidFill>
                  <a:srgbClr val="7030A0"/>
                </a:solidFill>
              </a:rPr>
              <a:t>universe cosmology, inflation,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0020" y="160908"/>
            <a:ext cx="696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earch </a:t>
            </a:r>
            <a:r>
              <a:rPr lang="en-US" sz="2800" dirty="0" smtClean="0">
                <a:solidFill>
                  <a:srgbClr val="FF0000"/>
                </a:solidFill>
              </a:rPr>
              <a:t>for deviations from SM-Higgs couplings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034" y="5142593"/>
            <a:ext cx="434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Fit </a:t>
            </a:r>
            <a:r>
              <a:rPr lang="en-US" sz="1200" dirty="0"/>
              <a:t>results for the two </a:t>
            </a:r>
            <a:r>
              <a:rPr lang="en-US" sz="1200" dirty="0" smtClean="0"/>
              <a:t>parameterizations </a:t>
            </a:r>
            <a:r>
              <a:rPr lang="en-US" sz="1200" dirty="0"/>
              <a:t>allowing BSM loop couplings, with </a:t>
            </a:r>
            <a:r>
              <a:rPr lang="en-US" sz="1200" dirty="0" err="1"/>
              <a:t>κ</a:t>
            </a:r>
            <a:r>
              <a:rPr lang="en-US" sz="1200" baseline="-25000" dirty="0" err="1"/>
              <a:t>V</a:t>
            </a:r>
            <a:r>
              <a:rPr lang="en-US" sz="1200" dirty="0"/>
              <a:t> ≤ 1, where </a:t>
            </a:r>
            <a:r>
              <a:rPr lang="en-US" sz="1200" dirty="0" err="1"/>
              <a:t>κ</a:t>
            </a:r>
            <a:r>
              <a:rPr lang="en-US" sz="1200" baseline="-25000" dirty="0" err="1"/>
              <a:t>V</a:t>
            </a:r>
            <a:r>
              <a:rPr lang="en-US" sz="1200" dirty="0"/>
              <a:t> stands for </a:t>
            </a:r>
            <a:r>
              <a:rPr lang="en-US" sz="1200" dirty="0" err="1"/>
              <a:t>κ</a:t>
            </a:r>
            <a:r>
              <a:rPr lang="en-US" sz="1200" baseline="-25000" dirty="0" err="1"/>
              <a:t>Z</a:t>
            </a:r>
            <a:r>
              <a:rPr lang="en-US" sz="1200" dirty="0"/>
              <a:t> or </a:t>
            </a:r>
            <a:r>
              <a:rPr lang="en-US" sz="1200" dirty="0" err="1"/>
              <a:t>κ</a:t>
            </a:r>
            <a:r>
              <a:rPr lang="en-US" sz="1200" baseline="-25000" dirty="0" err="1"/>
              <a:t>W</a:t>
            </a:r>
            <a:r>
              <a:rPr lang="en-US" sz="1200" dirty="0"/>
              <a:t>, or without additional BSM contributions to the Higgs boson width, i.e. BR</a:t>
            </a:r>
            <a:r>
              <a:rPr lang="en-US" sz="1200" baseline="-25000" dirty="0"/>
              <a:t>BSM</a:t>
            </a:r>
            <a:r>
              <a:rPr lang="en-US" sz="1200" dirty="0"/>
              <a:t>=0. The measured results for the combination of ATLAS and CMS are reported together with their uncertainties. The error bars indicate the 1σ (thick lines) and 2σ (thin lines) intervals.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30" y="5140325"/>
            <a:ext cx="4068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2D test statistics q(</a:t>
            </a:r>
            <a:r>
              <a:rPr lang="en-US" alt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="1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="1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scan.  </a:t>
            </a:r>
            <a:r>
              <a:rPr lang="en-US" sz="1200" dirty="0" smtClean="0"/>
              <a:t>Negative </a:t>
            </a:r>
            <a:r>
              <a:rPr lang="en-US" sz="1200" dirty="0"/>
              <a:t>log-likelihood contours of </a:t>
            </a:r>
            <a:r>
              <a:rPr lang="en-US" sz="1200" dirty="0" err="1"/>
              <a:t>κ</a:t>
            </a:r>
            <a:r>
              <a:rPr lang="en-US" sz="1200" baseline="-25000" dirty="0" err="1"/>
              <a:t>F</a:t>
            </a:r>
            <a:r>
              <a:rPr lang="en-US" sz="1200" baseline="30000" dirty="0" err="1"/>
              <a:t>f</a:t>
            </a:r>
            <a:r>
              <a:rPr lang="en-US" sz="1200" dirty="0"/>
              <a:t> versus </a:t>
            </a:r>
            <a:r>
              <a:rPr lang="en-US" sz="1200" dirty="0" err="1"/>
              <a:t>κ</a:t>
            </a:r>
            <a:r>
              <a:rPr lang="en-US" sz="1200" baseline="-25000" dirty="0" err="1"/>
              <a:t>V</a:t>
            </a:r>
            <a:r>
              <a:rPr lang="en-US" sz="1200" baseline="30000" dirty="0" err="1"/>
              <a:t>f</a:t>
            </a:r>
            <a:r>
              <a:rPr lang="en-US" sz="1200" dirty="0"/>
              <a:t> for the combination of ATLAS and CMS and for the individual decay channels, as well as for their global combination (</a:t>
            </a:r>
            <a:r>
              <a:rPr lang="en-US" sz="1200" dirty="0" err="1"/>
              <a:t>κ</a:t>
            </a:r>
            <a:r>
              <a:rPr lang="en-US" sz="1200" baseline="-25000" dirty="0" err="1"/>
              <a:t>F</a:t>
            </a:r>
            <a:r>
              <a:rPr lang="en-US" sz="1200" dirty="0"/>
              <a:t> versus </a:t>
            </a:r>
            <a:r>
              <a:rPr lang="en-US" sz="1200" dirty="0" err="1"/>
              <a:t>κ</a:t>
            </a:r>
            <a:r>
              <a:rPr lang="en-US" sz="1200" baseline="-25000" dirty="0" err="1"/>
              <a:t>V</a:t>
            </a:r>
            <a:r>
              <a:rPr lang="en-US" sz="1200" dirty="0"/>
              <a:t> shown in black), without any assumptions on the sign of the coupling modifiers. 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" y="759410"/>
            <a:ext cx="4495801" cy="438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88114"/>
            <a:ext cx="4267200" cy="424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084" y="6490380"/>
            <a:ext cx="728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</a:t>
            </a:r>
            <a:r>
              <a:rPr lang="pt-BR" dirty="0"/>
              <a:t>ATLAS-CONF-2015-044; CMS-PAS-HIG-15-002 </a:t>
            </a:r>
            <a:r>
              <a:rPr lang="pt-BR" dirty="0" smtClean="0"/>
              <a:t>(</a:t>
            </a:r>
            <a:r>
              <a:rPr lang="pt-BR" dirty="0" err="1" smtClean="0"/>
              <a:t>September</a:t>
            </a:r>
            <a:r>
              <a:rPr lang="pt-BR" dirty="0" smtClean="0"/>
              <a:t>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6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12842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57" y="5334000"/>
            <a:ext cx="857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alignment limit, significant deviations from SM behavior can be seen in the triple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Higgs </a:t>
            </a:r>
            <a:r>
              <a:rPr lang="en-US" dirty="0">
                <a:solidFill>
                  <a:srgbClr val="7030A0"/>
                </a:solidFill>
              </a:rPr>
              <a:t>coupling </a:t>
            </a:r>
            <a:r>
              <a:rPr lang="en-US" dirty="0" smtClean="0">
                <a:solidFill>
                  <a:srgbClr val="7030A0"/>
                </a:solidFill>
              </a:rPr>
              <a:t>in certain </a:t>
            </a:r>
            <a:r>
              <a:rPr lang="en-US" dirty="0">
                <a:solidFill>
                  <a:srgbClr val="7030A0"/>
                </a:solidFill>
              </a:rPr>
              <a:t>regions of the </a:t>
            </a:r>
            <a:r>
              <a:rPr lang="en-US" dirty="0" smtClean="0">
                <a:solidFill>
                  <a:srgbClr val="7030A0"/>
                </a:solidFill>
              </a:rPr>
              <a:t>two Higgs doublet model parameter </a:t>
            </a:r>
            <a:r>
              <a:rPr lang="en-US" dirty="0">
                <a:solidFill>
                  <a:srgbClr val="7030A0"/>
                </a:solidFill>
              </a:rPr>
              <a:t>space. 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Taken </a:t>
            </a:r>
            <a:r>
              <a:rPr lang="en-US" dirty="0">
                <a:solidFill>
                  <a:srgbClr val="7030A0"/>
                </a:solidFill>
              </a:rPr>
              <a:t>from J. </a:t>
            </a:r>
            <a:r>
              <a:rPr lang="en-US" dirty="0" err="1">
                <a:solidFill>
                  <a:srgbClr val="7030A0"/>
                </a:solidFill>
              </a:rPr>
              <a:t>Bernon</a:t>
            </a:r>
            <a:r>
              <a:rPr lang="en-US" dirty="0">
                <a:solidFill>
                  <a:srgbClr val="7030A0"/>
                </a:solidFill>
              </a:rPr>
              <a:t> et al., </a:t>
            </a:r>
            <a:r>
              <a:rPr lang="is-IS" dirty="0">
                <a:solidFill>
                  <a:srgbClr val="7030A0"/>
                </a:solidFill>
              </a:rPr>
              <a:t>Phys. Rev. D </a:t>
            </a:r>
            <a:r>
              <a:rPr lang="is-IS" b="1" dirty="0">
                <a:solidFill>
                  <a:srgbClr val="7030A0"/>
                </a:solidFill>
              </a:rPr>
              <a:t>92</a:t>
            </a:r>
            <a:r>
              <a:rPr lang="is-IS" dirty="0">
                <a:solidFill>
                  <a:srgbClr val="7030A0"/>
                </a:solidFill>
              </a:rPr>
              <a:t>, 075004 (2015) 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7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717456"/>
            <a:ext cx="4151073" cy="377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2" y="898218"/>
            <a:ext cx="4611928" cy="366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113" y="4772007"/>
            <a:ext cx="419388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Allowed region of MSSM Higgs parameter space </a:t>
            </a:r>
            <a:r>
              <a:rPr lang="en-US" sz="1600" dirty="0" smtClean="0"/>
              <a:t>in the </a:t>
            </a:r>
            <a:r>
              <a:rPr lang="en-US" sz="1600" dirty="0" err="1"/>
              <a:t>m</a:t>
            </a:r>
            <a:r>
              <a:rPr lang="en-US" sz="1600" baseline="-25000" dirty="0" err="1"/>
              <a:t>h</a:t>
            </a:r>
            <a:r>
              <a:rPr lang="en-US" sz="1600" baseline="30000" dirty="0" err="1"/>
              <a:t>alt</a:t>
            </a:r>
            <a:r>
              <a:rPr lang="en-US" sz="1600" baseline="30000" dirty="0"/>
              <a:t>  </a:t>
            </a:r>
            <a:r>
              <a:rPr lang="en-US" sz="1600" dirty="0"/>
              <a:t>scenario where 2HDM alignment </a:t>
            </a:r>
            <a:r>
              <a:rPr lang="en-US" sz="1600" dirty="0" smtClean="0"/>
              <a:t>without decoupling </a:t>
            </a:r>
            <a:r>
              <a:rPr lang="en-US" sz="1600" dirty="0"/>
              <a:t>is achieved for tan𝛽～10 due to one-loop </a:t>
            </a:r>
            <a:r>
              <a:rPr lang="en-US" sz="1600" dirty="0" smtClean="0"/>
              <a:t>radiative </a:t>
            </a:r>
            <a:r>
              <a:rPr lang="en-US" sz="1600" dirty="0"/>
              <a:t>corrections.</a:t>
            </a:r>
          </a:p>
          <a:p>
            <a:endParaRPr lang="en-US" sz="1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753711" y="4841358"/>
            <a:ext cx="4390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/>
              <a:t> </a:t>
            </a:r>
            <a:r>
              <a:rPr lang="en-US" sz="1600" dirty="0"/>
              <a:t>7 parameter </a:t>
            </a:r>
            <a:r>
              <a:rPr lang="en-US" sz="1600" dirty="0" err="1"/>
              <a:t>pMSSM</a:t>
            </a:r>
            <a:r>
              <a:rPr lang="en-US" sz="1600" dirty="0"/>
              <a:t> </a:t>
            </a:r>
            <a:r>
              <a:rPr lang="en-US" sz="1600" dirty="0"/>
              <a:t>scan </a:t>
            </a:r>
            <a:r>
              <a:rPr lang="en-US" sz="1600" dirty="0"/>
              <a:t>to </a:t>
            </a:r>
            <a:r>
              <a:rPr lang="en-US" sz="1600" dirty="0"/>
              <a:t>generalize the </a:t>
            </a:r>
            <a:r>
              <a:rPr lang="en-US" sz="1600" dirty="0" smtClean="0"/>
              <a:t>constraints on </a:t>
            </a:r>
            <a:r>
              <a:rPr lang="en-US" sz="1600" dirty="0"/>
              <a:t>the </a:t>
            </a:r>
            <a:r>
              <a:rPr lang="en-US" sz="1600" dirty="0" err="1"/>
              <a:t>m</a:t>
            </a:r>
            <a:r>
              <a:rPr lang="en-US" sz="1600" baseline="-25000" dirty="0" err="1"/>
              <a:t>h</a:t>
            </a:r>
            <a:r>
              <a:rPr lang="en-US" sz="1600" baseline="30000" dirty="0" err="1"/>
              <a:t>alt</a:t>
            </a:r>
            <a:r>
              <a:rPr lang="en-US" sz="1600" baseline="30000" dirty="0"/>
              <a:t>  </a:t>
            </a:r>
            <a:r>
              <a:rPr lang="en-US" sz="1600" dirty="0"/>
              <a:t>scenario. </a:t>
            </a:r>
            <a:r>
              <a:rPr lang="en-US" sz="1600" dirty="0"/>
              <a:t>Red points are with </a:t>
            </a:r>
            <a:r>
              <a:rPr lang="en-US" sz="1600" dirty="0"/>
              <a:t>1σ of </a:t>
            </a:r>
            <a:r>
              <a:rPr lang="en-US" sz="1600" dirty="0"/>
              <a:t>the best </a:t>
            </a:r>
            <a:r>
              <a:rPr lang="en-US" sz="1600" dirty="0" smtClean="0"/>
              <a:t>fit </a:t>
            </a:r>
            <a:r>
              <a:rPr lang="en-US" sz="1600" dirty="0"/>
              <a:t>point and yellow points are within 2σ of the best fit point</a:t>
            </a:r>
            <a:r>
              <a:rPr lang="en-US" sz="135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403" y="6218269"/>
            <a:ext cx="828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[T. </a:t>
            </a:r>
            <a:r>
              <a:rPr lang="en-US" dirty="0" err="1"/>
              <a:t>Stefaniak</a:t>
            </a:r>
            <a:r>
              <a:rPr lang="en-US" dirty="0"/>
              <a:t> and collaborators, after revisiting the results obtained by M. </a:t>
            </a:r>
            <a:r>
              <a:rPr lang="en-US" dirty="0" err="1"/>
              <a:t>Carena</a:t>
            </a:r>
            <a:r>
              <a:rPr lang="en-US" dirty="0"/>
              <a:t> et al.]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76" y="402927"/>
            <a:ext cx="7463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My recent Ph.D. students and their thesis projects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4" y="11430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Mason (2008): Hard </a:t>
            </a:r>
            <a:r>
              <a:rPr lang="en-US" dirty="0" err="1" smtClean="0"/>
              <a:t>Supersymmetry</a:t>
            </a:r>
            <a:r>
              <a:rPr lang="en-US" dirty="0" smtClean="0"/>
              <a:t>-Breaking “Wrong-Higgs</a:t>
            </a:r>
            <a:r>
              <a:rPr lang="en-US" dirty="0"/>
              <a:t>” </a:t>
            </a:r>
            <a:r>
              <a:rPr lang="en-US" dirty="0" smtClean="0"/>
              <a:t>Couplings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of the MSSM</a:t>
            </a:r>
          </a:p>
          <a:p>
            <a:endParaRPr lang="en-US" dirty="0"/>
          </a:p>
          <a:p>
            <a:r>
              <a:rPr lang="en-US" dirty="0" smtClean="0"/>
              <a:t>Deva </a:t>
            </a:r>
            <a:r>
              <a:rPr lang="en-US" dirty="0" smtClean="0"/>
              <a:t>O’Neil (2009): </a:t>
            </a:r>
            <a:r>
              <a:rPr lang="en-US" dirty="0"/>
              <a:t>Phenomenology of the Basis-Independent CP-Violating</a:t>
            </a:r>
          </a:p>
          <a:p>
            <a:r>
              <a:rPr lang="en-US" dirty="0" smtClean="0"/>
              <a:t>                                          Two-Higgs </a:t>
            </a:r>
            <a:r>
              <a:rPr lang="en-US" dirty="0"/>
              <a:t>Doublet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r>
              <a:rPr lang="en-US" dirty="0" smtClean="0"/>
              <a:t>Laura Fava (2015): </a:t>
            </a:r>
            <a:r>
              <a:rPr lang="en-US" dirty="0"/>
              <a:t>Precision Measurement of UED Coupling Constants Using</a:t>
            </a:r>
          </a:p>
          <a:p>
            <a:r>
              <a:rPr lang="en-US" dirty="0" smtClean="0"/>
              <a:t>                                          Like-Sign </a:t>
            </a:r>
            <a:r>
              <a:rPr lang="en-US" dirty="0"/>
              <a:t>Leptons at the </a:t>
            </a:r>
            <a:r>
              <a:rPr lang="en-US" dirty="0" smtClean="0"/>
              <a:t>LHC</a:t>
            </a:r>
          </a:p>
          <a:p>
            <a:endParaRPr lang="en-US" dirty="0"/>
          </a:p>
          <a:p>
            <a:r>
              <a:rPr lang="en-US" dirty="0" smtClean="0"/>
              <a:t>Edward Santos (2015): Renormalization Group Constraints on the Two-Higgs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Doublet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6" y="4408329"/>
            <a:ext cx="76603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Where are they now</a:t>
            </a:r>
            <a:r>
              <a:rPr lang="en-US" sz="2400" dirty="0" smtClean="0">
                <a:solidFill>
                  <a:srgbClr val="00B0F0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/>
              <a:t>J. Mason – </a:t>
            </a:r>
            <a:r>
              <a:rPr lang="en-US" dirty="0" smtClean="0"/>
              <a:t>following a three-year post </a:t>
            </a:r>
            <a:r>
              <a:rPr lang="en-US" dirty="0"/>
              <a:t>doctoral research associate in particle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theory </a:t>
            </a:r>
            <a:r>
              <a:rPr lang="en-US" dirty="0"/>
              <a:t>at Harvard </a:t>
            </a:r>
            <a:r>
              <a:rPr lang="en-US" dirty="0" smtClean="0"/>
              <a:t>University, John accepted a position as an </a:t>
            </a:r>
          </a:p>
          <a:p>
            <a:r>
              <a:rPr lang="en-US" dirty="0"/>
              <a:t>                    </a:t>
            </a:r>
            <a:r>
              <a:rPr lang="en-US" dirty="0" smtClean="0"/>
              <a:t>assistant professor </a:t>
            </a:r>
            <a:r>
              <a:rPr lang="en-US" dirty="0"/>
              <a:t>of </a:t>
            </a:r>
            <a:r>
              <a:rPr lang="en-US" dirty="0" smtClean="0"/>
              <a:t>physics at Western State College of Colorado </a:t>
            </a:r>
            <a:endParaRPr lang="en-US" dirty="0"/>
          </a:p>
          <a:p>
            <a:r>
              <a:rPr lang="en-US" dirty="0"/>
              <a:t>D. O’Neil – </a:t>
            </a:r>
            <a:r>
              <a:rPr lang="en-US" dirty="0" smtClean="0"/>
              <a:t>assistant </a:t>
            </a:r>
            <a:r>
              <a:rPr lang="en-US" dirty="0"/>
              <a:t>professor of physics at </a:t>
            </a:r>
            <a:r>
              <a:rPr lang="en-US" dirty="0" smtClean="0"/>
              <a:t>Bridgewater </a:t>
            </a:r>
            <a:r>
              <a:rPr lang="en-US" dirty="0"/>
              <a:t>College </a:t>
            </a:r>
            <a:r>
              <a:rPr lang="en-US" dirty="0" smtClean="0"/>
              <a:t>(in Virginia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L. Fava and E. Santos – partici</a:t>
            </a:r>
            <a:r>
              <a:rPr lang="en-US" dirty="0"/>
              <a:t>p</a:t>
            </a:r>
            <a:r>
              <a:rPr lang="en-US" dirty="0" smtClean="0"/>
              <a:t>ated in </a:t>
            </a:r>
            <a:r>
              <a:rPr lang="en-US" dirty="0"/>
              <a:t>the Insight Data Science Fellows </a:t>
            </a:r>
            <a:r>
              <a:rPr lang="en-US" dirty="0" smtClean="0"/>
              <a:t>Program;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found employment in Silicon Valley.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1" y="381000"/>
            <a:ext cx="4267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Current</a:t>
            </a:r>
            <a:r>
              <a:rPr lang="en-US" sz="2800" dirty="0" smtClean="0">
                <a:solidFill>
                  <a:srgbClr val="FF0000"/>
                </a:solidFill>
              </a:rPr>
              <a:t> Ph.D. students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508" y="1156900"/>
            <a:ext cx="78772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Laurel Stephenson </a:t>
            </a:r>
            <a:r>
              <a:rPr lang="en-US" sz="2400" dirty="0" smtClean="0">
                <a:solidFill>
                  <a:srgbClr val="00B0F0"/>
                </a:solidFill>
              </a:rPr>
              <a:t>Haskins: 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/>
              <a:t>               Puzzle </a:t>
            </a:r>
            <a:r>
              <a:rPr lang="en-US" sz="2400" dirty="0" smtClean="0"/>
              <a:t>in the relation between the </a:t>
            </a:r>
            <a:r>
              <a:rPr lang="en-US" sz="2400" dirty="0"/>
              <a:t>quark anomalous </a:t>
            </a:r>
            <a:endParaRPr lang="en-US" sz="2400" dirty="0" smtClean="0"/>
          </a:p>
          <a:p>
            <a:r>
              <a:rPr lang="en-US" sz="2400" dirty="0" smtClean="0"/>
              <a:t>               dimension </a:t>
            </a:r>
            <a:r>
              <a:rPr lang="en-US" sz="2400" dirty="0" smtClean="0"/>
              <a:t>and the </a:t>
            </a:r>
            <a:r>
              <a:rPr lang="en-US" sz="2400" dirty="0"/>
              <a:t>mass anomalous </a:t>
            </a:r>
            <a:r>
              <a:rPr lang="en-US" sz="2400" dirty="0"/>
              <a:t>dimension in</a:t>
            </a:r>
            <a:endParaRPr lang="en-US" sz="2400" dirty="0" smtClean="0"/>
          </a:p>
          <a:p>
            <a:r>
              <a:rPr lang="en-US" sz="2400" dirty="0" smtClean="0"/>
              <a:t>               </a:t>
            </a:r>
            <a:r>
              <a:rPr lang="en-US" sz="2400" dirty="0" err="1" smtClean="0"/>
              <a:t>supersymmetric</a:t>
            </a:r>
            <a:r>
              <a:rPr lang="en-US" sz="2400" dirty="0" smtClean="0"/>
              <a:t> </a:t>
            </a:r>
            <a:r>
              <a:rPr lang="en-US" sz="2400" dirty="0" smtClean="0"/>
              <a:t>non-abelian gauge theory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               This project led to a more careful study of infrared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divergences and gauge invariance in </a:t>
            </a:r>
            <a:r>
              <a:rPr lang="en-US" sz="2400" dirty="0" err="1" smtClean="0"/>
              <a:t>Supersymmetric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QED (in collaboration with Michael Dine and Patrick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Draper).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11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Ongoing and Future Activities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56357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Ø"/>
            </a:pPr>
            <a:r>
              <a:rPr lang="en-US" sz="2400" dirty="0"/>
              <a:t>Partially Natural 2HDM (with P. Draper and J. </a:t>
            </a:r>
            <a:r>
              <a:rPr lang="en-US" sz="2400" dirty="0" err="1"/>
              <a:t>Ruderman</a:t>
            </a:r>
            <a:r>
              <a:rPr lang="en-US" sz="2400" dirty="0"/>
              <a:t>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400" dirty="0"/>
              <a:t>Implementing the second fine tuning of the 2HDM with </a:t>
            </a:r>
            <a:r>
              <a:rPr lang="en-US" sz="2400" dirty="0" smtClean="0"/>
              <a:t>a </a:t>
            </a:r>
            <a:r>
              <a:rPr lang="en-US" sz="2400" dirty="0"/>
              <a:t>symmetry. </a:t>
            </a:r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Implications of 2HDM flavor alignment at a very high energies</a:t>
            </a:r>
          </a:p>
          <a:p>
            <a:r>
              <a:rPr lang="en-US" sz="2400" dirty="0"/>
              <a:t> </a:t>
            </a:r>
            <a:r>
              <a:rPr lang="en-US" sz="2400" dirty="0"/>
              <a:t>    (with S. </a:t>
            </a:r>
            <a:r>
              <a:rPr lang="en-US" sz="2400" dirty="0" err="1"/>
              <a:t>Gori</a:t>
            </a:r>
            <a:r>
              <a:rPr lang="en-US" sz="2400" dirty="0"/>
              <a:t> and E. Santos)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400" dirty="0"/>
              <a:t>Generating manageable flavor violation at the </a:t>
            </a:r>
            <a:r>
              <a:rPr lang="en-US" sz="2400" dirty="0" smtClean="0"/>
              <a:t>electroweak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scale </a:t>
            </a:r>
            <a:r>
              <a:rPr lang="en-US" sz="2400" dirty="0"/>
              <a:t>via </a:t>
            </a:r>
            <a:r>
              <a:rPr lang="en-US" sz="2400" dirty="0" smtClean="0"/>
              <a:t>renormalization </a:t>
            </a:r>
            <a:r>
              <a:rPr lang="en-US" sz="2400" dirty="0"/>
              <a:t>group running.</a:t>
            </a:r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LHC Benchmarks for more general 2HDMs (with T. </a:t>
            </a:r>
            <a:r>
              <a:rPr lang="en-US" sz="2400" dirty="0" err="1"/>
              <a:t>Stefaniak</a:t>
            </a:r>
            <a:r>
              <a:rPr lang="en-US" sz="2400" dirty="0"/>
              <a:t>)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2400" dirty="0"/>
              <a:t>Putting in CP violation and </a:t>
            </a:r>
            <a:r>
              <a:rPr lang="en-US" sz="2400" b="1" dirty="0"/>
              <a:t>Z</a:t>
            </a:r>
            <a:r>
              <a:rPr lang="en-US" sz="2400" b="1" baseline="-25000" dirty="0"/>
              <a:t>2 </a:t>
            </a:r>
            <a:r>
              <a:rPr lang="en-US" sz="2400" baseline="-25000" dirty="0"/>
              <a:t> </a:t>
            </a:r>
            <a:r>
              <a:rPr lang="en-US" sz="2400" dirty="0"/>
              <a:t>symmetry breaking effects </a:t>
            </a:r>
            <a:r>
              <a:rPr lang="en-US" sz="2400" dirty="0" smtClean="0"/>
              <a:t>in</a:t>
            </a:r>
          </a:p>
          <a:p>
            <a:pPr lvl="1"/>
            <a:r>
              <a:rPr lang="en-US" sz="2400" b="1" dirty="0" smtClean="0"/>
              <a:t>        </a:t>
            </a:r>
            <a:r>
              <a:rPr lang="en-US" sz="2400" dirty="0"/>
              <a:t>the </a:t>
            </a:r>
            <a:r>
              <a:rPr lang="en-US" sz="2400" dirty="0" smtClean="0"/>
              <a:t>2HDM in the </a:t>
            </a:r>
            <a:r>
              <a:rPr lang="en-US" sz="2400" dirty="0" err="1" smtClean="0">
                <a:latin typeface="Times" charset="0"/>
                <a:ea typeface="Times" charset="0"/>
                <a:cs typeface="Times" charset="0"/>
              </a:rPr>
              <a:t>HiggsSignals</a:t>
            </a:r>
            <a:r>
              <a:rPr lang="en-US" sz="2400" dirty="0" smtClean="0"/>
              <a:t> program.</a:t>
            </a:r>
          </a:p>
          <a:p>
            <a:pPr marL="257175" indent="-257175">
              <a:buFont typeface="Wingdings" charset="2"/>
              <a:buChar char="Ø"/>
            </a:pPr>
            <a:r>
              <a:rPr lang="en-US" sz="2400" dirty="0" smtClean="0"/>
              <a:t>Higgs </a:t>
            </a:r>
            <a:r>
              <a:rPr lang="en-US" sz="2400" dirty="0"/>
              <a:t>alignment in the </a:t>
            </a:r>
            <a:r>
              <a:rPr lang="en-US" sz="2400" dirty="0" err="1"/>
              <a:t>radiatively</a:t>
            </a:r>
            <a:r>
              <a:rPr lang="en-US" sz="2400" dirty="0"/>
              <a:t> corrected 2HDM revisited</a:t>
            </a:r>
          </a:p>
          <a:p>
            <a:r>
              <a:rPr lang="en-US" sz="2400" dirty="0"/>
              <a:t> </a:t>
            </a:r>
            <a:r>
              <a:rPr lang="en-US" sz="2400" dirty="0"/>
              <a:t>         (with T. </a:t>
            </a:r>
            <a:r>
              <a:rPr lang="en-US" sz="2400" dirty="0" err="1"/>
              <a:t>Stefaniak</a:t>
            </a:r>
            <a:r>
              <a:rPr lang="en-US" sz="2400" dirty="0"/>
              <a:t>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400" dirty="0"/>
              <a:t>A more comprehensive scan of the </a:t>
            </a:r>
            <a:r>
              <a:rPr lang="en-US" sz="2400" dirty="0" err="1"/>
              <a:t>pMSSM</a:t>
            </a:r>
            <a:r>
              <a:rPr lang="en-US" sz="2400" dirty="0"/>
              <a:t> parameter space. 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Implications of evidence for new physics in Run II of the LHC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Co-convening the Higgs sessions of the KITP Workshop, </a:t>
            </a:r>
            <a:r>
              <a:rPr lang="en-US" sz="2400" i="1" dirty="0" smtClean="0"/>
              <a:t>Experimental Challenges for the LHC Run II </a:t>
            </a:r>
            <a:r>
              <a:rPr lang="en-US" sz="2400" dirty="0" smtClean="0"/>
              <a:t>(March 28—June 3)</a:t>
            </a:r>
          </a:p>
        </p:txBody>
      </p:sp>
    </p:spTree>
    <p:extLst>
      <p:ext uri="{BB962C8B-B14F-4D97-AF65-F5344CB8AC3E}">
        <p14:creationId xmlns:p14="http://schemas.microsoft.com/office/powerpoint/2010/main" val="169426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42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Standard Model (SM) of Particle Physics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057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elementary particles consists of three generations of spin-1/2 quarks and leptons and the gauge bosons of SU(3)</a:t>
            </a:r>
            <a:r>
              <a:rPr lang="en-US" sz="2000" dirty="0" err="1" smtClean="0"/>
              <a:t>xSU</a:t>
            </a:r>
            <a:r>
              <a:rPr lang="en-US" sz="2000" dirty="0" smtClean="0"/>
              <a:t>(2)</a:t>
            </a:r>
            <a:r>
              <a:rPr lang="en-US" sz="2000" dirty="0" err="1" smtClean="0"/>
              <a:t>xU</a:t>
            </a:r>
            <a:r>
              <a:rPr lang="en-US" sz="2000" dirty="0" smtClean="0"/>
              <a:t>(1).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4156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Technically, massive neutrinos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equire an extension of the Standard</a:t>
            </a:r>
          </a:p>
          <a:p>
            <a:r>
              <a:rPr lang="en-US" sz="2000" dirty="0" smtClean="0"/>
              <a:t>Model, but most likely the relevant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cale of the new physics lies way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eyond the </a:t>
            </a:r>
            <a:r>
              <a:rPr lang="en-US" sz="2000" dirty="0" err="1" smtClean="0"/>
              <a:t>terascale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026" name="Picture 2" descr="C:\Users\Howard Haber\Documents\courses\ph205\Elem_partic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595"/>
            <a:ext cx="4092261" cy="36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Origin of mass for elementary particles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Naively, an SU(3)</a:t>
            </a:r>
            <a:r>
              <a:rPr lang="en-US" sz="2800" dirty="0" err="1" smtClean="0"/>
              <a:t>xSU</a:t>
            </a:r>
            <a:r>
              <a:rPr lang="en-US" sz="2800" dirty="0" smtClean="0"/>
              <a:t>(2)</a:t>
            </a:r>
            <a:r>
              <a:rPr lang="en-US" sz="2800" dirty="0" err="1" smtClean="0"/>
              <a:t>xU</a:t>
            </a:r>
            <a:r>
              <a:rPr lang="en-US" sz="2800" dirty="0" smtClean="0"/>
              <a:t>(1) gauge theory yields </a:t>
            </a:r>
            <a:r>
              <a:rPr lang="en-US" sz="2800" dirty="0" err="1" smtClean="0"/>
              <a:t>massless</a:t>
            </a:r>
            <a:r>
              <a:rPr lang="en-US" sz="2800" dirty="0" smtClean="0"/>
              <a:t> gauge bosons and </a:t>
            </a:r>
            <a:r>
              <a:rPr lang="en-US" sz="2800" dirty="0" err="1" smtClean="0"/>
              <a:t>massless</a:t>
            </a:r>
            <a:r>
              <a:rPr lang="en-US" sz="2800" dirty="0" smtClean="0"/>
              <a:t> quarks and leptons, in conflict with observation.  The Standard Model </a:t>
            </a:r>
            <a:r>
              <a:rPr lang="en-US" sz="2800" dirty="0" smtClean="0"/>
              <a:t>employs </a:t>
            </a:r>
            <a:r>
              <a:rPr lang="en-US" sz="2800" dirty="0" smtClean="0"/>
              <a:t>the </a:t>
            </a:r>
            <a:r>
              <a:rPr lang="en-US" sz="2800" dirty="0" smtClean="0"/>
              <a:t>Higgs mechanism for mass generation.  The </a:t>
            </a:r>
            <a:r>
              <a:rPr lang="en-US" sz="2800" dirty="0" smtClean="0"/>
              <a:t>SU(2)</a:t>
            </a:r>
            <a:r>
              <a:rPr lang="en-US" sz="2800" dirty="0" err="1" smtClean="0"/>
              <a:t>xU</a:t>
            </a:r>
            <a:r>
              <a:rPr lang="en-US" sz="2800" dirty="0" smtClean="0"/>
              <a:t>(1) electroweak gauge </a:t>
            </a:r>
            <a:r>
              <a:rPr lang="en-US" sz="2800" dirty="0" smtClean="0"/>
              <a:t>invariance is spontaneously </a:t>
            </a:r>
            <a:r>
              <a:rPr lang="en-US" sz="2800" dirty="0" smtClean="0"/>
              <a:t>broken down to U(1)</a:t>
            </a:r>
            <a:r>
              <a:rPr lang="en-US" sz="2800" baseline="-25000" dirty="0" smtClean="0"/>
              <a:t>EM</a:t>
            </a:r>
            <a:r>
              <a:rPr lang="en-US" sz="2800" dirty="0" smtClean="0"/>
              <a:t>, which yield the massive W and Z gauge bosons.</a:t>
            </a:r>
            <a:r>
              <a:rPr lang="en-US" sz="2800" dirty="0" smtClean="0"/>
              <a:t>  </a:t>
            </a:r>
            <a:r>
              <a:rPr lang="en-US" sz="2800" dirty="0" smtClean="0"/>
              <a:t>In the simplest implementation, a </a:t>
            </a:r>
            <a:r>
              <a:rPr lang="en-US" sz="2800" dirty="0" err="1" smtClean="0"/>
              <a:t>spinless</a:t>
            </a:r>
            <a:r>
              <a:rPr lang="en-US" sz="2800" dirty="0" smtClean="0"/>
              <a:t> physical Higgs scalar is predicted.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10200"/>
            <a:ext cx="569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Symmetry Magazine, volume 3, issue 6, August 2006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8001000" cy="392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08" y="83333"/>
            <a:ext cx="49911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075" y="2362200"/>
            <a:ext cx="362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discovery papers are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published two months later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 Physics Letters B.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86200"/>
            <a:ext cx="3386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ATLAS Collaboration:</a:t>
            </a:r>
          </a:p>
          <a:p>
            <a:endParaRPr lang="en-US" u="sng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</a:t>
            </a:r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—</a:t>
            </a:r>
            <a:r>
              <a:rPr lang="en-US" b="1" dirty="0" smtClean="0">
                <a:solidFill>
                  <a:prstClr val="black"/>
                </a:solidFill>
              </a:rPr>
              <a:t>29</a:t>
            </a:r>
            <a:endParaRPr lang="en-US" u="sng" dirty="0">
              <a:solidFill>
                <a:prstClr val="black"/>
              </a:solidFill>
            </a:endParaRPr>
          </a:p>
          <a:p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CMS Collaboration: </a:t>
            </a:r>
          </a:p>
          <a:p>
            <a:endParaRPr lang="en-US" u="sng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30—61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75" y="609600"/>
            <a:ext cx="3922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On July 4, 2012, the discovery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of a new boson is announced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</a:t>
            </a:r>
            <a:r>
              <a:rPr lang="en-US" sz="2400" dirty="0" smtClean="0">
                <a:solidFill>
                  <a:srgbClr val="7030A0"/>
                </a:solidFill>
              </a:rPr>
              <a:t>hich may be the long sought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 smtClean="0">
                <a:solidFill>
                  <a:srgbClr val="7030A0"/>
                </a:solidFill>
              </a:rPr>
              <a:t>fter Higgs boson.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953000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Invariant mass distribution of </a:t>
            </a:r>
            <a:r>
              <a:rPr lang="en-US" sz="1400" dirty="0" err="1">
                <a:solidFill>
                  <a:prstClr val="black"/>
                </a:solidFill>
              </a:rPr>
              <a:t>diphoton</a:t>
            </a:r>
            <a:r>
              <a:rPr lang="en-US" sz="1400" dirty="0">
                <a:solidFill>
                  <a:prstClr val="black"/>
                </a:solidFill>
              </a:rPr>
              <a:t> candidates for the combined </a:t>
            </a:r>
            <a:r>
              <a:rPr lang="en-US" sz="1400" dirty="0" smtClean="0">
                <a:solidFill>
                  <a:prstClr val="black"/>
                </a:solidFill>
              </a:rPr>
              <a:t>7 </a:t>
            </a:r>
            <a:r>
              <a:rPr lang="en-US" sz="1400" dirty="0" err="1" smtClean="0">
                <a:solidFill>
                  <a:prstClr val="black"/>
                </a:solidFill>
              </a:rPr>
              <a:t>TeV</a:t>
            </a:r>
            <a:r>
              <a:rPr lang="en-US" sz="1400" dirty="0" smtClean="0">
                <a:solidFill>
                  <a:prstClr val="black"/>
                </a:solidFill>
              </a:rPr>
              <a:t> and 8 </a:t>
            </a:r>
            <a:r>
              <a:rPr lang="en-US" sz="1400" dirty="0" err="1" smtClean="0">
                <a:solidFill>
                  <a:prstClr val="black"/>
                </a:solidFill>
              </a:rPr>
              <a:t>TeV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data samples. The result of a fit to the data of the sum of a signal </a:t>
            </a:r>
            <a:r>
              <a:rPr lang="en-US" sz="1400" dirty="0" smtClean="0">
                <a:solidFill>
                  <a:prstClr val="black"/>
                </a:solidFill>
              </a:rPr>
              <a:t>component </a:t>
            </a:r>
            <a:r>
              <a:rPr lang="en-US" sz="1400" dirty="0">
                <a:solidFill>
                  <a:prstClr val="black"/>
                </a:solidFill>
              </a:rPr>
              <a:t>fixed to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err="1" smtClean="0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= 126.8 </a:t>
            </a:r>
            <a:r>
              <a:rPr lang="en-US" sz="1400" dirty="0" err="1" smtClean="0">
                <a:solidFill>
                  <a:prstClr val="black"/>
                </a:solidFill>
              </a:rPr>
              <a:t>GeV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and a background component described by a </a:t>
            </a:r>
            <a:r>
              <a:rPr lang="en-US" sz="1400" dirty="0" smtClean="0">
                <a:solidFill>
                  <a:prstClr val="black"/>
                </a:solidFill>
              </a:rPr>
              <a:t>fourth-order </a:t>
            </a:r>
            <a:r>
              <a:rPr lang="en-US" sz="1400" dirty="0">
                <a:solidFill>
                  <a:prstClr val="black"/>
                </a:solidFill>
              </a:rPr>
              <a:t>Bernstein polynomial is superimposed. The bottom inset displays the </a:t>
            </a:r>
            <a:r>
              <a:rPr lang="en-US" sz="1400" dirty="0" smtClean="0">
                <a:solidFill>
                  <a:prstClr val="black"/>
                </a:solidFill>
              </a:rPr>
              <a:t>residuals </a:t>
            </a:r>
            <a:r>
              <a:rPr lang="en-US" sz="1400" dirty="0">
                <a:solidFill>
                  <a:prstClr val="black"/>
                </a:solidFill>
              </a:rPr>
              <a:t>of the data with respect to the fitted </a:t>
            </a:r>
            <a:r>
              <a:rPr lang="en-US" sz="1400" dirty="0" smtClean="0">
                <a:solidFill>
                  <a:prstClr val="black"/>
                </a:solidFill>
              </a:rPr>
              <a:t>background component.  Taken from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ATLAS-CONF-2013-012 (March, 2013).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5090312"/>
            <a:ext cx="38283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distribution of the four-lepton </a:t>
            </a:r>
            <a:r>
              <a:rPr lang="en-US" sz="1400" dirty="0" smtClean="0">
                <a:solidFill>
                  <a:prstClr val="black"/>
                </a:solidFill>
              </a:rPr>
              <a:t>invariant mass for </a:t>
            </a:r>
            <a:r>
              <a:rPr lang="en-US" sz="1400" dirty="0">
                <a:solidFill>
                  <a:prstClr val="black"/>
                </a:solidFill>
              </a:rPr>
              <a:t>the selected </a:t>
            </a:r>
            <a:r>
              <a:rPr lang="en-US" sz="1400" dirty="0" smtClean="0">
                <a:solidFill>
                  <a:prstClr val="black"/>
                </a:solidFill>
              </a:rPr>
              <a:t>candidates</a:t>
            </a:r>
            <a:r>
              <a:rPr lang="en-US" sz="1400" dirty="0">
                <a:solidFill>
                  <a:prstClr val="black"/>
                </a:solidFill>
              </a:rPr>
              <a:t>, compared to the background </a:t>
            </a:r>
            <a:r>
              <a:rPr lang="en-US" sz="1400" dirty="0" smtClean="0">
                <a:solidFill>
                  <a:prstClr val="black"/>
                </a:solidFill>
              </a:rPr>
              <a:t>expectation </a:t>
            </a:r>
            <a:r>
              <a:rPr lang="en-US" sz="1400" dirty="0">
                <a:solidFill>
                  <a:prstClr val="black"/>
                </a:solidFill>
              </a:rPr>
              <a:t>in the 80 to </a:t>
            </a:r>
            <a:r>
              <a:rPr lang="en-US" sz="1400" dirty="0" smtClean="0">
                <a:solidFill>
                  <a:prstClr val="black"/>
                </a:solidFill>
              </a:rPr>
              <a:t>170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mass range</a:t>
            </a:r>
            <a:r>
              <a:rPr lang="en-US" sz="1400" dirty="0">
                <a:solidFill>
                  <a:prstClr val="black"/>
                </a:solidFill>
              </a:rPr>
              <a:t>, for the combination of the </a:t>
            </a:r>
            <a:r>
              <a:rPr lang="en-US" sz="1400" dirty="0" smtClean="0">
                <a:solidFill>
                  <a:prstClr val="black"/>
                </a:solidFill>
              </a:rPr>
              <a:t>7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8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data. The signal expectation for a </a:t>
            </a:r>
            <a:r>
              <a:rPr lang="en-US" sz="1400" dirty="0" smtClean="0">
                <a:solidFill>
                  <a:prstClr val="black"/>
                </a:solidFill>
              </a:rPr>
              <a:t>Higgs boson with </a:t>
            </a:r>
            <a:r>
              <a:rPr lang="en-US" sz="1400" dirty="0" err="1" smtClean="0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dirty="0" smtClean="0">
                <a:solidFill>
                  <a:prstClr val="black"/>
                </a:solidFill>
              </a:rPr>
              <a:t>=125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is also </a:t>
            </a:r>
            <a:r>
              <a:rPr lang="en-US" sz="1400" dirty="0" smtClean="0">
                <a:solidFill>
                  <a:prstClr val="black"/>
                </a:solidFill>
              </a:rPr>
              <a:t>shown.  Taken from ATLAS-CONF-2013-013 (March, 2013)</a:t>
            </a:r>
            <a:r>
              <a:rPr lang="en-US" dirty="0" smtClean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63" y="228600"/>
            <a:ext cx="890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boson is discovered at the LHC by the ATLAS Collaboration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ATLAS_ZZ_to_4lept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54" y="685800"/>
            <a:ext cx="4480952" cy="4299185"/>
          </a:xfrm>
          <a:prstGeom prst="rect">
            <a:avLst/>
          </a:prstGeom>
        </p:spPr>
      </p:pic>
      <p:pic>
        <p:nvPicPr>
          <p:cNvPr id="7" name="Picture 6" descr="ATLAS_diphot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98932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606"/>
            <a:ext cx="871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boson is discovered at the LHC by the </a:t>
            </a:r>
            <a:r>
              <a:rPr lang="en-US" sz="2800" dirty="0" smtClean="0">
                <a:solidFill>
                  <a:srgbClr val="FF0000"/>
                </a:solidFill>
              </a:rPr>
              <a:t>CMS </a:t>
            </a:r>
            <a:r>
              <a:rPr lang="en-US" sz="2800" dirty="0">
                <a:solidFill>
                  <a:srgbClr val="FF0000"/>
                </a:solidFill>
              </a:rPr>
              <a:t>Collaboration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776762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err="1">
                <a:solidFill>
                  <a:prstClr val="black"/>
                </a:solidFill>
              </a:rPr>
              <a:t>diphoton</a:t>
            </a:r>
            <a:r>
              <a:rPr lang="en-US" sz="1400" dirty="0">
                <a:solidFill>
                  <a:prstClr val="black"/>
                </a:solidFill>
              </a:rPr>
              <a:t> invariant mass distribution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with </a:t>
            </a:r>
            <a:r>
              <a:rPr lang="en-US" sz="1400" dirty="0">
                <a:solidFill>
                  <a:prstClr val="black"/>
                </a:solidFill>
              </a:rPr>
              <a:t>each event weighted by the S/(S+B)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value </a:t>
            </a:r>
            <a:r>
              <a:rPr lang="en-US" sz="1400" dirty="0">
                <a:solidFill>
                  <a:prstClr val="black"/>
                </a:solidFill>
              </a:rPr>
              <a:t>of its category. The lines represent the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fitted </a:t>
            </a:r>
            <a:r>
              <a:rPr lang="en-US" sz="1400" dirty="0">
                <a:solidFill>
                  <a:prstClr val="black"/>
                </a:solidFill>
              </a:rPr>
              <a:t>background and signal, and the </a:t>
            </a:r>
            <a:r>
              <a:rPr lang="en-US" sz="1400" dirty="0" smtClean="0">
                <a:solidFill>
                  <a:prstClr val="black"/>
                </a:solidFill>
              </a:rPr>
              <a:t>colored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bands </a:t>
            </a:r>
            <a:r>
              <a:rPr lang="en-US" sz="1400" dirty="0">
                <a:solidFill>
                  <a:prstClr val="black"/>
                </a:solidFill>
              </a:rPr>
              <a:t>represent the ±1 and ±2 standard deviation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uncertainties </a:t>
            </a:r>
            <a:r>
              <a:rPr lang="en-US" sz="1400" dirty="0">
                <a:solidFill>
                  <a:prstClr val="black"/>
                </a:solidFill>
              </a:rPr>
              <a:t>in the background estimate. The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inset </a:t>
            </a:r>
            <a:r>
              <a:rPr lang="en-US" sz="1400" dirty="0">
                <a:solidFill>
                  <a:prstClr val="black"/>
                </a:solidFill>
              </a:rPr>
              <a:t>shows the central part of the </a:t>
            </a:r>
            <a:r>
              <a:rPr lang="en-US" sz="1400" dirty="0" err="1">
                <a:solidFill>
                  <a:prstClr val="black"/>
                </a:solidFill>
              </a:rPr>
              <a:t>unweighted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invariant </a:t>
            </a:r>
            <a:r>
              <a:rPr lang="en-US" sz="1400" dirty="0">
                <a:solidFill>
                  <a:prstClr val="black"/>
                </a:solidFill>
              </a:rPr>
              <a:t>mass distribution. </a:t>
            </a:r>
            <a:r>
              <a:rPr lang="en-US" sz="1400" dirty="0" smtClean="0">
                <a:solidFill>
                  <a:prstClr val="black"/>
                </a:solidFill>
              </a:rPr>
              <a:t>Taken from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Physics Letters </a:t>
            </a:r>
            <a:r>
              <a:rPr lang="en-US" sz="1400" b="1" dirty="0" smtClean="0">
                <a:solidFill>
                  <a:prstClr val="black"/>
                </a:solidFill>
              </a:rPr>
              <a:t>B716 </a:t>
            </a:r>
            <a:r>
              <a:rPr lang="en-US" sz="1400" dirty="0" smtClean="0">
                <a:solidFill>
                  <a:prstClr val="black"/>
                </a:solidFill>
              </a:rPr>
              <a:t>(2012) 30—61.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4777163"/>
            <a:ext cx="434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Distribution </a:t>
            </a:r>
            <a:r>
              <a:rPr lang="en-US" sz="1400" dirty="0">
                <a:solidFill>
                  <a:prstClr val="black"/>
                </a:solidFill>
              </a:rPr>
              <a:t>of the four-lepton reconstructed mass in full mass range for the sum of the 4e, 4μ, and 2e2μ channels. Points represent the data, shaded histograms represent the background and </a:t>
            </a:r>
            <a:r>
              <a:rPr lang="en-US" sz="1400" dirty="0" err="1">
                <a:solidFill>
                  <a:prstClr val="black"/>
                </a:solidFill>
              </a:rPr>
              <a:t>unshaded</a:t>
            </a:r>
            <a:r>
              <a:rPr lang="en-US" sz="1400" dirty="0">
                <a:solidFill>
                  <a:prstClr val="black"/>
                </a:solidFill>
              </a:rPr>
              <a:t> histogram the signal expectations. The expected distributions are presented as stacked histograms. The measurements are presented for the sum of the data collected at √s = 7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and √s = 8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. [70-180]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range - 3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bin </a:t>
            </a:r>
            <a:r>
              <a:rPr lang="en-US" sz="1400" dirty="0" smtClean="0">
                <a:solidFill>
                  <a:prstClr val="black"/>
                </a:solidFill>
              </a:rPr>
              <a:t>width.  Taken from</a:t>
            </a:r>
          </a:p>
          <a:p>
            <a:r>
              <a:rPr lang="en-US" sz="1400" dirty="0">
                <a:solidFill>
                  <a:prstClr val="black"/>
                </a:solidFill>
              </a:rPr>
              <a:t> CMS-PAS-HIG-13-</a:t>
            </a:r>
            <a:r>
              <a:rPr lang="en-US" sz="1400" dirty="0" smtClean="0">
                <a:solidFill>
                  <a:prstClr val="black"/>
                </a:solidFill>
              </a:rPr>
              <a:t>002 (March, 2013).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Howard Haber\Documents\talks\higgsintro\new_boson_12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" y="838200"/>
            <a:ext cx="4302298" cy="36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ZMass_7Plus8TeV_70-180_3G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495800" cy="43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19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Howard Haber\Documents\courses\ph205\Encuentro cientifico Higgs, Englert y Sergio Bertolucc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943600" cy="39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Winners of the 2013 Nobel Prize in Physics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62423" y="34290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François </a:t>
            </a:r>
            <a:r>
              <a:rPr lang="en-US" sz="2400" b="1" dirty="0" err="1" smtClean="0"/>
              <a:t>Englert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         and</a:t>
            </a:r>
          </a:p>
          <a:p>
            <a:endParaRPr lang="en-US" sz="2400" b="1" dirty="0"/>
          </a:p>
          <a:p>
            <a:r>
              <a:rPr lang="en-US" sz="2400" b="1" dirty="0" smtClean="0"/>
              <a:t>    Peter Higgs</a:t>
            </a:r>
            <a:endParaRPr lang="en-US" sz="2400" dirty="0" smtClean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7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1572</Words>
  <Application>Microsoft Macintosh PowerPoint</Application>
  <PresentationFormat>On-screen Show (4:3)</PresentationFormat>
  <Paragraphs>186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Times</vt:lpstr>
      <vt:lpstr>Wingdings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Research on the Theory of the Terascale</vt:lpstr>
      <vt:lpstr>SCIPP Particle Theory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program 3: explorations of the Terascale at present and future colliders (LHC and ILC)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Theory of the Terascale</dc:title>
  <dc:creator>Howie</dc:creator>
  <cp:lastModifiedBy>Howard Haber</cp:lastModifiedBy>
  <cp:revision>95</cp:revision>
  <cp:lastPrinted>2016-01-11T11:41:46Z</cp:lastPrinted>
  <dcterms:created xsi:type="dcterms:W3CDTF">2009-01-26T06:07:44Z</dcterms:created>
  <dcterms:modified xsi:type="dcterms:W3CDTF">2016-01-11T11:47:41Z</dcterms:modified>
</cp:coreProperties>
</file>