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notesMasterIdLst>
    <p:notesMasterId r:id="rId42"/>
  </p:notesMasterIdLst>
  <p:sldIdLst>
    <p:sldId id="256" r:id="rId4"/>
    <p:sldId id="257" r:id="rId5"/>
    <p:sldId id="337" r:id="rId6"/>
    <p:sldId id="258" r:id="rId7"/>
    <p:sldId id="259" r:id="rId8"/>
    <p:sldId id="260" r:id="rId9"/>
    <p:sldId id="275" r:id="rId10"/>
    <p:sldId id="326" r:id="rId11"/>
    <p:sldId id="325" r:id="rId12"/>
    <p:sldId id="297" r:id="rId13"/>
    <p:sldId id="327" r:id="rId14"/>
    <p:sldId id="328" r:id="rId15"/>
    <p:sldId id="338" r:id="rId16"/>
    <p:sldId id="331" r:id="rId17"/>
    <p:sldId id="283" r:id="rId18"/>
    <p:sldId id="329" r:id="rId19"/>
    <p:sldId id="330" r:id="rId20"/>
    <p:sldId id="332" r:id="rId21"/>
    <p:sldId id="339" r:id="rId22"/>
    <p:sldId id="263" r:id="rId23"/>
    <p:sldId id="264" r:id="rId24"/>
    <p:sldId id="333" r:id="rId25"/>
    <p:sldId id="308" r:id="rId26"/>
    <p:sldId id="265" r:id="rId27"/>
    <p:sldId id="312" r:id="rId28"/>
    <p:sldId id="322" r:id="rId29"/>
    <p:sldId id="293" r:id="rId30"/>
    <p:sldId id="334" r:id="rId31"/>
    <p:sldId id="335" r:id="rId32"/>
    <p:sldId id="323" r:id="rId33"/>
    <p:sldId id="324" r:id="rId34"/>
    <p:sldId id="341" r:id="rId35"/>
    <p:sldId id="342" r:id="rId36"/>
    <p:sldId id="266" r:id="rId37"/>
    <p:sldId id="267" r:id="rId38"/>
    <p:sldId id="336" r:id="rId39"/>
    <p:sldId id="340" r:id="rId40"/>
    <p:sldId id="316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13" autoAdjust="0"/>
  </p:normalViewPr>
  <p:slideViewPr>
    <p:cSldViewPr>
      <p:cViewPr varScale="1">
        <p:scale>
          <a:sx n="117" d="100"/>
          <a:sy n="117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37CDF9-AC04-43FF-9EC9-CAA7761BCF44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966BB1-B8F5-4D8F-9004-16256DCC4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0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9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9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34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66BB1-B8F5-4D8F-9004-16256DCC48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7732E-40EF-A944-A1E7-9FBD8B8940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5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3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4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7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44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9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99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9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2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17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49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CB44-EE65-47BB-911E-85B2775BF9B8}" type="datetimeFigureOut">
              <a:rPr lang="en-US" smtClean="0"/>
              <a:pPr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9F7B-E7A3-4551-8960-F047EFA5F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1ED5-0B7B-4D68-9482-C7224464F0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983F-8ADA-4B1F-9FC7-11418C038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508191" TargetMode="External"/><Relationship Id="rId3" Type="http://schemas.openxmlformats.org/officeDocument/2006/relationships/hyperlink" Target="https://inspirehep.net/record/1685091" TargetMode="External"/><Relationship Id="rId7" Type="http://schemas.openxmlformats.org/officeDocument/2006/relationships/hyperlink" Target="https://inspirehep.net/record/1673233" TargetMode="External"/><Relationship Id="rId2" Type="http://schemas.openxmlformats.org/officeDocument/2006/relationships/hyperlink" Target="https://inspirehep.net/record/16916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hep.net/record/1093769" TargetMode="External"/><Relationship Id="rId5" Type="http://schemas.openxmlformats.org/officeDocument/2006/relationships/hyperlink" Target="http://inspirehep.net/record/1478976" TargetMode="External"/><Relationship Id="rId10" Type="http://schemas.openxmlformats.org/officeDocument/2006/relationships/hyperlink" Target="http://inspirehep.net/record/1477852" TargetMode="External"/><Relationship Id="rId4" Type="http://schemas.openxmlformats.org/officeDocument/2006/relationships/hyperlink" Target="https://inspirehep.net/record/1689398" TargetMode="External"/><Relationship Id="rId9" Type="http://schemas.openxmlformats.org/officeDocument/2006/relationships/hyperlink" Target="https://www.worldscientific.com/worldscibooks/10.1142/1079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inspirehep.net/record/1689398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Research on the Theory of the </a:t>
            </a:r>
            <a:r>
              <a:rPr lang="en-US" dirty="0" err="1"/>
              <a:t>TeV</a:t>
            </a:r>
            <a:r>
              <a:rPr lang="en-US" dirty="0"/>
              <a:t> energy scale (</a:t>
            </a:r>
            <a:r>
              <a:rPr lang="en-US" dirty="0" err="1"/>
              <a:t>Terascale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437" y="2819400"/>
            <a:ext cx="6705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Howard Haber</a:t>
            </a:r>
          </a:p>
          <a:p>
            <a:r>
              <a:rPr lang="en-US" sz="3900" dirty="0">
                <a:solidFill>
                  <a:srgbClr val="FF0000"/>
                </a:solidFill>
              </a:rPr>
              <a:t>SCIPP Theory </a:t>
            </a:r>
          </a:p>
          <a:p>
            <a:r>
              <a:rPr lang="en-US" sz="3900" dirty="0">
                <a:solidFill>
                  <a:srgbClr val="FF0000"/>
                </a:solidFill>
              </a:rPr>
              <a:t>January 9, 2019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305" y="5486399"/>
            <a:ext cx="64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further details, check out my webpage:</a:t>
            </a:r>
          </a:p>
          <a:p>
            <a:r>
              <a:rPr lang="en-US" sz="2800" dirty="0"/>
              <a:t>http://</a:t>
            </a:r>
            <a:r>
              <a:rPr lang="en-US" sz="2800" dirty="0" err="1"/>
              <a:t>scipp.ucsc.edu</a:t>
            </a:r>
            <a:r>
              <a:rPr lang="en-US" sz="2800" dirty="0"/>
              <a:t>/~</a:t>
            </a:r>
            <a:r>
              <a:rPr lang="en-US" sz="2800" dirty="0" err="1"/>
              <a:t>haber</a:t>
            </a:r>
            <a:r>
              <a:rPr lang="en-US" sz="2800" dirty="0"/>
              <a:t>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19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Howard Haber\Documents\courses\ph205\Encuentro cientifico Higgs, Englert y Sergio Bertolucc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943600" cy="3940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Winners of the 2013 Nobel Prize in Physics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2422" y="3429000"/>
            <a:ext cx="26815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François </a:t>
            </a:r>
            <a:r>
              <a:rPr lang="en-US" sz="2800" b="1" dirty="0" err="1"/>
              <a:t>Englert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         and</a:t>
            </a:r>
          </a:p>
          <a:p>
            <a:endParaRPr lang="en-US" sz="2800" b="1" dirty="0"/>
          </a:p>
          <a:p>
            <a:r>
              <a:rPr lang="en-US" sz="2800" b="1" dirty="0"/>
              <a:t>    Peter Higgs</a:t>
            </a:r>
            <a:endParaRPr lang="en-US" sz="2800" dirty="0"/>
          </a:p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54047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5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CMS Run-2 observations of the Higgs boson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" y="1524000"/>
            <a:ext cx="4606735" cy="441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038EC-1E4B-7F4A-9535-25CFE289B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90485"/>
            <a:ext cx="4953000" cy="3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E0BB3-F926-F543-A3C3-DCE81727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828800"/>
            <a:ext cx="4293553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61" y="609600"/>
            <a:ext cx="862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ATLAS Run-2 observations of the Higgs boson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4DAF34-083B-C041-9308-114F07A0D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08" y="1733550"/>
            <a:ext cx="4741591" cy="4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0D3BB-1996-8343-9F22-3F24037E6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657"/>
            <a:ext cx="8940893" cy="66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8" y="300613"/>
            <a:ext cx="9099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Higgs boson production cross sections at a </a:t>
            </a:r>
            <a:r>
              <a:rPr lang="en-US" sz="3200" dirty="0" err="1">
                <a:solidFill>
                  <a:srgbClr val="FF0000"/>
                </a:solidFill>
              </a:rPr>
              <a:t>pp</a:t>
            </a:r>
            <a:r>
              <a:rPr lang="en-US" sz="3200" dirty="0">
                <a:solidFill>
                  <a:srgbClr val="FF0000"/>
                </a:solidFill>
              </a:rPr>
              <a:t> collider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733" y="5421086"/>
            <a:ext cx="8414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With 40 fb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  <a:r>
              <a:rPr lang="en-US" sz="2000" dirty="0">
                <a:solidFill>
                  <a:schemeClr val="tx2"/>
                </a:solidFill>
              </a:rPr>
              <a:t> of data delivered by the LHC to both ATLAS and CMS in 2015—2016 at a center of mass energy of 13 </a:t>
            </a:r>
            <a:r>
              <a:rPr lang="en-US" sz="2000" dirty="0" err="1">
                <a:solidFill>
                  <a:schemeClr val="tx2"/>
                </a:solidFill>
              </a:rPr>
              <a:t>TeV</a:t>
            </a:r>
            <a:r>
              <a:rPr lang="en-US" sz="2000" dirty="0">
                <a:solidFill>
                  <a:schemeClr val="tx2"/>
                </a:solidFill>
              </a:rPr>
              <a:t>, roughly 2 million Higgs bosons per experiment were produced, assuming the Higgs mass is 125 GeV.  Still to be analyzed: 50 fb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  <a:r>
              <a:rPr lang="en-US" sz="2000" dirty="0">
                <a:solidFill>
                  <a:schemeClr val="tx2"/>
                </a:solidFill>
              </a:rPr>
              <a:t> of 2017 data and 65 fb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  <a:r>
              <a:rPr lang="en-US" sz="2000" dirty="0">
                <a:solidFill>
                  <a:schemeClr val="tx2"/>
                </a:solidFill>
              </a:rPr>
              <a:t> of data in 2018.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" y="1066800"/>
            <a:ext cx="4320415" cy="414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1066800"/>
            <a:ext cx="45187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ward Haber\Documents\talks\higgsintro\SM_Higgs_Dec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2188" cy="665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21652"/>
              </p:ext>
            </p:extLst>
          </p:nvPr>
        </p:nvGraphicFramePr>
        <p:xfrm>
          <a:off x="914400" y="1524000"/>
          <a:ext cx="7010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Higgs</a:t>
                      </a:r>
                      <a:r>
                        <a:rPr lang="en-US" baseline="0" dirty="0"/>
                        <a:t> boson d</a:t>
                      </a:r>
                      <a:r>
                        <a:rPr lang="en-US" dirty="0"/>
                        <a:t>ecay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Branching ratio (for </a:t>
                      </a:r>
                      <a:r>
                        <a:rPr lang="en-US" i="1" dirty="0" err="1"/>
                        <a:t>m</a:t>
                      </a:r>
                      <a:r>
                        <a:rPr lang="en-US" i="1" baseline="-25000" dirty="0" err="1"/>
                        <a:t>h</a:t>
                      </a:r>
                      <a:r>
                        <a:rPr lang="en-US" i="1" baseline="-25000" dirty="0"/>
                        <a:t> </a:t>
                      </a:r>
                      <a:r>
                        <a:rPr lang="en-US" i="1" baseline="0" dirty="0"/>
                        <a:t>= 125 GeV)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</a:t>
                      </a:r>
                      <a:r>
                        <a:rPr lang="en-US" baseline="30000" dirty="0"/>
                        <a:t>0 </a:t>
                      </a:r>
                      <a:r>
                        <a:rPr lang="en-US" baseline="0" dirty="0"/>
                        <a:t>→ </a:t>
                      </a:r>
                      <a:r>
                        <a:rPr lang="en-US" b="1" baseline="0" dirty="0"/>
                        <a:t>bb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</a:t>
                      </a:r>
                      <a:r>
                        <a:rPr lang="en-US" baseline="30000" dirty="0"/>
                        <a:t>0 </a:t>
                      </a:r>
                      <a:r>
                        <a:rPr lang="en-US" baseline="0" dirty="0"/>
                        <a:t>→ 𝞃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𝞃 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6.27 x 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h</a:t>
                      </a:r>
                      <a:r>
                        <a:rPr lang="en-US" baseline="30000"/>
                        <a:t>0</a:t>
                      </a:r>
                      <a:r>
                        <a:rPr lang="en-US" baseline="0"/>
                        <a:t> → </a:t>
                      </a:r>
                      <a:r>
                        <a:rPr lang="en-US" baseline="0" dirty="0"/>
                        <a:t>𝓵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𝓵</a:t>
                      </a:r>
                      <a:r>
                        <a:rPr lang="en-US" baseline="30000" dirty="0"/>
                        <a:t>-  </a:t>
                      </a:r>
                      <a:r>
                        <a:rPr lang="en-US" baseline="0" dirty="0"/>
                        <a:t>𝝂𝝂  (𝓵 = </a:t>
                      </a:r>
                      <a:r>
                        <a:rPr lang="en-US" b="1" i="1" baseline="0" dirty="0"/>
                        <a:t>e</a:t>
                      </a:r>
                      <a:r>
                        <a:rPr lang="en-US" baseline="0" dirty="0"/>
                        <a:t> or 𝞵)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1.06 x 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</a:t>
                      </a:r>
                      <a:r>
                        <a:rPr lang="en-US" baseline="30000" dirty="0"/>
                        <a:t>0</a:t>
                      </a:r>
                      <a:r>
                        <a:rPr lang="en-US" baseline="0" dirty="0"/>
                        <a:t> → 𝛄𝛄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2.27 x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h</a:t>
                      </a:r>
                      <a:r>
                        <a:rPr lang="en-US" baseline="30000" dirty="0"/>
                        <a:t>0</a:t>
                      </a:r>
                      <a:r>
                        <a:rPr lang="en-US" baseline="0" dirty="0"/>
                        <a:t> → 𝓵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𝓵</a:t>
                      </a:r>
                      <a:r>
                        <a:rPr lang="en-US" baseline="30000" dirty="0"/>
                        <a:t>-  </a:t>
                      </a:r>
                      <a:r>
                        <a:rPr lang="en-US" baseline="0" dirty="0"/>
                        <a:t>𝓵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𝓵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  (𝓵 = </a:t>
                      </a:r>
                      <a:r>
                        <a:rPr lang="en-US" b="1" i="1" baseline="0" dirty="0"/>
                        <a:t>e</a:t>
                      </a:r>
                      <a:r>
                        <a:rPr lang="en-US" baseline="0" dirty="0"/>
                        <a:t> or 𝞵)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1.24 x 10</a:t>
                      </a:r>
                      <a:r>
                        <a:rPr lang="en-US" baseline="30000" dirty="0"/>
                        <a:t>-4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57200"/>
            <a:ext cx="828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Higgs boson decay channels observed at the LHC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938677"/>
            <a:ext cx="895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Taken from https://</a:t>
            </a:r>
            <a:r>
              <a:rPr lang="en-US" sz="1600" dirty="0" err="1"/>
              <a:t>twiki.cern.ch</a:t>
            </a:r>
            <a:r>
              <a:rPr lang="en-US" sz="1600" dirty="0"/>
              <a:t>/</a:t>
            </a:r>
            <a:r>
              <a:rPr lang="en-US" sz="1600" dirty="0" err="1"/>
              <a:t>twiki</a:t>
            </a:r>
            <a:r>
              <a:rPr lang="en-US" sz="1600" dirty="0"/>
              <a:t>/bin/view/</a:t>
            </a:r>
            <a:r>
              <a:rPr lang="en-US" sz="1600" dirty="0" err="1"/>
              <a:t>LHCPhysics</a:t>
            </a:r>
            <a:r>
              <a:rPr lang="en-US" sz="1600" dirty="0"/>
              <a:t>/</a:t>
            </a:r>
            <a:r>
              <a:rPr lang="en-US" sz="1600" dirty="0" err="1"/>
              <a:t>CERNYellowReportPageBR#Branching_Ratios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6" y="4648200"/>
            <a:ext cx="8066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Remarks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</a:t>
            </a:r>
            <a:r>
              <a:rPr lang="en-US" sz="2000" baseline="30000" dirty="0"/>
              <a:t>0 </a:t>
            </a:r>
            <a:r>
              <a:rPr lang="en-US" sz="2000" dirty="0"/>
              <a:t>➞ WW</a:t>
            </a:r>
            <a:r>
              <a:rPr lang="en-US" sz="2000" baseline="30000" dirty="0"/>
              <a:t>*</a:t>
            </a:r>
            <a:r>
              <a:rPr lang="en-US" sz="2000" dirty="0"/>
              <a:t> is observed primarily via the 𝓵</a:t>
            </a:r>
            <a:r>
              <a:rPr lang="en-US" sz="2000" baseline="30000" dirty="0"/>
              <a:t>+</a:t>
            </a:r>
            <a:r>
              <a:rPr lang="en-US" sz="2000" dirty="0"/>
              <a:t> 𝝂 𝓵</a:t>
            </a:r>
            <a:r>
              <a:rPr lang="en-US" sz="2000" baseline="30000" dirty="0"/>
              <a:t>- </a:t>
            </a:r>
            <a:r>
              <a:rPr lang="en-US" sz="2000" dirty="0"/>
              <a:t>𝝂  (𝓵 = </a:t>
            </a:r>
            <a:r>
              <a:rPr lang="en-US" sz="2000" b="1" i="1" dirty="0"/>
              <a:t>e</a:t>
            </a:r>
            <a:r>
              <a:rPr lang="en-US" sz="2000" dirty="0"/>
              <a:t> or 𝞵) final state.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</a:t>
            </a:r>
            <a:r>
              <a:rPr lang="en-US" sz="2000" baseline="30000" dirty="0"/>
              <a:t>0 </a:t>
            </a:r>
            <a:r>
              <a:rPr lang="en-US" sz="2000" dirty="0"/>
              <a:t>➞ ZZ</a:t>
            </a:r>
            <a:r>
              <a:rPr lang="en-US" sz="2000" baseline="30000" dirty="0"/>
              <a:t>*</a:t>
            </a:r>
            <a:r>
              <a:rPr lang="en-US" sz="2000" dirty="0"/>
              <a:t> is observed primarily via the 𝓵</a:t>
            </a:r>
            <a:r>
              <a:rPr lang="en-US" sz="2000" baseline="30000" dirty="0"/>
              <a:t>+</a:t>
            </a:r>
            <a:r>
              <a:rPr lang="en-US" sz="2000" dirty="0"/>
              <a:t>𝓵</a:t>
            </a:r>
            <a:r>
              <a:rPr lang="en-US" sz="2000" baseline="30000" dirty="0"/>
              <a:t>- </a:t>
            </a:r>
            <a:r>
              <a:rPr lang="en-US" sz="2000" dirty="0"/>
              <a:t>𝓵</a:t>
            </a:r>
            <a:r>
              <a:rPr lang="en-US" sz="2000" baseline="30000" dirty="0"/>
              <a:t>+</a:t>
            </a:r>
            <a:r>
              <a:rPr lang="en-US" sz="2000" dirty="0"/>
              <a:t>𝓵</a:t>
            </a:r>
            <a:r>
              <a:rPr lang="en-US" sz="2000" baseline="30000" dirty="0"/>
              <a:t>-</a:t>
            </a:r>
            <a:r>
              <a:rPr lang="en-US" sz="2000" dirty="0"/>
              <a:t>  (𝓵 = </a:t>
            </a:r>
            <a:r>
              <a:rPr lang="en-US" sz="2000" b="1" i="1" dirty="0"/>
              <a:t>e</a:t>
            </a:r>
            <a:r>
              <a:rPr lang="en-US" sz="2000" dirty="0"/>
              <a:t> or 𝞵) final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813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decays to the </a:t>
            </a:r>
            <a:r>
              <a:rPr lang="en-US" dirty="0" err="1"/>
              <a:t>diboson</a:t>
            </a:r>
            <a:r>
              <a:rPr lang="en-US" dirty="0"/>
              <a:t> final state, kinematics dictates that one of the vector bosons is off-shell (i.e., “virtual”) and is thus indicated by a superscript star.</a:t>
            </a:r>
          </a:p>
        </p:txBody>
      </p:sp>
    </p:spTree>
    <p:extLst>
      <p:ext uri="{BB962C8B-B14F-4D97-AF65-F5344CB8AC3E}">
        <p14:creationId xmlns:p14="http://schemas.microsoft.com/office/powerpoint/2010/main" val="26675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27" y="381000"/>
            <a:ext cx="386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FF0000"/>
                </a:solidFill>
              </a:rPr>
              <a:t>: why not search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inclusively for Higgs bosons that decay  into a pair of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b-quarks?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127" y="2117777"/>
            <a:ext cx="3869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Answer</a:t>
            </a:r>
            <a:r>
              <a:rPr lang="en-US" sz="2400" dirty="0"/>
              <a:t>: The Standard Model</a:t>
            </a:r>
          </a:p>
          <a:p>
            <a:r>
              <a:rPr lang="en-US" sz="2400" dirty="0"/>
              <a:t>background is overwhelming.</a:t>
            </a:r>
          </a:p>
          <a:p>
            <a:r>
              <a:rPr lang="en-US" sz="2400" dirty="0"/>
              <a:t>There are more than 10⁷ times as many b-quark pairs produced in proton-proton collisions as compared to </a:t>
            </a:r>
          </a:p>
          <a:p>
            <a:r>
              <a:rPr lang="en-US" sz="2400" dirty="0"/>
              <a:t>b-quark pairs that arise from a decaying Higgs boson.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4621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BE8B6-4594-B644-A83E-0351BF81EFEF}"/>
              </a:ext>
            </a:extLst>
          </p:cNvPr>
          <p:cNvSpPr txBox="1"/>
          <p:nvPr/>
        </p:nvSpPr>
        <p:spPr>
          <a:xfrm>
            <a:off x="233127" y="5288340"/>
            <a:ext cx="4317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Nevertheless, the observation of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 → bb in the VH channel was confirmed by ATLAS and CMS in 2018!</a:t>
            </a:r>
          </a:p>
        </p:txBody>
      </p:sp>
    </p:spTree>
    <p:extLst>
      <p:ext uri="{BB962C8B-B14F-4D97-AF65-F5344CB8AC3E}">
        <p14:creationId xmlns:p14="http://schemas.microsoft.com/office/powerpoint/2010/main" val="249203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640" y="1153231"/>
            <a:ext cx="345900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the end of Run-1 of the LHC (2011—2013), the ATLAS and CMS Collaborations provided a combined analysis of the Higgs boson data. 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FF0000"/>
                </a:solidFill>
              </a:rPr>
              <a:t>The properties of the Higgs boson were consistent with Standard Model predictions  (within the statistical power of the Higgs boson data).</a:t>
            </a:r>
          </a:p>
          <a:p>
            <a:endParaRPr lang="en-US" sz="2000" dirty="0"/>
          </a:p>
          <a:p>
            <a:r>
              <a:rPr lang="en-US" sz="2000" dirty="0"/>
              <a:t>The Higgs data taken at Run-2 of the LHC (2015—2016) have confirmed the Run-1 observations (with potential deviations from the Standard Model further reduced).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6027460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A.M. </a:t>
            </a:r>
            <a:r>
              <a:rPr lang="en-US" dirty="0" err="1"/>
              <a:t>Sirunyan</a:t>
            </a:r>
            <a:r>
              <a:rPr lang="en-US" dirty="0"/>
              <a:t> et al. [CMS Collaboration], arXiv:1809.10733.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10448"/>
            <a:ext cx="4738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Is the observed 125 GeV scalar </a:t>
            </a:r>
          </a:p>
          <a:p>
            <a:r>
              <a:rPr lang="en-US" sz="2800" u="sng" dirty="0">
                <a:solidFill>
                  <a:srgbClr val="7030A0"/>
                </a:solidFill>
              </a:rPr>
              <a:t>the SM Higgs boson?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D9C4C-BB63-5748-8A24-80900960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87501"/>
            <a:ext cx="50355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8625F-996A-5144-A3C2-313FF5DD6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0"/>
            <a:ext cx="52462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31516-EB04-6C46-BB21-4026116D09F6}"/>
              </a:ext>
            </a:extLst>
          </p:cNvPr>
          <p:cNvSpPr txBox="1"/>
          <p:nvPr/>
        </p:nvSpPr>
        <p:spPr>
          <a:xfrm>
            <a:off x="5692551" y="21336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ATLAS collaboration, ATLAS-CONF-2018-031,</a:t>
            </a:r>
          </a:p>
          <a:p>
            <a:r>
              <a:rPr lang="en-US" dirty="0"/>
              <a:t>presented at the</a:t>
            </a:r>
          </a:p>
          <a:p>
            <a:r>
              <a:rPr lang="en-US" dirty="0"/>
              <a:t>XXXIX International Conference on High Energy Physics in</a:t>
            </a:r>
          </a:p>
          <a:p>
            <a:r>
              <a:rPr lang="en-US" dirty="0"/>
              <a:t>Seoul, Korea, 4—11 July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2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SCIPP Particle Theory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219200"/>
            <a:ext cx="8479971" cy="40385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Michael Dine: </a:t>
            </a:r>
            <a:r>
              <a:rPr lang="en-US" sz="2600" dirty="0"/>
              <a:t>supersymmetry, string theory, instantons, axions, inflation and the early universe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Stefania Gori: </a:t>
            </a:r>
            <a:r>
              <a:rPr lang="en-US" sz="2600" dirty="0"/>
              <a:t>phenomenology of new physics beyond the Standard model, dark matter and dark sectors, Higgs physics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Howard Haber: </a:t>
            </a:r>
            <a:r>
              <a:rPr lang="en-US" sz="2600" dirty="0"/>
              <a:t>Higgs bosons, collider physics, new physics beyond the Standard Model at the </a:t>
            </a:r>
            <a:r>
              <a:rPr lang="en-US" sz="2600" dirty="0" err="1"/>
              <a:t>terascale</a:t>
            </a:r>
            <a:r>
              <a:rPr lang="en-US" sz="2600" dirty="0"/>
              <a:t> (including </a:t>
            </a:r>
            <a:r>
              <a:rPr lang="en-US" sz="2600" dirty="0" err="1"/>
              <a:t>supersymmetry</a:t>
            </a:r>
            <a:r>
              <a:rPr lang="en-US" sz="2600" dirty="0"/>
              <a:t>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Stefano </a:t>
            </a:r>
            <a:r>
              <a:rPr lang="en-US" sz="2600" dirty="0" err="1">
                <a:solidFill>
                  <a:srgbClr val="FF0000"/>
                </a:solidFill>
              </a:rPr>
              <a:t>Profumo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dirty="0"/>
              <a:t>Theories of particle dark matter and their implications for astrophysics and collider phenomenology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Wolfgang </a:t>
            </a:r>
            <a:r>
              <a:rPr lang="en-US" sz="2600" dirty="0" err="1">
                <a:solidFill>
                  <a:srgbClr val="FF0000"/>
                </a:solidFill>
              </a:rPr>
              <a:t>Altmannshofer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dirty="0"/>
              <a:t>Flavor physics theory and phenomenology, CP violation, neutrino physics, Higgs physics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1393" y="5364163"/>
            <a:ext cx="818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 addition, Anthony Aguirre and Joel </a:t>
            </a:r>
            <a:r>
              <a:rPr lang="en-US" sz="2400" dirty="0" err="1">
                <a:solidFill>
                  <a:srgbClr val="7030A0"/>
                </a:solidFill>
              </a:rPr>
              <a:t>Primack</a:t>
            </a:r>
            <a:r>
              <a:rPr lang="en-US" sz="2400" dirty="0">
                <a:solidFill>
                  <a:srgbClr val="7030A0"/>
                </a:solidFill>
              </a:rPr>
              <a:t> work on a variety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 topics overlapping particle theory and </a:t>
            </a:r>
            <a:r>
              <a:rPr lang="en-US" sz="2400" dirty="0" err="1">
                <a:solidFill>
                  <a:srgbClr val="7030A0"/>
                </a:solidFill>
              </a:rPr>
              <a:t>astroparticle</a:t>
            </a:r>
            <a:r>
              <a:rPr lang="en-US" sz="2400" dirty="0">
                <a:solidFill>
                  <a:srgbClr val="7030A0"/>
                </a:solidFill>
              </a:rPr>
              <a:t> theory,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including dark matter, early universe cosmology, inflation, …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16" y="218182"/>
            <a:ext cx="8633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Research program 1: theory and phenomenology of Higgs bosons</a:t>
            </a:r>
          </a:p>
        </p:txBody>
      </p:sp>
      <p:pic>
        <p:nvPicPr>
          <p:cNvPr id="3074" name="Picture 2" descr="C:\temp\pesk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336143" cy="39770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00400"/>
            <a:ext cx="47752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874214"/>
            <a:ext cx="2803392" cy="2162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temp\susyparticles_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93" y="1630844"/>
            <a:ext cx="8620746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8526" y="255049"/>
            <a:ext cx="857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Research program 2: theory and phenomenology of </a:t>
            </a:r>
            <a:r>
              <a:rPr lang="en-US" sz="3200" dirty="0" err="1">
                <a:solidFill>
                  <a:srgbClr val="FF0000"/>
                </a:solidFill>
              </a:rPr>
              <a:t>TeV</a:t>
            </a:r>
            <a:r>
              <a:rPr lang="en-US" sz="3200" dirty="0">
                <a:solidFill>
                  <a:srgbClr val="FF0000"/>
                </a:solidFill>
              </a:rPr>
              <a:t>-scale </a:t>
            </a:r>
            <a:r>
              <a:rPr lang="en-US" sz="3200" dirty="0" err="1">
                <a:solidFill>
                  <a:srgbClr val="FF0000"/>
                </a:solidFill>
              </a:rPr>
              <a:t>supersymmetry</a:t>
            </a:r>
            <a:r>
              <a:rPr lang="en-US" sz="3200" dirty="0">
                <a:solidFill>
                  <a:srgbClr val="FF0000"/>
                </a:solidFill>
              </a:rPr>
              <a:t> (SUSY)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625901"/>
            <a:ext cx="803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review, see H.E. Haber, </a:t>
            </a:r>
            <a:r>
              <a:rPr lang="en-US" i="1" dirty="0"/>
              <a:t>Supersymmetry Theory</a:t>
            </a:r>
            <a:r>
              <a:rPr lang="en-US" dirty="0"/>
              <a:t>, in M. </a:t>
            </a:r>
            <a:r>
              <a:rPr lang="en-US" dirty="0" err="1"/>
              <a:t>Tanabashi</a:t>
            </a:r>
            <a:r>
              <a:rPr lang="en-US" dirty="0"/>
              <a:t> et al. [Particle Data  Group Collaboration], </a:t>
            </a:r>
            <a:r>
              <a:rPr lang="en-US" i="1" dirty="0"/>
              <a:t>Review of Particle Physics</a:t>
            </a:r>
            <a:r>
              <a:rPr lang="en-US" dirty="0"/>
              <a:t>, Phys. Rev. D </a:t>
            </a:r>
            <a:r>
              <a:rPr lang="en-US" b="1" dirty="0"/>
              <a:t>98</a:t>
            </a:r>
            <a:r>
              <a:rPr lang="en-US" dirty="0"/>
              <a:t>, 030001 (2018) pp. 790</a:t>
            </a:r>
            <a:r>
              <a:rPr lang="en-US" b="1" dirty="0">
                <a:solidFill>
                  <a:prstClr val="black"/>
                </a:solidFill>
              </a:rPr>
              <a:t>—</a:t>
            </a:r>
            <a:r>
              <a:rPr lang="en-US" dirty="0"/>
              <a:t>806.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255DB-24FC-B547-9F77-E61E8578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9" y="304800"/>
            <a:ext cx="8292891" cy="63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8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2657"/>
            <a:ext cx="850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As a member of the Particle Data Group, I am the author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of the biennial Supersymmetry Theory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C8321-C878-DE44-86A3-A08B740A4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85"/>
            <a:ext cx="4420297" cy="5698574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38C40-821B-9F4D-BF35-10E75E79B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97" y="1455386"/>
            <a:ext cx="4679138" cy="49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Research program 3: explorations of the </a:t>
            </a:r>
            <a:r>
              <a:rPr lang="en-US" sz="3200" dirty="0" err="1">
                <a:solidFill>
                  <a:srgbClr val="FF0000"/>
                </a:solidFill>
              </a:rPr>
              <a:t>Terascale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at present and future colliders (LHC and ILC)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Studies of the non-minimal Higgs sector</a:t>
            </a:r>
          </a:p>
          <a:p>
            <a:r>
              <a:rPr lang="en-US" dirty="0"/>
              <a:t>Precision measurements of new physics observables</a:t>
            </a:r>
          </a:p>
          <a:p>
            <a:r>
              <a:rPr lang="en-US" dirty="0"/>
              <a:t>Distinguishing among different theoretical interpretations of new physics signals </a:t>
            </a:r>
          </a:p>
          <a:p>
            <a:r>
              <a:rPr lang="en-US" dirty="0"/>
              <a:t>Employing the ILC as a precision Higgs factory</a:t>
            </a:r>
          </a:p>
          <a:p>
            <a:r>
              <a:rPr lang="en-US" dirty="0" err="1"/>
              <a:t>Terascale</a:t>
            </a:r>
            <a:r>
              <a:rPr lang="en-US" dirty="0"/>
              <a:t> footprints of lepton-number-violating physics (e.g. R-parity-violation or the SUSY seesaw)</a:t>
            </a:r>
          </a:p>
          <a:p>
            <a:r>
              <a:rPr lang="en-US" dirty="0"/>
              <a:t>New sources for CP-violation (Higgs and/or SUSY mediated)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439894"/>
            <a:ext cx="815340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Symmetries and Mass Degeneracies in the Scalar Sector</a:t>
            </a:r>
            <a:endParaRPr lang="en-US" b="1" dirty="0">
              <a:hlinkClick r:id="rId3"/>
            </a:endParaRPr>
          </a:p>
          <a:p>
            <a:r>
              <a:rPr lang="en-US" dirty="0"/>
              <a:t>H.E. Haber, O.M. </a:t>
            </a:r>
            <a:r>
              <a:rPr lang="en-US" dirty="0" err="1"/>
              <a:t>Ogreid</a:t>
            </a:r>
            <a:r>
              <a:rPr lang="en-US" dirty="0"/>
              <a:t>, Per </a:t>
            </a:r>
            <a:r>
              <a:rPr lang="en-US" dirty="0" err="1"/>
              <a:t>Osland</a:t>
            </a:r>
            <a:r>
              <a:rPr lang="en-US" dirty="0"/>
              <a:t> and M.N. </a:t>
            </a:r>
            <a:r>
              <a:rPr lang="en-US" dirty="0" err="1"/>
              <a:t>Rebelo</a:t>
            </a:r>
            <a:r>
              <a:rPr lang="en-US" dirty="0"/>
              <a:t>, JHEP </a:t>
            </a:r>
            <a:r>
              <a:rPr lang="en-US" b="1" dirty="0"/>
              <a:t>1901</a:t>
            </a:r>
            <a:r>
              <a:rPr lang="en-US" dirty="0"/>
              <a:t> (2019) 042.</a:t>
            </a:r>
          </a:p>
          <a:p>
            <a:endParaRPr lang="en-US" b="1" dirty="0">
              <a:hlinkClick r:id="rId3"/>
            </a:endParaRPr>
          </a:p>
          <a:p>
            <a:r>
              <a:rPr lang="en-US" b="1" dirty="0">
                <a:hlinkClick r:id="rId3"/>
              </a:rPr>
              <a:t>Heavy Higgs boson decays in the alignment limit of the 2HDM</a:t>
            </a:r>
            <a:endParaRPr lang="en-US" b="1" dirty="0"/>
          </a:p>
          <a:p>
            <a:r>
              <a:rPr lang="en-US" dirty="0"/>
              <a:t>B. </a:t>
            </a:r>
            <a:r>
              <a:rPr lang="en-US" dirty="0" err="1"/>
              <a:t>Grzadkowski</a:t>
            </a:r>
            <a:r>
              <a:rPr lang="en-US" dirty="0"/>
              <a:t>, H.E. Haber, O.M. </a:t>
            </a:r>
            <a:r>
              <a:rPr lang="en-US" dirty="0" err="1"/>
              <a:t>Ogreid</a:t>
            </a:r>
            <a:r>
              <a:rPr lang="en-US" dirty="0"/>
              <a:t> and Per </a:t>
            </a:r>
            <a:r>
              <a:rPr lang="en-US" dirty="0" err="1"/>
              <a:t>Osland</a:t>
            </a:r>
            <a:r>
              <a:rPr lang="en-US" dirty="0"/>
              <a:t>, JHEP </a:t>
            </a:r>
            <a:r>
              <a:rPr lang="en-US" b="1" dirty="0"/>
              <a:t>1812</a:t>
            </a:r>
            <a:r>
              <a:rPr lang="en-US" dirty="0"/>
              <a:t> (2018) 056. </a:t>
            </a:r>
            <a:endParaRPr lang="en-US" b="1" dirty="0">
              <a:hlinkClick r:id="rId4"/>
            </a:endParaRPr>
          </a:p>
          <a:p>
            <a:endParaRPr lang="en-US" b="1" dirty="0">
              <a:hlinkClick r:id="rId4"/>
            </a:endParaRPr>
          </a:p>
          <a:p>
            <a:r>
              <a:rPr lang="en-US" b="1" dirty="0">
                <a:hlinkClick r:id="rId4"/>
              </a:rPr>
              <a:t>Multi-Higgs doublet models: the Higgs-fermion couplings and their sum rules</a:t>
            </a:r>
            <a:endParaRPr lang="en-US" b="1" dirty="0"/>
          </a:p>
          <a:p>
            <a:r>
              <a:rPr lang="en-US" dirty="0"/>
              <a:t>M.P. Bento, H.E. Haber, J.C. </a:t>
            </a:r>
            <a:r>
              <a:rPr lang="en-US" dirty="0" err="1"/>
              <a:t>Romão</a:t>
            </a:r>
            <a:r>
              <a:rPr lang="en-US" dirty="0"/>
              <a:t> and J.P. Silva, JHEP </a:t>
            </a:r>
            <a:r>
              <a:rPr lang="en-US" b="1" dirty="0"/>
              <a:t>1810</a:t>
            </a:r>
            <a:r>
              <a:rPr lang="en-US" dirty="0"/>
              <a:t> (2018) 143.</a:t>
            </a:r>
          </a:p>
          <a:p>
            <a:endParaRPr lang="en-US" b="1" dirty="0">
              <a:hlinkClick r:id="rId5"/>
            </a:endParaRPr>
          </a:p>
          <a:p>
            <a:r>
              <a:rPr lang="en-US" b="1" dirty="0">
                <a:hlinkClick r:id="rId6"/>
              </a:rPr>
              <a:t>Viewpoint: Higgs Decay into Bottom Quarks Seen at Last</a:t>
            </a:r>
            <a:endParaRPr lang="en-US" b="1" dirty="0">
              <a:hlinkClick r:id="rId5"/>
            </a:endParaRPr>
          </a:p>
          <a:p>
            <a:r>
              <a:rPr lang="en-US" dirty="0"/>
              <a:t>H.E. Haber, APS Physics </a:t>
            </a:r>
            <a:r>
              <a:rPr lang="en-US" b="1" dirty="0"/>
              <a:t>11</a:t>
            </a:r>
            <a:r>
              <a:rPr lang="en-US" dirty="0"/>
              <a:t> (2018) 91.</a:t>
            </a:r>
            <a:endParaRPr lang="en-US" b="1" dirty="0">
              <a:hlinkClick r:id="rId5"/>
            </a:endParaRPr>
          </a:p>
          <a:p>
            <a:endParaRPr lang="en-US" b="1" dirty="0">
              <a:hlinkClick r:id="rId5"/>
            </a:endParaRPr>
          </a:p>
          <a:p>
            <a:r>
              <a:rPr lang="en-US" b="1" dirty="0">
                <a:hlinkClick r:id="rId7"/>
              </a:rPr>
              <a:t>Approximate Higgs alignment without decoupling</a:t>
            </a:r>
            <a:endParaRPr lang="en-US" b="1" dirty="0"/>
          </a:p>
          <a:p>
            <a:r>
              <a:rPr lang="en-US" dirty="0"/>
              <a:t>H.E. Haber, in the Proceedings of the 53th Rencontres de </a:t>
            </a:r>
            <a:r>
              <a:rPr lang="en-US" dirty="0" err="1"/>
              <a:t>Moriond</a:t>
            </a:r>
            <a:r>
              <a:rPr lang="en-US" dirty="0"/>
              <a:t>, QCD Session, March 17—24, 2018, in La </a:t>
            </a:r>
            <a:r>
              <a:rPr lang="en-US" dirty="0" err="1"/>
              <a:t>Thuile</a:t>
            </a:r>
            <a:r>
              <a:rPr lang="en-US" dirty="0"/>
              <a:t>, </a:t>
            </a:r>
            <a:r>
              <a:rPr lang="en-US" dirty="0" err="1"/>
              <a:t>Aosta</a:t>
            </a:r>
            <a:r>
              <a:rPr lang="en-US" dirty="0"/>
              <a:t> Valley, Italy, edited by E. Augé, J. </a:t>
            </a:r>
            <a:r>
              <a:rPr lang="en-US" dirty="0" err="1"/>
              <a:t>Dumarchez</a:t>
            </a:r>
            <a:r>
              <a:rPr lang="en-US" dirty="0"/>
              <a:t> and J. </a:t>
            </a:r>
            <a:r>
              <a:rPr lang="en-US" dirty="0" err="1"/>
              <a:t>Trân</a:t>
            </a:r>
            <a:r>
              <a:rPr lang="en-US" dirty="0"/>
              <a:t> Thanh </a:t>
            </a:r>
            <a:r>
              <a:rPr lang="en-US" dirty="0" err="1"/>
              <a:t>Vân</a:t>
            </a:r>
            <a:r>
              <a:rPr lang="en-US" dirty="0"/>
              <a:t> (ARISF Publishers, France, 2018) pp. 139–142.</a:t>
            </a:r>
          </a:p>
          <a:p>
            <a:endParaRPr lang="en-US" b="1" dirty="0">
              <a:hlinkClick r:id="rId5"/>
            </a:endParaRPr>
          </a:p>
          <a:p>
            <a:r>
              <a:rPr lang="en-US" b="1" dirty="0">
                <a:hlinkClick r:id="rId8"/>
              </a:rPr>
              <a:t>Supersymmetric Theory and Models</a:t>
            </a:r>
          </a:p>
          <a:p>
            <a:r>
              <a:rPr lang="en-US" dirty="0"/>
              <a:t>H.E. Haber and </a:t>
            </a:r>
            <a:r>
              <a:rPr lang="en-US" dirty="0">
                <a:solidFill>
                  <a:srgbClr val="FF0000"/>
                </a:solidFill>
              </a:rPr>
              <a:t>L. Stephenson Haskins</a:t>
            </a:r>
            <a:r>
              <a:rPr lang="en-US" dirty="0"/>
              <a:t>, </a:t>
            </a:r>
            <a:r>
              <a:rPr lang="mr-IN" dirty="0" err="1"/>
              <a:t>arXiv</a:t>
            </a:r>
            <a:r>
              <a:rPr lang="mr-IN" dirty="0"/>
              <a:t>:</a:t>
            </a:r>
            <a:r>
              <a:rPr lang="en-US" dirty="0"/>
              <a:t>1712</a:t>
            </a:r>
            <a:r>
              <a:rPr lang="mr-IN" dirty="0"/>
              <a:t>.</a:t>
            </a:r>
            <a:r>
              <a:rPr lang="en-US" dirty="0"/>
              <a:t>05926 </a:t>
            </a:r>
            <a:r>
              <a:rPr lang="mr-IN" dirty="0"/>
              <a:t>[</a:t>
            </a:r>
            <a:r>
              <a:rPr lang="mr-IN" dirty="0" err="1"/>
              <a:t>hep-ph</a:t>
            </a:r>
            <a:r>
              <a:rPr lang="mr-IN" dirty="0"/>
              <a:t>]</a:t>
            </a:r>
            <a:r>
              <a:rPr lang="en-US" dirty="0"/>
              <a:t>, in Chapter 6 of </a:t>
            </a:r>
            <a:r>
              <a:rPr lang="en-US" i="1" dirty="0">
                <a:hlinkClick r:id="rId9"/>
              </a:rPr>
              <a:t>TASI 2016: Anticipating the Next Discoveries in Particle Physics</a:t>
            </a:r>
            <a:r>
              <a:rPr lang="en-US" dirty="0"/>
              <a:t>, edited by </a:t>
            </a:r>
            <a:r>
              <a:rPr lang="en-US" dirty="0" err="1"/>
              <a:t>Rouven</a:t>
            </a:r>
            <a:r>
              <a:rPr lang="en-US" dirty="0"/>
              <a:t> Essig and Ian Low (World Scientific, Singapore, 2018) pp. 355--499. </a:t>
            </a:r>
          </a:p>
          <a:p>
            <a:endParaRPr lang="en-US" b="1" dirty="0">
              <a:hlinkClick r:id="rId10"/>
            </a:endParaRPr>
          </a:p>
          <a:p>
            <a:r>
              <a:rPr lang="en-US" sz="2000" dirty="0"/>
              <a:t> UCSC graduate student authors in </a:t>
            </a:r>
            <a:r>
              <a:rPr lang="en-US" sz="2000" dirty="0">
                <a:solidFill>
                  <a:srgbClr val="FF0000"/>
                </a:solidFill>
              </a:rPr>
              <a:t>red.</a:t>
            </a:r>
            <a:endParaRPr lang="en-US" sz="2000" b="1" dirty="0">
              <a:hlinkClick r:id="rId1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1654" y="-21771"/>
            <a:ext cx="288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2018--19 Publications</a:t>
            </a:r>
          </a:p>
        </p:txBody>
      </p:sp>
    </p:spTree>
    <p:extLst>
      <p:ext uri="{BB962C8B-B14F-4D97-AF65-F5344CB8AC3E}">
        <p14:creationId xmlns:p14="http://schemas.microsoft.com/office/powerpoint/2010/main" val="132905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530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Should we expect an extended Higgs sector beyond the SM?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343" y="856357"/>
            <a:ext cx="8351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Ø"/>
            </a:pPr>
            <a:r>
              <a:rPr lang="en-US" sz="2400" dirty="0"/>
              <a:t>The fermion and gauge boson sectors of the SM are not of minimal form  (“who ordered that?”). So, why should the spin-0 (scalar) sector be minimal?</a:t>
            </a:r>
          </a:p>
          <a:p>
            <a:pPr marL="214313" indent="-214313">
              <a:buFont typeface="Wingdings" charset="2"/>
              <a:buChar char="Ø"/>
            </a:pPr>
            <a:endParaRPr lang="en-US" sz="2400" dirty="0"/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Adding new scalar states can alleviate the </a:t>
            </a:r>
            <a:r>
              <a:rPr lang="en-US" sz="2400" dirty="0" err="1"/>
              <a:t>metastability</a:t>
            </a:r>
            <a:r>
              <a:rPr lang="en-US" sz="2400" dirty="0"/>
              <a:t> of the vacuum, allowing the Higgs-sector-extended SM to be valid all the way up to the Planck scale.</a:t>
            </a:r>
          </a:p>
          <a:p>
            <a:endParaRPr lang="en-US" sz="2400" dirty="0"/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Extended Higgs sectors can provide a dark matter candidate.</a:t>
            </a:r>
          </a:p>
          <a:p>
            <a:pPr marL="257175" indent="-257175">
              <a:buFont typeface="Wingdings" charset="2"/>
              <a:buChar char="Ø"/>
            </a:pPr>
            <a:endParaRPr lang="en-US" sz="2400" dirty="0"/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Extended Higgs sectors can provide new sources of CP violation (which may be useful in </a:t>
            </a:r>
            <a:r>
              <a:rPr lang="en-US" sz="2400" dirty="0" err="1"/>
              <a:t>baryogenesis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Models of physics beyond the SM often require additional scalar Higgs states. E.g., two Higgs doublets are required in the minimal supersymmetric extension of the SM (MSSM).</a:t>
            </a:r>
          </a:p>
        </p:txBody>
      </p:sp>
    </p:spTree>
    <p:extLst>
      <p:ext uri="{BB962C8B-B14F-4D97-AF65-F5344CB8AC3E}">
        <p14:creationId xmlns:p14="http://schemas.microsoft.com/office/powerpoint/2010/main" val="871918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0020" y="160908"/>
            <a:ext cx="696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Search for deviations from SM-Higgs couplings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778" y="5466459"/>
            <a:ext cx="377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Summary of the </a:t>
            </a:r>
            <a:r>
              <a:rPr lang="en-US" sz="1200" dirty="0" err="1"/>
              <a:t>κ</a:t>
            </a:r>
            <a:r>
              <a:rPr lang="en-US" sz="1200" dirty="0"/>
              <a:t> framework model assuming that there are no additional BSM contributions to the Higgs boson width, i.e. BR</a:t>
            </a:r>
            <a:r>
              <a:rPr lang="en-US" sz="1200" baseline="-25000" dirty="0"/>
              <a:t>BSM</a:t>
            </a:r>
            <a:r>
              <a:rPr lang="en-US" sz="1200" dirty="0"/>
              <a:t>=0.   The points indicate the best fit values while the thick and thin horizontal bars show the 1𝜎 and 2𝜎 CL intervals, respectively. 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Taken from </a:t>
            </a:r>
            <a:r>
              <a:rPr lang="en-US" sz="1200" dirty="0"/>
              <a:t>A.M. </a:t>
            </a:r>
            <a:r>
              <a:rPr lang="en-US" sz="1200" dirty="0" err="1"/>
              <a:t>Sirunyan</a:t>
            </a:r>
            <a:r>
              <a:rPr lang="en-US" sz="1200" dirty="0"/>
              <a:t> et al. [CMS Collaboration], arXiv:1809.10733.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597" y="4934651"/>
            <a:ext cx="3823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Negative log-likelihood contours at 68% and 95% CL in the (</a:t>
            </a:r>
            <a:r>
              <a:rPr lang="en-US" sz="1400" dirty="0" err="1"/>
              <a:t>κ</a:t>
            </a:r>
            <a:r>
              <a:rPr lang="en-US" sz="1400" baseline="-25000" dirty="0" err="1"/>
              <a:t>F</a:t>
            </a:r>
            <a:r>
              <a:rPr lang="en-US" sz="1400" dirty="0"/>
              <a:t> ,</a:t>
            </a:r>
            <a:r>
              <a:rPr lang="en-US" sz="1400" dirty="0" err="1"/>
              <a:t>κ</a:t>
            </a:r>
            <a:r>
              <a:rPr lang="en-US" sz="1400" baseline="-25000" dirty="0" err="1"/>
              <a:t>V</a:t>
            </a:r>
            <a:r>
              <a:rPr lang="en-US" sz="1400" dirty="0"/>
              <a:t>) for the individual decay channels and the combined fit. The crosses indicate the best-fit values and the star the Standard Model prediction.   Taken from ATLAS collaboration, ATLAS-CONF-2018-031.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C0987-A9D9-7B4B-AD0F-1C4C66085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56" y="817344"/>
            <a:ext cx="4321674" cy="464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CA883-F163-AC4C-99E2-55DCCB63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116896"/>
            <a:ext cx="5335007" cy="38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7D5C0-9C0B-C44C-BF16-B09D2820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3" y="228599"/>
            <a:ext cx="8632097" cy="64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5E244-891B-E94F-B3C9-1B9CD1BB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" y="228600"/>
            <a:ext cx="857721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6" y="609600"/>
            <a:ext cx="6819727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4106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Fundamental particles: </a:t>
            </a:r>
          </a:p>
          <a:p>
            <a:r>
              <a:rPr lang="en-US" sz="3200" dirty="0"/>
              <a:t>the view in May 2007</a:t>
            </a:r>
          </a:p>
        </p:txBody>
      </p:sp>
    </p:spTree>
    <p:extLst>
      <p:ext uri="{BB962C8B-B14F-4D97-AF65-F5344CB8AC3E}">
        <p14:creationId xmlns:p14="http://schemas.microsoft.com/office/powerpoint/2010/main" val="361886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304800"/>
            <a:ext cx="862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Evidence for new physics beyond the SM in B decays to muon pairs?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8" y="2819400"/>
            <a:ext cx="1775012" cy="125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95247"/>
            <a:ext cx="824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 results from </a:t>
            </a:r>
            <a:r>
              <a:rPr lang="en-US" dirty="0" err="1"/>
              <a:t>LHCb</a:t>
            </a:r>
            <a:r>
              <a:rPr lang="en-US" dirty="0"/>
              <a:t> and CMS at the LHC yield the following branching ratios (BR):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39497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362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should be compared with the SM predictions,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44" y="2819400"/>
            <a:ext cx="4508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881539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S. Gori, H.E. Haber and E. Santos, JHEP </a:t>
            </a:r>
            <a:r>
              <a:rPr lang="en-US" b="1" dirty="0"/>
              <a:t>1706</a:t>
            </a:r>
            <a:r>
              <a:rPr lang="en-US" dirty="0"/>
              <a:t> (2017) 110, new contributions to these decays were considered in the two Higgs doublet model (2HDM) where flavor alignment is imposed at very high energies.  However, renormalization group running generates small flavor-changing neutral Higgs couplings that do not exist in the SM and can contribute to neutral B decays.</a:t>
            </a:r>
          </a:p>
          <a:p>
            <a:endParaRPr lang="en-US" dirty="0"/>
          </a:p>
          <a:p>
            <a:r>
              <a:rPr lang="en-US" dirty="0"/>
              <a:t>The present data already puts interesting constraints on the flavor alignment parameters </a:t>
            </a:r>
            <a:r>
              <a:rPr lang="en-US" dirty="0" err="1"/>
              <a:t>a</a:t>
            </a:r>
            <a:r>
              <a:rPr lang="en-US" baseline="30000" dirty="0" err="1"/>
              <a:t>U</a:t>
            </a:r>
            <a:r>
              <a:rPr lang="en-US" baseline="30000" dirty="0"/>
              <a:t>  </a:t>
            </a:r>
            <a:r>
              <a:rPr lang="en-US" dirty="0"/>
              <a:t>and </a:t>
            </a:r>
            <a:r>
              <a:rPr lang="en-US" dirty="0" err="1"/>
              <a:t>a</a:t>
            </a:r>
            <a:r>
              <a:rPr lang="en-US" baseline="30000" dirty="0" err="1"/>
              <a:t>D</a:t>
            </a:r>
            <a:r>
              <a:rPr lang="en-US" baseline="30000" dirty="0"/>
              <a:t> </a:t>
            </a:r>
            <a:r>
              <a:rPr lang="en-US" dirty="0"/>
              <a:t> of our model. </a:t>
            </a:r>
          </a:p>
        </p:txBody>
      </p:sp>
    </p:spTree>
    <p:extLst>
      <p:ext uri="{BB962C8B-B14F-4D97-AF65-F5344CB8AC3E}">
        <p14:creationId xmlns:p14="http://schemas.microsoft.com/office/powerpoint/2010/main" val="518714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69BB3-05EF-D54A-96D9-2714FA70F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6175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D7CE8-A9AC-004A-8219-65998A20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762000"/>
            <a:ext cx="6121400" cy="445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776DB-4926-BA41-94EA-616A5DEA2283}"/>
              </a:ext>
            </a:extLst>
          </p:cNvPr>
          <p:cNvSpPr txBox="1"/>
          <p:nvPr/>
        </p:nvSpPr>
        <p:spPr>
          <a:xfrm>
            <a:off x="838199" y="162398"/>
            <a:ext cx="715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Exploring some consequences of the Ivanov-Silva 3HDM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429DA-ABFD-674A-A83E-B54102D30E3C}"/>
              </a:ext>
            </a:extLst>
          </p:cNvPr>
          <p:cNvSpPr txBox="1"/>
          <p:nvPr/>
        </p:nvSpPr>
        <p:spPr>
          <a:xfrm>
            <a:off x="816428" y="5486400"/>
            <a:ext cx="731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physical consequence of the non-vanishing of this invariant quantity is the existence of a coupling of Z to four mass-degenerate inert scalars.  For more details, see H.E. Haber, O.M. </a:t>
            </a:r>
            <a:r>
              <a:rPr lang="en-US" dirty="0" err="1"/>
              <a:t>Ogreid</a:t>
            </a:r>
            <a:r>
              <a:rPr lang="en-US" dirty="0"/>
              <a:t>, Per </a:t>
            </a:r>
            <a:r>
              <a:rPr lang="en-US" dirty="0" err="1"/>
              <a:t>Osland</a:t>
            </a:r>
            <a:r>
              <a:rPr lang="en-US" dirty="0"/>
              <a:t> and M.N. </a:t>
            </a:r>
            <a:r>
              <a:rPr lang="en-US" dirty="0" err="1"/>
              <a:t>Rebelo</a:t>
            </a:r>
            <a:r>
              <a:rPr lang="en-US" dirty="0"/>
              <a:t>, JHEP </a:t>
            </a:r>
            <a:r>
              <a:rPr lang="en-US" b="1" dirty="0"/>
              <a:t>1901</a:t>
            </a:r>
            <a:r>
              <a:rPr lang="en-US" dirty="0"/>
              <a:t> (2019) 042.</a:t>
            </a:r>
          </a:p>
        </p:txBody>
      </p:sp>
    </p:spTree>
    <p:extLst>
      <p:ext uri="{BB962C8B-B14F-4D97-AF65-F5344CB8AC3E}">
        <p14:creationId xmlns:p14="http://schemas.microsoft.com/office/powerpoint/2010/main" val="36565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23C3F-D4D8-5B45-AEDD-A4E5F947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87" y="4656645"/>
            <a:ext cx="5583382" cy="128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BF7B9-9CF9-1145-883F-E9FD00A06AF6}"/>
              </a:ext>
            </a:extLst>
          </p:cNvPr>
          <p:cNvSpPr txBox="1"/>
          <p:nvPr/>
        </p:nvSpPr>
        <p:spPr>
          <a:xfrm>
            <a:off x="685800" y="304800"/>
            <a:ext cx="759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Exploring heavy Higgs boson decays in the alignment limit of the 2HDM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CC774-23CA-B448-B8BE-62E6F154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64956" cy="3532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74AFE2-6BAC-5E4C-8C3A-7E48F0C3C18A}"/>
              </a:ext>
            </a:extLst>
          </p:cNvPr>
          <p:cNvSpPr txBox="1"/>
          <p:nvPr/>
        </p:nvSpPr>
        <p:spPr>
          <a:xfrm>
            <a:off x="2057400" y="16002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𝜇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3EA18-9AA3-3743-90CF-DF77B3B610F6}"/>
              </a:ext>
            </a:extLst>
          </p:cNvPr>
          <p:cNvSpPr txBox="1"/>
          <p:nvPr/>
        </p:nvSpPr>
        <p:spPr>
          <a:xfrm>
            <a:off x="304800" y="6155735"/>
            <a:ext cx="876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B. </a:t>
            </a:r>
            <a:r>
              <a:rPr lang="en-US" dirty="0" err="1"/>
              <a:t>Grzadkowski</a:t>
            </a:r>
            <a:r>
              <a:rPr lang="en-US" dirty="0"/>
              <a:t>, H.E. Haber, O.M. </a:t>
            </a:r>
            <a:r>
              <a:rPr lang="en-US" dirty="0" err="1"/>
              <a:t>Ogreid</a:t>
            </a:r>
            <a:r>
              <a:rPr lang="en-US" dirty="0"/>
              <a:t> and Per </a:t>
            </a:r>
            <a:r>
              <a:rPr lang="en-US" dirty="0" err="1"/>
              <a:t>Osland</a:t>
            </a:r>
            <a:r>
              <a:rPr lang="en-US" dirty="0"/>
              <a:t>, JHEP </a:t>
            </a:r>
            <a:r>
              <a:rPr lang="en-US" b="1" dirty="0"/>
              <a:t>1812</a:t>
            </a:r>
            <a:r>
              <a:rPr lang="en-US" dirty="0"/>
              <a:t> (2018) 056. </a:t>
            </a:r>
            <a:endParaRPr lang="en-US" b="1" dirty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6" y="228600"/>
            <a:ext cx="7463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recent Ph.D. students and their thesis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715" y="9144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Mason (2008): Hard </a:t>
            </a:r>
            <a:r>
              <a:rPr lang="en-US" dirty="0" err="1"/>
              <a:t>Supersymmetry</a:t>
            </a:r>
            <a:r>
              <a:rPr lang="en-US" dirty="0"/>
              <a:t>-Breaking “Wrong-Higgs” Couplings     </a:t>
            </a:r>
            <a:br>
              <a:rPr lang="en-US" dirty="0"/>
            </a:br>
            <a:r>
              <a:rPr lang="en-US" dirty="0"/>
              <a:t>                                          of the MSSM</a:t>
            </a:r>
          </a:p>
          <a:p>
            <a:endParaRPr lang="en-US" dirty="0"/>
          </a:p>
          <a:p>
            <a:r>
              <a:rPr lang="en-US" dirty="0"/>
              <a:t>Deva O’Neil (2009): Phenomenology of the Basis-Independent CP-Violating</a:t>
            </a:r>
          </a:p>
          <a:p>
            <a:r>
              <a:rPr lang="en-US" dirty="0"/>
              <a:t>                                          Two-Higgs Doublet Model (2HDM)</a:t>
            </a:r>
          </a:p>
          <a:p>
            <a:endParaRPr lang="en-US" dirty="0"/>
          </a:p>
          <a:p>
            <a:r>
              <a:rPr lang="en-US" dirty="0"/>
              <a:t>Laura Fava (2015): Precision Measurement of UED Coupling Constants Using</a:t>
            </a:r>
          </a:p>
          <a:p>
            <a:r>
              <a:rPr lang="en-US" dirty="0"/>
              <a:t>                                          Like-Sign Leptons at the LHC</a:t>
            </a:r>
          </a:p>
          <a:p>
            <a:endParaRPr lang="en-US" dirty="0"/>
          </a:p>
          <a:p>
            <a:r>
              <a:rPr lang="en-US" dirty="0"/>
              <a:t>Edward Santos (2015): Renormalization Group Constraints on the Two-Higgs</a:t>
            </a:r>
          </a:p>
          <a:p>
            <a:r>
              <a:rPr lang="en-US" dirty="0"/>
              <a:t>                                           Doublet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43" y="4075492"/>
            <a:ext cx="76584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Where are they now?</a:t>
            </a:r>
          </a:p>
          <a:p>
            <a:endParaRPr lang="en-US" dirty="0"/>
          </a:p>
          <a:p>
            <a:r>
              <a:rPr lang="en-US" dirty="0"/>
              <a:t>J. Mason – following a three-year post doctoral research associate in particle </a:t>
            </a:r>
          </a:p>
          <a:p>
            <a:r>
              <a:rPr lang="en-US" dirty="0"/>
              <a:t>                    theory at Harvard University, John accepted a position as an </a:t>
            </a:r>
          </a:p>
          <a:p>
            <a:r>
              <a:rPr lang="en-US" dirty="0"/>
              <a:t>                    associate professor of physics at Western State College of Colorado </a:t>
            </a:r>
          </a:p>
          <a:p>
            <a:r>
              <a:rPr lang="en-US" dirty="0"/>
              <a:t>D. O’Neil – associate professor of physics at Bridgewater College (in Virginia)</a:t>
            </a:r>
          </a:p>
          <a:p>
            <a:r>
              <a:rPr lang="en-US" dirty="0"/>
              <a:t>L. Fava and E. Santos – participated in the Insight Data Science Fellows Program;</a:t>
            </a:r>
          </a:p>
          <a:p>
            <a:r>
              <a:rPr lang="en-US" dirty="0"/>
              <a:t>                     initially found employment in Silicon Valley.  </a:t>
            </a:r>
          </a:p>
          <a:p>
            <a:r>
              <a:rPr lang="en-US" dirty="0"/>
              <a:t>E. Santos – presently works for Google (will give Physics Colloquium next month)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48302E-451A-A34B-9A72-31AFFA6ABD02}"/>
              </a:ext>
            </a:extLst>
          </p:cNvPr>
          <p:cNvSpPr/>
          <p:nvPr/>
        </p:nvSpPr>
        <p:spPr>
          <a:xfrm>
            <a:off x="707570" y="1461406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Laurel Stephenson Haskins (2017): Supersymmetry , Inflation and Dark Matter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2A709-479D-C54B-99D2-EC4ABA4A6239}"/>
              </a:ext>
            </a:extLst>
          </p:cNvPr>
          <p:cNvSpPr/>
          <p:nvPr/>
        </p:nvSpPr>
        <p:spPr>
          <a:xfrm>
            <a:off x="685800" y="350103"/>
            <a:ext cx="79100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Recent Ph.D. student (co-advised with Michael Dine)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her thesis project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5925A-2ABC-324D-9F86-FCBA89EC0E3A}"/>
              </a:ext>
            </a:extLst>
          </p:cNvPr>
          <p:cNvSpPr/>
          <p:nvPr/>
        </p:nvSpPr>
        <p:spPr>
          <a:xfrm>
            <a:off x="718456" y="2133600"/>
            <a:ext cx="7141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Current position</a:t>
            </a:r>
          </a:p>
          <a:p>
            <a:endParaRPr lang="en-US" dirty="0"/>
          </a:p>
          <a:p>
            <a:r>
              <a:rPr lang="en-US" dirty="0"/>
              <a:t>Post Doctoral Research Associate at the </a:t>
            </a:r>
            <a:r>
              <a:rPr lang="en-US" dirty="0" err="1"/>
              <a:t>Racah</a:t>
            </a:r>
            <a:r>
              <a:rPr lang="en-US" dirty="0"/>
              <a:t> Institute of Physics at the Hebrew University of Jerusalem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E6967-0A1F-7E4F-B613-0B356AC1633A}"/>
              </a:ext>
            </a:extLst>
          </p:cNvPr>
          <p:cNvSpPr txBox="1"/>
          <p:nvPr/>
        </p:nvSpPr>
        <p:spPr>
          <a:xfrm>
            <a:off x="740228" y="3703260"/>
            <a:ext cx="785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collaborated on two projects:</a:t>
            </a:r>
          </a:p>
          <a:p>
            <a:endParaRPr lang="en-US" dirty="0"/>
          </a:p>
          <a:p>
            <a:r>
              <a:rPr lang="en-US" dirty="0"/>
              <a:t>     1. M. Dine, P. Draper, H.E. Haber and L. S. Haskins, </a:t>
            </a:r>
            <a:r>
              <a:rPr lang="en-US" i="1" dirty="0"/>
              <a:t>Perturbation Theory in </a:t>
            </a:r>
          </a:p>
          <a:p>
            <a:r>
              <a:rPr lang="en-US" i="1" dirty="0"/>
              <a:t>         Supersymmetric QED: Infrared Divergences and Gauge Invariance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       Phys. Rev. D </a:t>
            </a:r>
            <a:r>
              <a:rPr lang="en-US" b="1" dirty="0"/>
              <a:t>94</a:t>
            </a:r>
            <a:r>
              <a:rPr lang="en-US" dirty="0"/>
              <a:t>, 095003 (2016).</a:t>
            </a:r>
          </a:p>
          <a:p>
            <a:endParaRPr lang="en-US" dirty="0"/>
          </a:p>
          <a:p>
            <a:r>
              <a:rPr lang="en-US" dirty="0"/>
              <a:t>     2. H.E. Haber and L. Stephenson Haskins, </a:t>
            </a:r>
            <a:r>
              <a:rPr lang="en-US" i="1" dirty="0"/>
              <a:t>Supersymmetric Theory and Models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        arXiv:1712.05926 [hep-</a:t>
            </a:r>
            <a:r>
              <a:rPr lang="en-US" dirty="0" err="1"/>
              <a:t>ph</a:t>
            </a:r>
            <a:r>
              <a:rPr lang="en-US" dirty="0"/>
              <a:t>],  in Chapter 6 of </a:t>
            </a:r>
            <a:r>
              <a:rPr lang="en-US" i="1" dirty="0"/>
              <a:t>TASI 2016: Anticipating the Next </a:t>
            </a:r>
          </a:p>
          <a:p>
            <a:r>
              <a:rPr lang="en-US" i="1" dirty="0"/>
              <a:t>          Discoveries in Particle Physics</a:t>
            </a:r>
            <a:r>
              <a:rPr lang="en-US" dirty="0"/>
              <a:t>, edited by </a:t>
            </a:r>
            <a:r>
              <a:rPr lang="en-US" dirty="0" err="1"/>
              <a:t>Rouven</a:t>
            </a:r>
            <a:r>
              <a:rPr lang="en-US" dirty="0"/>
              <a:t> Essig and Ian Low (World </a:t>
            </a:r>
          </a:p>
          <a:p>
            <a:r>
              <a:rPr lang="en-US" dirty="0"/>
              <a:t>         Scientific, Singapore, 2018) pp. 355--499. </a:t>
            </a:r>
          </a:p>
        </p:txBody>
      </p:sp>
    </p:spTree>
    <p:extLst>
      <p:ext uri="{BB962C8B-B14F-4D97-AF65-F5344CB8AC3E}">
        <p14:creationId xmlns:p14="http://schemas.microsoft.com/office/powerpoint/2010/main" val="69918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09E33-5D5F-8E46-BE87-AD594F14C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" y="381000"/>
            <a:ext cx="4584700" cy="633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6AFA5-7795-C94D-A975-DDF6915B4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8900"/>
            <a:ext cx="419072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8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A5A1E-BBFE-9849-8C01-A403F0955F30}"/>
              </a:ext>
            </a:extLst>
          </p:cNvPr>
          <p:cNvSpPr/>
          <p:nvPr/>
        </p:nvSpPr>
        <p:spPr>
          <a:xfrm>
            <a:off x="1066800" y="152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current Ph.D. students and their projects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601A43-EC0B-6D44-861F-B5DF67DEFD29}"/>
              </a:ext>
            </a:extLst>
          </p:cNvPr>
          <p:cNvSpPr/>
          <p:nvPr/>
        </p:nvSpPr>
        <p:spPr>
          <a:xfrm>
            <a:off x="304800" y="808959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Ø"/>
            </a:pPr>
            <a:r>
              <a:rPr lang="en-US" sz="2400" dirty="0"/>
              <a:t>2HDM high energy flavor alignment (with S. Gori and </a:t>
            </a:r>
            <a:r>
              <a:rPr lang="en-US" sz="2400" dirty="0">
                <a:solidFill>
                  <a:srgbClr val="C00000"/>
                </a:solidFill>
              </a:rPr>
              <a:t>E. </a:t>
            </a:r>
            <a:r>
              <a:rPr lang="en-US" sz="2400" dirty="0" err="1">
                <a:solidFill>
                  <a:srgbClr val="C00000"/>
                </a:solidFill>
              </a:rPr>
              <a:t>Shahly</a:t>
            </a:r>
            <a:r>
              <a:rPr lang="en-US" sz="2400" dirty="0"/>
              <a:t>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400" dirty="0"/>
              <a:t>Neutral Higgs-mediated flavor violation in the lepton sector.</a:t>
            </a:r>
          </a:p>
          <a:p>
            <a:pPr marL="685800" lvl="1" indent="-342900">
              <a:buFont typeface="Arial" charset="0"/>
              <a:buChar char="•"/>
            </a:pPr>
            <a:endParaRPr lang="en-US" sz="2400" dirty="0"/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Phenomenological aspects of more general 2HDMs (with </a:t>
            </a:r>
            <a:r>
              <a:rPr lang="en-US" sz="2400" dirty="0">
                <a:solidFill>
                  <a:srgbClr val="C00000"/>
                </a:solidFill>
              </a:rPr>
              <a:t>J. Connell </a:t>
            </a:r>
            <a:r>
              <a:rPr lang="en-US" sz="2400" dirty="0"/>
              <a:t>and P. Ferreira)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2400" dirty="0"/>
              <a:t>Exploring </a:t>
            </a:r>
            <a:r>
              <a:rPr lang="en-US" sz="2400"/>
              <a:t>some (local) 3</a:t>
            </a:r>
            <a:r>
              <a:rPr lang="en-US" sz="2400" dirty="0"/>
              <a:t>𝝈 deviations in ATLAS searches for new Higgs </a:t>
            </a:r>
            <a:r>
              <a:rPr lang="en-US" sz="2400"/>
              <a:t>bosons, with </a:t>
            </a:r>
            <a:r>
              <a:rPr lang="en-US" sz="2400" dirty="0"/>
              <a:t>implications for the flavor-aligned 2HDM.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BD8E4-0653-A146-8E9D-A316ABA81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85924"/>
            <a:ext cx="4165600" cy="3009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4C874-1057-A343-8004-025B44DA2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0" y="3429001"/>
            <a:ext cx="3944595" cy="3123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0CF23-A5EF-7645-82EA-E3364D2D8FA4}"/>
              </a:ext>
            </a:extLst>
          </p:cNvPr>
          <p:cNvSpPr txBox="1"/>
          <p:nvPr/>
        </p:nvSpPr>
        <p:spPr>
          <a:xfrm>
            <a:off x="369734" y="6477256"/>
            <a:ext cx="426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 Collaboration, JHEP </a:t>
            </a:r>
            <a:r>
              <a:rPr lang="en-US" b="1" dirty="0"/>
              <a:t>1803</a:t>
            </a:r>
            <a:r>
              <a:rPr lang="en-US" dirty="0"/>
              <a:t> (2018) 174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4FB86-EE05-4342-8AD4-5108F61DFE44}"/>
              </a:ext>
            </a:extLst>
          </p:cNvPr>
          <p:cNvSpPr txBox="1"/>
          <p:nvPr/>
        </p:nvSpPr>
        <p:spPr>
          <a:xfrm>
            <a:off x="4894719" y="6488668"/>
            <a:ext cx="386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 Collaboration, arXiv:1804.06174</a:t>
            </a:r>
          </a:p>
        </p:txBody>
      </p:sp>
    </p:spTree>
    <p:extLst>
      <p:ext uri="{BB962C8B-B14F-4D97-AF65-F5344CB8AC3E}">
        <p14:creationId xmlns:p14="http://schemas.microsoft.com/office/powerpoint/2010/main" val="1941876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9975"/>
            <a:ext cx="612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Other Ongoing and Future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1143000"/>
            <a:ext cx="8610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Ø"/>
            </a:pPr>
            <a:r>
              <a:rPr lang="en-US" sz="2400" dirty="0"/>
              <a:t>Natural alignment without decoupling (with P. Draper,…)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400" dirty="0"/>
              <a:t>Achieving a SM-like Higgs boson without fine-tuning. </a:t>
            </a:r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Theoretical studies of the CP-violating 2HDM (with J.P. Silva,…)</a:t>
            </a:r>
          </a:p>
          <a:p>
            <a:pPr marL="257175" indent="-257175">
              <a:buFont typeface="Wingdings" charset="2"/>
              <a:buChar char="Ø"/>
            </a:pPr>
            <a:r>
              <a:rPr lang="en-US" sz="2400" dirty="0"/>
              <a:t>Basis-invariant treatment of the 3HDM (with V. </a:t>
            </a:r>
            <a:r>
              <a:rPr lang="en-US" sz="2400" dirty="0" err="1"/>
              <a:t>Keus</a:t>
            </a:r>
            <a:r>
              <a:rPr lang="en-US" sz="2400" dirty="0"/>
              <a:t>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/>
              <a:t>P-even CP-violating signals in scalar-mediated processes (with </a:t>
            </a:r>
          </a:p>
          <a:p>
            <a:r>
              <a:rPr lang="en-US" sz="2400" dirty="0"/>
              <a:t>     V. </a:t>
            </a:r>
            <a:r>
              <a:rPr lang="en-US" sz="2400" dirty="0" err="1"/>
              <a:t>Keus</a:t>
            </a:r>
            <a:r>
              <a:rPr lang="en-US" sz="2400" dirty="0"/>
              <a:t>, T. </a:t>
            </a:r>
            <a:r>
              <a:rPr lang="en-US" sz="2400" dirty="0" err="1"/>
              <a:t>Stefaniak</a:t>
            </a:r>
            <a:r>
              <a:rPr lang="en-US" sz="2400" dirty="0"/>
              <a:t> and S. Thomas)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Higgs alignment at one loop (with S.J.D. King and S. Moretti)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Higgs alignment in 2HDM effective field theory (with A. </a:t>
            </a:r>
            <a:r>
              <a:rPr lang="en-US" sz="2400" dirty="0" err="1"/>
              <a:t>Dedes</a:t>
            </a:r>
            <a:r>
              <a:rPr lang="en-US" sz="2400" dirty="0"/>
              <a:t> and J. </a:t>
            </a:r>
            <a:r>
              <a:rPr lang="en-US" sz="2400" dirty="0" err="1"/>
              <a:t>Rosiek</a:t>
            </a:r>
            <a:r>
              <a:rPr lang="en-US" sz="2400" dirty="0"/>
              <a:t>,…)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Higgs alignment in the Georgi-</a:t>
            </a:r>
            <a:r>
              <a:rPr lang="en-US" sz="2400" dirty="0" err="1"/>
              <a:t>Machacek</a:t>
            </a:r>
            <a:r>
              <a:rPr lang="en-US" sz="2400" dirty="0"/>
              <a:t> model (with P. Ferreira, H. Logan and Y. Wu)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5715000"/>
            <a:ext cx="7863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Various other projects are waiting for the right Ph.D. student</a:t>
            </a:r>
            <a:r>
              <a:rPr lang="mr-IN" sz="2400" dirty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6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Standard Model (SM) of Particle Physics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057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elementary particles consists of three generations of spin-1/2 quarks and leptons and the gauge bosons of SU(3)</a:t>
            </a:r>
            <a:r>
              <a:rPr lang="en-US" sz="2000" dirty="0" err="1"/>
              <a:t>xSU</a:t>
            </a:r>
            <a:r>
              <a:rPr lang="en-US" sz="2000" dirty="0"/>
              <a:t>(2)</a:t>
            </a:r>
            <a:r>
              <a:rPr lang="en-US" sz="2000" dirty="0" err="1"/>
              <a:t>xU</a:t>
            </a:r>
            <a:r>
              <a:rPr lang="en-US" sz="2000" dirty="0"/>
              <a:t>(1).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886200"/>
            <a:ext cx="4156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Technically, massive neutrinos </a:t>
            </a:r>
          </a:p>
          <a:p>
            <a:r>
              <a:rPr lang="en-US" sz="2000" dirty="0"/>
              <a:t>require an extension of the Standard</a:t>
            </a:r>
          </a:p>
          <a:p>
            <a:r>
              <a:rPr lang="en-US" sz="2000" dirty="0"/>
              <a:t>Model, but most likely the relevant</a:t>
            </a:r>
          </a:p>
          <a:p>
            <a:r>
              <a:rPr lang="en-US" sz="2000" dirty="0"/>
              <a:t>scale of the new physics lies way</a:t>
            </a:r>
          </a:p>
          <a:p>
            <a:r>
              <a:rPr lang="en-US" sz="2000" dirty="0"/>
              <a:t>beyond the </a:t>
            </a:r>
            <a:r>
              <a:rPr lang="en-US" sz="2000" dirty="0" err="1"/>
              <a:t>terascale</a:t>
            </a:r>
            <a:r>
              <a:rPr lang="en-US" sz="2000" dirty="0"/>
              <a:t>.  </a:t>
            </a:r>
          </a:p>
        </p:txBody>
      </p:sp>
      <p:pic>
        <p:nvPicPr>
          <p:cNvPr id="1026" name="Picture 2" descr="C:\Users\Howard Haber\Documents\courses\ph205\Elem_partic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595"/>
            <a:ext cx="4092261" cy="3652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762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Origin of mass for elementary particles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Naively, an SU(3)</a:t>
            </a:r>
            <a:r>
              <a:rPr lang="en-US" sz="2800" dirty="0" err="1"/>
              <a:t>xSU</a:t>
            </a:r>
            <a:r>
              <a:rPr lang="en-US" sz="2800" dirty="0"/>
              <a:t>(2)</a:t>
            </a:r>
            <a:r>
              <a:rPr lang="en-US" sz="2800" dirty="0" err="1"/>
              <a:t>xU</a:t>
            </a:r>
            <a:r>
              <a:rPr lang="en-US" sz="2800" dirty="0"/>
              <a:t>(1) gauge theory yields </a:t>
            </a:r>
            <a:r>
              <a:rPr lang="en-US" sz="2800" dirty="0" err="1"/>
              <a:t>massless</a:t>
            </a:r>
            <a:r>
              <a:rPr lang="en-US" sz="2800" dirty="0"/>
              <a:t> gauge bosons and </a:t>
            </a:r>
            <a:r>
              <a:rPr lang="en-US" sz="2800" dirty="0" err="1"/>
              <a:t>massless</a:t>
            </a:r>
            <a:r>
              <a:rPr lang="en-US" sz="2800" dirty="0"/>
              <a:t> quarks and leptons, in conflict with observation.  The Standard Model employs the Higgs mechanism for mass generation.  The SU(2)</a:t>
            </a:r>
            <a:r>
              <a:rPr lang="en-US" sz="2800" dirty="0" err="1"/>
              <a:t>xU</a:t>
            </a:r>
            <a:r>
              <a:rPr lang="en-US" sz="2800" dirty="0"/>
              <a:t>(1) electroweak gauge invariance is spontaneously broken down to U(1)</a:t>
            </a:r>
            <a:r>
              <a:rPr lang="en-US" sz="2800" baseline="-25000" dirty="0"/>
              <a:t>EM</a:t>
            </a:r>
            <a:r>
              <a:rPr lang="en-US" sz="2800" dirty="0"/>
              <a:t>, which yield the massive W and Z gauge bosons.  In the simplest implementation, one </a:t>
            </a:r>
            <a:r>
              <a:rPr lang="en-US" sz="2800" dirty="0" err="1"/>
              <a:t>spinless</a:t>
            </a:r>
            <a:r>
              <a:rPr lang="en-US" sz="2800" dirty="0"/>
              <a:t> physical Higgs scalar is predicted.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824" y="5486400"/>
            <a:ext cx="751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From Symmetry Magazine, volume 3, issue 6, August 2006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5" y="685800"/>
            <a:ext cx="8853853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08" y="83333"/>
            <a:ext cx="49911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075" y="2362200"/>
            <a:ext cx="362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discovery papers are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published two months later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 Physics Letters 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886200"/>
            <a:ext cx="3386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ATLAS Collaboration:</a:t>
            </a:r>
          </a:p>
          <a:p>
            <a:endParaRPr lang="en-US" u="sng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1—29</a:t>
            </a:r>
            <a:endParaRPr lang="en-US" u="sng" dirty="0">
              <a:solidFill>
                <a:prstClr val="black"/>
              </a:solidFill>
            </a:endParaRPr>
          </a:p>
          <a:p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CMS Collaboration: </a:t>
            </a:r>
          </a:p>
          <a:p>
            <a:endParaRPr lang="en-US" u="sng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Physics Letters B716 (2012) 30—61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75" y="609600"/>
            <a:ext cx="3922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On July 4, 2012, the discovery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 a new boson is announced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which may be the long sought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after Higgs boson.</a:t>
            </a:r>
          </a:p>
        </p:txBody>
      </p:sp>
    </p:spTree>
    <p:extLst>
      <p:ext uri="{BB962C8B-B14F-4D97-AF65-F5344CB8AC3E}">
        <p14:creationId xmlns:p14="http://schemas.microsoft.com/office/powerpoint/2010/main" val="356776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Howard Haber\Documents\talks\higgsintro\ATLAS_figaux_00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76800" cy="3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782169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Invariant mass distribution of </a:t>
            </a:r>
            <a:r>
              <a:rPr lang="en-US" sz="1400" dirty="0" err="1"/>
              <a:t>diphoton</a:t>
            </a:r>
            <a:r>
              <a:rPr lang="en-US" sz="1400" dirty="0"/>
              <a:t> candidates for the combined 7 </a:t>
            </a:r>
            <a:r>
              <a:rPr lang="en-US" sz="1400" dirty="0" err="1"/>
              <a:t>TeV</a:t>
            </a:r>
            <a:r>
              <a:rPr lang="en-US" sz="1400" dirty="0"/>
              <a:t> and 8 </a:t>
            </a:r>
            <a:r>
              <a:rPr lang="en-US" sz="1400" dirty="0" err="1"/>
              <a:t>TeV</a:t>
            </a:r>
            <a:r>
              <a:rPr lang="en-US" sz="1400" dirty="0"/>
              <a:t> data samples. The result of a fit to the data of the sum of a signal component fixed to </a:t>
            </a:r>
          </a:p>
          <a:p>
            <a:r>
              <a:rPr lang="en-US" sz="1400" dirty="0" err="1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b="1" baseline="-25000" dirty="0">
                <a:solidFill>
                  <a:prstClr val="black"/>
                </a:solidFill>
              </a:rPr>
              <a:t> </a:t>
            </a:r>
            <a:r>
              <a:rPr lang="en-US" sz="1400" dirty="0"/>
              <a:t>= 126.5 </a:t>
            </a:r>
            <a:r>
              <a:rPr lang="en-US" sz="1400" dirty="0" err="1"/>
              <a:t>GeV</a:t>
            </a:r>
            <a:r>
              <a:rPr lang="en-US" sz="1400" dirty="0"/>
              <a:t> and a background component described by a fourth-order Bernstein polynomial is superimposed. The bottom inset displays the residuals of the data with respect to the fitted background component</a:t>
            </a:r>
            <a:r>
              <a:rPr lang="en-US" sz="1600" dirty="0"/>
              <a:t>. </a:t>
            </a:r>
          </a:p>
        </p:txBody>
      </p:sp>
      <p:pic>
        <p:nvPicPr>
          <p:cNvPr id="10244" name="Picture 4" descr="C:\Users\Howard Haber\Documents\talks\higgsintro\ATLAS_fig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81128"/>
            <a:ext cx="42093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7300" y="4874502"/>
            <a:ext cx="3828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distribution of the four-lepton invariant mass, m</a:t>
            </a:r>
            <a:r>
              <a:rPr lang="en-US" sz="1400" baseline="-25000" dirty="0"/>
              <a:t>4l</a:t>
            </a:r>
            <a:r>
              <a:rPr lang="en-US" sz="1400" dirty="0"/>
              <a:t>, for the selected candidates, compared to the background expectation in the 80 to 250 </a:t>
            </a:r>
            <a:r>
              <a:rPr lang="en-US" sz="1400" dirty="0" err="1"/>
              <a:t>GeV</a:t>
            </a:r>
            <a:r>
              <a:rPr lang="en-US" sz="1400" dirty="0"/>
              <a:t> mass range, for the combination of the 7 </a:t>
            </a:r>
            <a:r>
              <a:rPr lang="en-US" sz="1400" dirty="0" err="1"/>
              <a:t>TeV</a:t>
            </a:r>
            <a:r>
              <a:rPr lang="en-US" sz="1400" dirty="0"/>
              <a:t> </a:t>
            </a:r>
          </a:p>
          <a:p>
            <a:r>
              <a:rPr lang="en-US" sz="1400" dirty="0"/>
              <a:t>8 </a:t>
            </a:r>
            <a:r>
              <a:rPr lang="en-US" sz="1400" dirty="0" err="1"/>
              <a:t>TeV</a:t>
            </a:r>
            <a:r>
              <a:rPr lang="en-US" sz="1400" dirty="0"/>
              <a:t> data. The signal expectation for a Higgs boson with </a:t>
            </a:r>
            <a:r>
              <a:rPr lang="en-US" sz="1400" dirty="0" err="1">
                <a:solidFill>
                  <a:prstClr val="black"/>
                </a:solidFill>
              </a:rPr>
              <a:t>m</a:t>
            </a:r>
            <a:r>
              <a:rPr lang="en-US" sz="1400" baseline="-25000" dirty="0" err="1">
                <a:solidFill>
                  <a:prstClr val="black"/>
                </a:solidFill>
              </a:rPr>
              <a:t>H</a:t>
            </a:r>
            <a:r>
              <a:rPr lang="en-US" sz="1400" dirty="0"/>
              <a:t>=125 </a:t>
            </a:r>
            <a:r>
              <a:rPr lang="en-US" sz="1400" dirty="0" err="1"/>
              <a:t>GeV</a:t>
            </a:r>
            <a:r>
              <a:rPr lang="en-US" sz="1400" dirty="0"/>
              <a:t> is also shown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363" y="228600"/>
            <a:ext cx="890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boson is discovered at the LHC by the ATLAS Collaboration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30010"/>
            <a:ext cx="457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(Taken from Physics Letters B716 (2012) 1-29.)</a:t>
            </a:r>
          </a:p>
        </p:txBody>
      </p:sp>
    </p:spTree>
    <p:extLst>
      <p:ext uri="{BB962C8B-B14F-4D97-AF65-F5344CB8AC3E}">
        <p14:creationId xmlns:p14="http://schemas.microsoft.com/office/powerpoint/2010/main" val="234107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71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boson is discovered at the LHC by the CMS Collaboration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776762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diphoton</a:t>
            </a:r>
            <a:r>
              <a:rPr lang="en-US" sz="1400" dirty="0"/>
              <a:t> invariant mass distribution </a:t>
            </a:r>
          </a:p>
          <a:p>
            <a:r>
              <a:rPr lang="en-US" sz="1400" dirty="0"/>
              <a:t>with each event weighted by the S/(S+B) </a:t>
            </a:r>
          </a:p>
          <a:p>
            <a:r>
              <a:rPr lang="en-US" sz="1400" dirty="0"/>
              <a:t>value of its category. The lines represent the </a:t>
            </a:r>
          </a:p>
          <a:p>
            <a:r>
              <a:rPr lang="en-US" sz="1400" dirty="0"/>
              <a:t>fitted background and signal, and the colored </a:t>
            </a:r>
          </a:p>
          <a:p>
            <a:r>
              <a:rPr lang="en-US" sz="1400" dirty="0"/>
              <a:t>bands represent the ±1 and ±2 standard deviation </a:t>
            </a:r>
          </a:p>
          <a:p>
            <a:r>
              <a:rPr lang="en-US" sz="1400" dirty="0"/>
              <a:t>uncertainties in the background estimate. The </a:t>
            </a:r>
          </a:p>
          <a:p>
            <a:r>
              <a:rPr lang="en-US" sz="1400" dirty="0"/>
              <a:t>inset shows the central part of the </a:t>
            </a:r>
            <a:r>
              <a:rPr lang="en-US" sz="1400" dirty="0" err="1"/>
              <a:t>unweighted</a:t>
            </a:r>
            <a:r>
              <a:rPr lang="en-US" sz="1400" dirty="0"/>
              <a:t> </a:t>
            </a:r>
          </a:p>
          <a:p>
            <a:r>
              <a:rPr lang="en-US" sz="1400" dirty="0"/>
              <a:t>invariant mass distribution. Taken from</a:t>
            </a:r>
          </a:p>
          <a:p>
            <a:r>
              <a:rPr lang="en-US" sz="1400" dirty="0"/>
              <a:t>Physics Letters </a:t>
            </a:r>
            <a:r>
              <a:rPr lang="en-US" sz="1400" b="1" dirty="0"/>
              <a:t>B716 </a:t>
            </a:r>
            <a:r>
              <a:rPr lang="en-US" sz="1400" dirty="0"/>
              <a:t>(2012) 30—61.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4898219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Distribution of the four-lepton invariant mass for the</a:t>
            </a:r>
          </a:p>
          <a:p>
            <a:r>
              <a:rPr lang="en-US" sz="1400" dirty="0"/>
              <a:t>ZZ→4 leptons analysis. The points represent the data, </a:t>
            </a:r>
          </a:p>
          <a:p>
            <a:r>
              <a:rPr lang="en-US" sz="1400" dirty="0"/>
              <a:t>the filled histograms represent the background, and </a:t>
            </a:r>
          </a:p>
          <a:p>
            <a:r>
              <a:rPr lang="en-US" sz="1400" dirty="0"/>
              <a:t>the open histogram shows the signal expectation for </a:t>
            </a:r>
          </a:p>
          <a:p>
            <a:r>
              <a:rPr lang="en-US" sz="1400" dirty="0"/>
              <a:t>a Higgs boson of mass </a:t>
            </a:r>
            <a:r>
              <a:rPr lang="en-US" sz="1400" dirty="0" err="1"/>
              <a:t>m</a:t>
            </a:r>
            <a:r>
              <a:rPr lang="en-US" sz="1400" baseline="-25000" dirty="0" err="1"/>
              <a:t>H</a:t>
            </a:r>
            <a:r>
              <a:rPr lang="en-US" sz="1400" dirty="0"/>
              <a:t> = 126 </a:t>
            </a:r>
            <a:r>
              <a:rPr lang="en-US" sz="1400" dirty="0" err="1"/>
              <a:t>GeV</a:t>
            </a:r>
            <a:r>
              <a:rPr lang="en-US" sz="1400" dirty="0"/>
              <a:t>, added to the </a:t>
            </a:r>
          </a:p>
          <a:p>
            <a:r>
              <a:rPr lang="en-US" sz="1400" dirty="0"/>
              <a:t>background expectation.   Taken from https://</a:t>
            </a:r>
          </a:p>
          <a:p>
            <a:r>
              <a:rPr lang="en-US" sz="1400" dirty="0"/>
              <a:t>twiki.cern.ch/</a:t>
            </a:r>
            <a:r>
              <a:rPr lang="en-US" sz="1400" dirty="0" err="1"/>
              <a:t>twiki</a:t>
            </a:r>
            <a:r>
              <a:rPr lang="en-US" sz="1400" dirty="0"/>
              <a:t>/bin/view/</a:t>
            </a:r>
            <a:r>
              <a:rPr lang="en-US" sz="1400" dirty="0" err="1"/>
              <a:t>CMSPublic</a:t>
            </a:r>
            <a:r>
              <a:rPr lang="en-US" sz="1400" dirty="0"/>
              <a:t>/Hig12041TWiki.</a:t>
            </a:r>
          </a:p>
        </p:txBody>
      </p:sp>
      <p:pic>
        <p:nvPicPr>
          <p:cNvPr id="3074" name="Picture 2" descr="C:\Users\Howard Haber\Documents\talks\higgsintro\ZZMass_7Plus8TeV_100-180_3G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1821"/>
            <a:ext cx="4365624" cy="42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ward Haber\Documents\talks\higgsintro\new_boson_12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" y="838200"/>
            <a:ext cx="4302298" cy="36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7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2583</Words>
  <Application>Microsoft Macintosh PowerPoint</Application>
  <PresentationFormat>On-screen Show (4:3)</PresentationFormat>
  <Paragraphs>241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2_Office Theme</vt:lpstr>
      <vt:lpstr>5_Office Theme</vt:lpstr>
      <vt:lpstr>Research on the Theory of the TeV energy scale (Terascale)</vt:lpstr>
      <vt:lpstr>SCIPP Particle Theory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program 3: explorations of the Terascale at present and future colliders (LHC and ILC)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Theory of the Terascale</dc:title>
  <dc:creator>Howie</dc:creator>
  <cp:lastModifiedBy>Microsoft Office User</cp:lastModifiedBy>
  <cp:revision>162</cp:revision>
  <cp:lastPrinted>2018-01-23T09:18:21Z</cp:lastPrinted>
  <dcterms:created xsi:type="dcterms:W3CDTF">2009-01-26T06:07:44Z</dcterms:created>
  <dcterms:modified xsi:type="dcterms:W3CDTF">2019-01-15T22:23:01Z</dcterms:modified>
</cp:coreProperties>
</file>