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Lst>
  <p:notesMasterIdLst>
    <p:notesMasterId r:id="rId36"/>
  </p:notesMasterIdLst>
  <p:sldIdLst>
    <p:sldId id="256" r:id="rId4"/>
    <p:sldId id="257" r:id="rId5"/>
    <p:sldId id="258" r:id="rId6"/>
    <p:sldId id="275" r:id="rId7"/>
    <p:sldId id="326" r:id="rId8"/>
    <p:sldId id="325" r:id="rId9"/>
    <p:sldId id="297" r:id="rId10"/>
    <p:sldId id="328" r:id="rId11"/>
    <p:sldId id="327" r:id="rId12"/>
    <p:sldId id="338" r:id="rId13"/>
    <p:sldId id="331" r:id="rId14"/>
    <p:sldId id="329" r:id="rId15"/>
    <p:sldId id="330" r:id="rId16"/>
    <p:sldId id="332" r:id="rId17"/>
    <p:sldId id="343" r:id="rId18"/>
    <p:sldId id="339" r:id="rId19"/>
    <p:sldId id="263" r:id="rId20"/>
    <p:sldId id="264" r:id="rId21"/>
    <p:sldId id="308" r:id="rId22"/>
    <p:sldId id="265" r:id="rId23"/>
    <p:sldId id="312" r:id="rId24"/>
    <p:sldId id="322" r:id="rId25"/>
    <p:sldId id="293" r:id="rId26"/>
    <p:sldId id="334" r:id="rId27"/>
    <p:sldId id="335" r:id="rId28"/>
    <p:sldId id="323" r:id="rId29"/>
    <p:sldId id="324" r:id="rId30"/>
    <p:sldId id="266" r:id="rId31"/>
    <p:sldId id="267" r:id="rId32"/>
    <p:sldId id="336" r:id="rId33"/>
    <p:sldId id="340" r:id="rId34"/>
    <p:sldId id="316"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213" autoAdjust="0"/>
  </p:normalViewPr>
  <p:slideViewPr>
    <p:cSldViewPr>
      <p:cViewPr varScale="1">
        <p:scale>
          <a:sx n="117" d="100"/>
          <a:sy n="117" d="100"/>
        </p:scale>
        <p:origin x="20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637CDF9-AC04-43FF-9EC9-CAA7761BCF44}" type="datetimeFigureOut">
              <a:rPr lang="en-US" smtClean="0"/>
              <a:t>1/21/20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3966BB1-B8F5-4D8F-9004-16256DCC487F}" type="slidenum">
              <a:rPr lang="en-US" smtClean="0"/>
              <a:t>‹#›</a:t>
            </a:fld>
            <a:endParaRPr lang="en-US"/>
          </a:p>
        </p:txBody>
      </p:sp>
    </p:spTree>
    <p:extLst>
      <p:ext uri="{BB962C8B-B14F-4D97-AF65-F5344CB8AC3E}">
        <p14:creationId xmlns:p14="http://schemas.microsoft.com/office/powerpoint/2010/main" val="285187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1</a:t>
            </a:fld>
            <a:endParaRPr lang="en-US"/>
          </a:p>
        </p:txBody>
      </p:sp>
    </p:spTree>
    <p:extLst>
      <p:ext uri="{BB962C8B-B14F-4D97-AF65-F5344CB8AC3E}">
        <p14:creationId xmlns:p14="http://schemas.microsoft.com/office/powerpoint/2010/main" val="13569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66BB1-B8F5-4D8F-9004-16256DCC487F}" type="slidenum">
              <a:rPr lang="en-US" smtClean="0"/>
              <a:t>18</a:t>
            </a:fld>
            <a:endParaRPr lang="en-US"/>
          </a:p>
        </p:txBody>
      </p:sp>
    </p:spTree>
    <p:extLst>
      <p:ext uri="{BB962C8B-B14F-4D97-AF65-F5344CB8AC3E}">
        <p14:creationId xmlns:p14="http://schemas.microsoft.com/office/powerpoint/2010/main" val="217300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19</a:t>
            </a:fld>
            <a:endParaRPr lang="en-US"/>
          </a:p>
        </p:txBody>
      </p:sp>
    </p:spTree>
    <p:extLst>
      <p:ext uri="{BB962C8B-B14F-4D97-AF65-F5344CB8AC3E}">
        <p14:creationId xmlns:p14="http://schemas.microsoft.com/office/powerpoint/2010/main" val="223716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20</a:t>
            </a:fld>
            <a:endParaRPr lang="en-US"/>
          </a:p>
        </p:txBody>
      </p:sp>
    </p:spTree>
    <p:extLst>
      <p:ext uri="{BB962C8B-B14F-4D97-AF65-F5344CB8AC3E}">
        <p14:creationId xmlns:p14="http://schemas.microsoft.com/office/powerpoint/2010/main" val="126892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23</a:t>
            </a:fld>
            <a:endParaRPr lang="en-US"/>
          </a:p>
        </p:txBody>
      </p:sp>
    </p:spTree>
    <p:extLst>
      <p:ext uri="{BB962C8B-B14F-4D97-AF65-F5344CB8AC3E}">
        <p14:creationId xmlns:p14="http://schemas.microsoft.com/office/powerpoint/2010/main" val="1417469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66BB1-B8F5-4D8F-9004-16256DCC487F}" type="slidenum">
              <a:rPr lang="en-US" smtClean="0"/>
              <a:t>28</a:t>
            </a:fld>
            <a:endParaRPr lang="en-US"/>
          </a:p>
        </p:txBody>
      </p:sp>
    </p:spTree>
    <p:extLst>
      <p:ext uri="{BB962C8B-B14F-4D97-AF65-F5344CB8AC3E}">
        <p14:creationId xmlns:p14="http://schemas.microsoft.com/office/powerpoint/2010/main" val="424985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29</a:t>
            </a:fld>
            <a:endParaRPr lang="en-US"/>
          </a:p>
        </p:txBody>
      </p:sp>
    </p:spTree>
    <p:extLst>
      <p:ext uri="{BB962C8B-B14F-4D97-AF65-F5344CB8AC3E}">
        <p14:creationId xmlns:p14="http://schemas.microsoft.com/office/powerpoint/2010/main" val="3769494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66BB1-B8F5-4D8F-9004-16256DCC487F}" type="slidenum">
              <a:rPr lang="en-US" smtClean="0"/>
              <a:t>31</a:t>
            </a:fld>
            <a:endParaRPr lang="en-US"/>
          </a:p>
        </p:txBody>
      </p:sp>
    </p:spTree>
    <p:extLst>
      <p:ext uri="{BB962C8B-B14F-4D97-AF65-F5344CB8AC3E}">
        <p14:creationId xmlns:p14="http://schemas.microsoft.com/office/powerpoint/2010/main" val="240673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66BB1-B8F5-4D8F-9004-16256DCC487F}" type="slidenum">
              <a:rPr lang="en-US" smtClean="0"/>
              <a:t>32</a:t>
            </a:fld>
            <a:endParaRPr lang="en-US"/>
          </a:p>
        </p:txBody>
      </p:sp>
    </p:spTree>
    <p:extLst>
      <p:ext uri="{BB962C8B-B14F-4D97-AF65-F5344CB8AC3E}">
        <p14:creationId xmlns:p14="http://schemas.microsoft.com/office/powerpoint/2010/main" val="122909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2</a:t>
            </a:fld>
            <a:endParaRPr lang="en-US"/>
          </a:p>
        </p:txBody>
      </p:sp>
    </p:spTree>
    <p:extLst>
      <p:ext uri="{BB962C8B-B14F-4D97-AF65-F5344CB8AC3E}">
        <p14:creationId xmlns:p14="http://schemas.microsoft.com/office/powerpoint/2010/main" val="406985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3</a:t>
            </a:fld>
            <a:endParaRPr lang="en-US"/>
          </a:p>
        </p:txBody>
      </p:sp>
    </p:spTree>
    <p:extLst>
      <p:ext uri="{BB962C8B-B14F-4D97-AF65-F5344CB8AC3E}">
        <p14:creationId xmlns:p14="http://schemas.microsoft.com/office/powerpoint/2010/main" val="29801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4</a:t>
            </a:fld>
            <a:endParaRPr lang="en-US"/>
          </a:p>
        </p:txBody>
      </p:sp>
    </p:spTree>
    <p:extLst>
      <p:ext uri="{BB962C8B-B14F-4D97-AF65-F5344CB8AC3E}">
        <p14:creationId xmlns:p14="http://schemas.microsoft.com/office/powerpoint/2010/main" val="38545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7</a:t>
            </a:fld>
            <a:endParaRPr lang="en-US"/>
          </a:p>
        </p:txBody>
      </p:sp>
    </p:spTree>
    <p:extLst>
      <p:ext uri="{BB962C8B-B14F-4D97-AF65-F5344CB8AC3E}">
        <p14:creationId xmlns:p14="http://schemas.microsoft.com/office/powerpoint/2010/main" val="81433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7732E-40EF-A944-A1E7-9FBD8B89407B}" type="slidenum">
              <a:rPr lang="en-US" smtClean="0"/>
              <a:t>13</a:t>
            </a:fld>
            <a:endParaRPr lang="en-US"/>
          </a:p>
        </p:txBody>
      </p:sp>
    </p:spTree>
    <p:extLst>
      <p:ext uri="{BB962C8B-B14F-4D97-AF65-F5344CB8AC3E}">
        <p14:creationId xmlns:p14="http://schemas.microsoft.com/office/powerpoint/2010/main" val="420525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66BB1-B8F5-4D8F-9004-16256DCC487F}" type="slidenum">
              <a:rPr lang="en-US" smtClean="0"/>
              <a:t>14</a:t>
            </a:fld>
            <a:endParaRPr lang="en-US"/>
          </a:p>
        </p:txBody>
      </p:sp>
    </p:spTree>
    <p:extLst>
      <p:ext uri="{BB962C8B-B14F-4D97-AF65-F5344CB8AC3E}">
        <p14:creationId xmlns:p14="http://schemas.microsoft.com/office/powerpoint/2010/main" val="394259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66BB1-B8F5-4D8F-9004-16256DCC487F}" type="slidenum">
              <a:rPr lang="en-US" smtClean="0"/>
              <a:t>16</a:t>
            </a:fld>
            <a:endParaRPr lang="en-US"/>
          </a:p>
        </p:txBody>
      </p:sp>
    </p:spTree>
    <p:extLst>
      <p:ext uri="{BB962C8B-B14F-4D97-AF65-F5344CB8AC3E}">
        <p14:creationId xmlns:p14="http://schemas.microsoft.com/office/powerpoint/2010/main" val="60464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66BB1-B8F5-4D8F-9004-16256DCC487F}" type="slidenum">
              <a:rPr lang="en-US" smtClean="0"/>
              <a:t>17</a:t>
            </a:fld>
            <a:endParaRPr lang="en-US"/>
          </a:p>
        </p:txBody>
      </p:sp>
    </p:spTree>
    <p:extLst>
      <p:ext uri="{BB962C8B-B14F-4D97-AF65-F5344CB8AC3E}">
        <p14:creationId xmlns:p14="http://schemas.microsoft.com/office/powerpoint/2010/main" val="239204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9ECB44-EE65-47BB-911E-85B2775BF9B8}" type="datetimeFigureOut">
              <a:rPr lang="en-US" smtClean="0"/>
              <a:pPr/>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ECB44-EE65-47BB-911E-85B2775BF9B8}" type="datetimeFigureOut">
              <a:rPr lang="en-US" smtClean="0"/>
              <a:pPr/>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ECB44-EE65-47BB-911E-85B2775BF9B8}" type="datetimeFigureOut">
              <a:rPr lang="en-US" smtClean="0"/>
              <a:pPr/>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84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78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783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0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41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5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96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04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ECB44-EE65-47BB-911E-85B2775BF9B8}" type="datetimeFigureOut">
              <a:rPr lang="en-US" smtClean="0"/>
              <a:pPr/>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633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59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484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047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644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719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39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039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78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69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ECB44-EE65-47BB-911E-85B2775BF9B8}" type="datetimeFigureOut">
              <a:rPr lang="en-US" smtClean="0"/>
              <a:pPr/>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402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417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549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02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9ECB44-EE65-47BB-911E-85B2775BF9B8}" type="datetimeFigureOut">
              <a:rPr lang="en-US" smtClean="0"/>
              <a:pPr/>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9ECB44-EE65-47BB-911E-85B2775BF9B8}" type="datetimeFigureOut">
              <a:rPr lang="en-US" smtClean="0"/>
              <a:pPr/>
              <a:t>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9ECB44-EE65-47BB-911E-85B2775BF9B8}" type="datetimeFigureOut">
              <a:rPr lang="en-US" smtClean="0"/>
              <a:pPr/>
              <a:t>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ECB44-EE65-47BB-911E-85B2775BF9B8}" type="datetimeFigureOut">
              <a:rPr lang="en-US" smtClean="0"/>
              <a:pPr/>
              <a:t>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ECB44-EE65-47BB-911E-85B2775BF9B8}" type="datetimeFigureOut">
              <a:rPr lang="en-US" smtClean="0"/>
              <a:pPr/>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ECB44-EE65-47BB-911E-85B2775BF9B8}" type="datetimeFigureOut">
              <a:rPr lang="en-US" smtClean="0"/>
              <a:pPr/>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E9F7B-E7A3-4551-8960-F047EFA5F8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ECB44-EE65-47BB-911E-85B2775BF9B8}" type="datetimeFigureOut">
              <a:rPr lang="en-US" smtClean="0"/>
              <a:pPr/>
              <a:t>1/21/20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E9F7B-E7A3-4551-8960-F047EFA5F8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754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B1ED5-0B7B-4D68-9482-C7224464F04F}"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B983F-8ADA-4B1F-9FC7-11418C0380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2916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twiki.cern.ch/twiki/bin/view/LHCPhysics/CERNYellowReportPageBR#Branching_Ratio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pdg.lbl.gov/2019/reviews/rpp2019-rev-susy-1-theory.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worldscientific.com/worldscibooks/10.1142/10798" TargetMode="External"/><Relationship Id="rId3" Type="http://schemas.openxmlformats.org/officeDocument/2006/relationships/hyperlink" Target="https://inspirehep.net/record/1685091" TargetMode="External"/><Relationship Id="rId7" Type="http://schemas.openxmlformats.org/officeDocument/2006/relationships/hyperlink" Target="http://inspirehep.net/record/1508191" TargetMode="External"/><Relationship Id="rId2" Type="http://schemas.openxmlformats.org/officeDocument/2006/relationships/hyperlink" Target="https://inspirehep.net/record/1691649" TargetMode="External"/><Relationship Id="rId1" Type="http://schemas.openxmlformats.org/officeDocument/2006/relationships/slideLayout" Target="../slideLayouts/slideLayout7.xml"/><Relationship Id="rId6" Type="http://schemas.openxmlformats.org/officeDocument/2006/relationships/hyperlink" Target="https://inspirehep.net/record/1673233" TargetMode="External"/><Relationship Id="rId5" Type="http://schemas.openxmlformats.org/officeDocument/2006/relationships/hyperlink" Target="http://inspirehep.net/record/1478976" TargetMode="External"/><Relationship Id="rId4" Type="http://schemas.openxmlformats.org/officeDocument/2006/relationships/hyperlink" Target="https://inspirehep.net/record/1689398" TargetMode="External"/><Relationship Id="rId9" Type="http://schemas.openxmlformats.org/officeDocument/2006/relationships/hyperlink" Target="http://inspirehep.net/record/147785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9.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981200"/>
          </a:xfrm>
        </p:spPr>
        <p:txBody>
          <a:bodyPr>
            <a:normAutofit/>
          </a:bodyPr>
          <a:lstStyle/>
          <a:p>
            <a:r>
              <a:rPr lang="en-US" dirty="0"/>
              <a:t>Research on the Theory of the </a:t>
            </a:r>
            <a:r>
              <a:rPr lang="en-US" dirty="0" err="1"/>
              <a:t>TeV</a:t>
            </a:r>
            <a:r>
              <a:rPr lang="en-US" dirty="0"/>
              <a:t> energy scale (</a:t>
            </a:r>
            <a:r>
              <a:rPr lang="en-US" dirty="0" err="1"/>
              <a:t>Terascale</a:t>
            </a:r>
            <a:r>
              <a:rPr lang="en-US" dirty="0"/>
              <a:t>)</a:t>
            </a:r>
          </a:p>
        </p:txBody>
      </p:sp>
      <p:sp>
        <p:nvSpPr>
          <p:cNvPr id="3" name="Subtitle 2"/>
          <p:cNvSpPr>
            <a:spLocks noGrp="1"/>
          </p:cNvSpPr>
          <p:nvPr>
            <p:ph type="subTitle" idx="1"/>
          </p:nvPr>
        </p:nvSpPr>
        <p:spPr>
          <a:xfrm>
            <a:off x="1048437" y="2819400"/>
            <a:ext cx="6705600" cy="1905000"/>
          </a:xfrm>
        </p:spPr>
        <p:txBody>
          <a:bodyPr>
            <a:normAutofit fontScale="92500" lnSpcReduction="10000"/>
          </a:bodyPr>
          <a:lstStyle/>
          <a:p>
            <a:r>
              <a:rPr lang="en-US" sz="3900" dirty="0">
                <a:solidFill>
                  <a:srgbClr val="FF0000"/>
                </a:solidFill>
              </a:rPr>
              <a:t>Howard Haber</a:t>
            </a:r>
          </a:p>
          <a:p>
            <a:r>
              <a:rPr lang="en-US" sz="3900" dirty="0">
                <a:solidFill>
                  <a:srgbClr val="FF0000"/>
                </a:solidFill>
              </a:rPr>
              <a:t>SCIPP Theory </a:t>
            </a:r>
          </a:p>
          <a:p>
            <a:r>
              <a:rPr lang="en-US" sz="3900" dirty="0">
                <a:solidFill>
                  <a:srgbClr val="FF0000"/>
                </a:solidFill>
              </a:rPr>
              <a:t>January 22, 2020</a:t>
            </a:r>
          </a:p>
          <a:p>
            <a:endParaRPr lang="en-US" dirty="0">
              <a:solidFill>
                <a:srgbClr val="FF0000"/>
              </a:solidFill>
            </a:endParaRPr>
          </a:p>
          <a:p>
            <a:endParaRPr lang="en-US" dirty="0">
              <a:solidFill>
                <a:srgbClr val="FF0000"/>
              </a:solidFill>
            </a:endParaRPr>
          </a:p>
        </p:txBody>
      </p:sp>
      <p:sp>
        <p:nvSpPr>
          <p:cNvPr id="4" name="TextBox 3"/>
          <p:cNvSpPr txBox="1"/>
          <p:nvPr/>
        </p:nvSpPr>
        <p:spPr>
          <a:xfrm>
            <a:off x="1357305" y="5486399"/>
            <a:ext cx="6429389" cy="954107"/>
          </a:xfrm>
          <a:prstGeom prst="rect">
            <a:avLst/>
          </a:prstGeom>
          <a:noFill/>
        </p:spPr>
        <p:txBody>
          <a:bodyPr wrap="none" rtlCol="0">
            <a:spAutoFit/>
          </a:bodyPr>
          <a:lstStyle/>
          <a:p>
            <a:r>
              <a:rPr lang="en-US" sz="2800" dirty="0"/>
              <a:t>For further details, check out my webpage:</a:t>
            </a:r>
          </a:p>
          <a:p>
            <a:r>
              <a:rPr lang="en-US" sz="2800" dirty="0"/>
              <a:t>http://</a:t>
            </a:r>
            <a:r>
              <a:rPr lang="en-US" sz="2800" dirty="0" err="1"/>
              <a:t>scipp.ucsc.edu</a:t>
            </a:r>
            <a:r>
              <a:rPr lang="en-US" sz="2800" dirty="0"/>
              <a:t>/~</a:t>
            </a:r>
            <a:r>
              <a:rPr lang="en-US" sz="2800" dirty="0" err="1"/>
              <a:t>haber</a:t>
            </a:r>
            <a:r>
              <a:rPr lang="en-US" sz="28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0D3BB-1996-8343-9F22-3F24037E6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2657"/>
            <a:ext cx="8940893" cy="6699512"/>
          </a:xfrm>
          <a:prstGeom prst="rect">
            <a:avLst/>
          </a:prstGeom>
        </p:spPr>
      </p:pic>
    </p:spTree>
    <p:extLst>
      <p:ext uri="{BB962C8B-B14F-4D97-AF65-F5344CB8AC3E}">
        <p14:creationId xmlns:p14="http://schemas.microsoft.com/office/powerpoint/2010/main" val="76384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08" y="300613"/>
            <a:ext cx="9099992" cy="584775"/>
          </a:xfrm>
          <a:prstGeom prst="rect">
            <a:avLst/>
          </a:prstGeom>
          <a:noFill/>
        </p:spPr>
        <p:txBody>
          <a:bodyPr wrap="none" rtlCol="0">
            <a:spAutoFit/>
          </a:bodyPr>
          <a:lstStyle/>
          <a:p>
            <a:r>
              <a:rPr lang="en-US" sz="3200" dirty="0">
                <a:solidFill>
                  <a:srgbClr val="FF0000"/>
                </a:solidFill>
              </a:rPr>
              <a:t>Higgs boson production cross sections at a </a:t>
            </a:r>
            <a:r>
              <a:rPr lang="en-US" sz="3200" dirty="0" err="1">
                <a:solidFill>
                  <a:srgbClr val="FF0000"/>
                </a:solidFill>
              </a:rPr>
              <a:t>pp</a:t>
            </a:r>
            <a:r>
              <a:rPr lang="en-US" sz="3200" dirty="0">
                <a:solidFill>
                  <a:srgbClr val="FF0000"/>
                </a:solidFill>
              </a:rPr>
              <a:t> collider</a:t>
            </a:r>
          </a:p>
        </p:txBody>
      </p:sp>
      <p:sp>
        <p:nvSpPr>
          <p:cNvPr id="3" name="TextBox 2"/>
          <p:cNvSpPr txBox="1"/>
          <p:nvPr/>
        </p:nvSpPr>
        <p:spPr>
          <a:xfrm>
            <a:off x="301760" y="5558955"/>
            <a:ext cx="8584487" cy="1015663"/>
          </a:xfrm>
          <a:prstGeom prst="rect">
            <a:avLst/>
          </a:prstGeom>
          <a:noFill/>
        </p:spPr>
        <p:txBody>
          <a:bodyPr wrap="square" rtlCol="0">
            <a:spAutoFit/>
          </a:bodyPr>
          <a:lstStyle/>
          <a:p>
            <a:r>
              <a:rPr lang="en-US" sz="2000" dirty="0">
                <a:solidFill>
                  <a:schemeClr val="tx2"/>
                </a:solidFill>
              </a:rPr>
              <a:t>With nearly 150 fb</a:t>
            </a:r>
            <a:r>
              <a:rPr lang="en-US" sz="2000" baseline="30000" dirty="0">
                <a:solidFill>
                  <a:schemeClr val="tx2"/>
                </a:solidFill>
              </a:rPr>
              <a:t>-1</a:t>
            </a:r>
            <a:r>
              <a:rPr lang="en-US" sz="2000" dirty="0">
                <a:solidFill>
                  <a:schemeClr val="tx2"/>
                </a:solidFill>
              </a:rPr>
              <a:t> of data delivered by the LHC in Run 2 to both ATLAS and CMS in 2015—2018 at a center of mass energy of 13 </a:t>
            </a:r>
            <a:r>
              <a:rPr lang="en-US" sz="2000" dirty="0" err="1">
                <a:solidFill>
                  <a:schemeClr val="tx2"/>
                </a:solidFill>
              </a:rPr>
              <a:t>TeV</a:t>
            </a:r>
            <a:r>
              <a:rPr lang="en-US" sz="2000" dirty="0">
                <a:solidFill>
                  <a:schemeClr val="tx2"/>
                </a:solidFill>
              </a:rPr>
              <a:t>, roughly 7.5 million Higgs bosons per experiment were produced, assuming the Higgs mass is 125 GeV.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5" y="1066800"/>
            <a:ext cx="4320415" cy="41451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486" y="1066800"/>
            <a:ext cx="4518730" cy="4343400"/>
          </a:xfrm>
          <a:prstGeom prst="rect">
            <a:avLst/>
          </a:prstGeom>
        </p:spPr>
      </p:pic>
    </p:spTree>
    <p:extLst>
      <p:ext uri="{BB962C8B-B14F-4D97-AF65-F5344CB8AC3E}">
        <p14:creationId xmlns:p14="http://schemas.microsoft.com/office/powerpoint/2010/main" val="257616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5621652"/>
              </p:ext>
            </p:extLst>
          </p:nvPr>
        </p:nvGraphicFramePr>
        <p:xfrm>
          <a:off x="914400" y="1524000"/>
          <a:ext cx="7010400" cy="2225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n-US" dirty="0"/>
                        <a:t>Higgs</a:t>
                      </a:r>
                      <a:r>
                        <a:rPr lang="en-US" baseline="0" dirty="0"/>
                        <a:t> boson d</a:t>
                      </a:r>
                      <a:r>
                        <a:rPr lang="en-US" dirty="0"/>
                        <a:t>ecay mode</a:t>
                      </a:r>
                    </a:p>
                  </a:txBody>
                  <a:tcPr/>
                </a:tc>
                <a:tc>
                  <a:txBody>
                    <a:bodyPr/>
                    <a:lstStyle/>
                    <a:p>
                      <a:r>
                        <a:rPr lang="en-US" dirty="0"/>
                        <a:t>Branching ratio (for </a:t>
                      </a:r>
                      <a:r>
                        <a:rPr lang="en-US" i="1" dirty="0" err="1"/>
                        <a:t>m</a:t>
                      </a:r>
                      <a:r>
                        <a:rPr lang="en-US" i="1" baseline="-25000" dirty="0" err="1"/>
                        <a:t>h</a:t>
                      </a:r>
                      <a:r>
                        <a:rPr lang="en-US" i="1" baseline="-25000" dirty="0"/>
                        <a:t> </a:t>
                      </a:r>
                      <a:r>
                        <a:rPr lang="en-US" i="1" baseline="0" dirty="0"/>
                        <a:t>= 125 GeV)</a:t>
                      </a:r>
                      <a:endParaRPr lang="en-US" i="1"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a:t>
                      </a:r>
                      <a:r>
                        <a:rPr lang="en-US" baseline="30000" dirty="0"/>
                        <a:t>0 </a:t>
                      </a:r>
                      <a:r>
                        <a:rPr lang="en-US" baseline="0" dirty="0"/>
                        <a:t>→ </a:t>
                      </a:r>
                      <a:r>
                        <a:rPr lang="en-US" b="1" baseline="0" dirty="0"/>
                        <a:t>bb</a:t>
                      </a:r>
                      <a:endParaRPr lang="en-US" b="1" dirty="0"/>
                    </a:p>
                  </a:txBody>
                  <a:tcPr/>
                </a:tc>
                <a:tc>
                  <a:txBody>
                    <a:bodyPr/>
                    <a:lstStyle/>
                    <a:p>
                      <a:r>
                        <a:rPr lang="en-US" dirty="0"/>
                        <a:t>0.582</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a:t>
                      </a:r>
                      <a:r>
                        <a:rPr lang="en-US" baseline="30000" dirty="0"/>
                        <a:t>0 </a:t>
                      </a:r>
                      <a:r>
                        <a:rPr lang="en-US" baseline="0" dirty="0"/>
                        <a:t>→ 𝞃</a:t>
                      </a:r>
                      <a:r>
                        <a:rPr lang="en-US" baseline="30000" dirty="0"/>
                        <a:t>+</a:t>
                      </a:r>
                      <a:r>
                        <a:rPr lang="en-US" baseline="0" dirty="0"/>
                        <a:t> 𝞃 </a:t>
                      </a:r>
                      <a:r>
                        <a:rPr lang="en-US" baseline="30000" dirty="0"/>
                        <a:t>-</a:t>
                      </a:r>
                    </a:p>
                  </a:txBody>
                  <a:tcPr/>
                </a:tc>
                <a:tc>
                  <a:txBody>
                    <a:bodyPr/>
                    <a:lstStyle/>
                    <a:p>
                      <a:r>
                        <a:rPr lang="en-US" dirty="0"/>
                        <a:t>6.27 x 10</a:t>
                      </a:r>
                      <a:r>
                        <a:rPr lang="en-US" baseline="30000" dirty="0"/>
                        <a:t>-2</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h</a:t>
                      </a:r>
                      <a:r>
                        <a:rPr lang="en-US" baseline="30000"/>
                        <a:t>0</a:t>
                      </a:r>
                      <a:r>
                        <a:rPr lang="en-US" baseline="0"/>
                        <a:t> → </a:t>
                      </a:r>
                      <a:r>
                        <a:rPr lang="en-US" baseline="0" dirty="0"/>
                        <a:t>𝓵</a:t>
                      </a:r>
                      <a:r>
                        <a:rPr lang="en-US" baseline="30000" dirty="0"/>
                        <a:t>+</a:t>
                      </a:r>
                      <a:r>
                        <a:rPr lang="en-US" baseline="0" dirty="0"/>
                        <a:t> 𝓵</a:t>
                      </a:r>
                      <a:r>
                        <a:rPr lang="en-US" baseline="30000" dirty="0"/>
                        <a:t>-  </a:t>
                      </a:r>
                      <a:r>
                        <a:rPr lang="en-US" baseline="0" dirty="0"/>
                        <a:t>𝝂𝝂  (𝓵 = </a:t>
                      </a:r>
                      <a:r>
                        <a:rPr lang="en-US" b="1" i="1" baseline="0" dirty="0"/>
                        <a:t>e</a:t>
                      </a:r>
                      <a:r>
                        <a:rPr lang="en-US" baseline="0" dirty="0"/>
                        <a:t> or 𝞵)</a:t>
                      </a:r>
                      <a:endParaRPr lang="en-US" dirty="0"/>
                    </a:p>
                  </a:txBody>
                  <a:tcPr/>
                </a:tc>
                <a:tc>
                  <a:txBody>
                    <a:bodyPr/>
                    <a:lstStyle/>
                    <a:p>
                      <a:r>
                        <a:rPr lang="en-US" dirty="0"/>
                        <a:t>1.06 x 10</a:t>
                      </a:r>
                      <a:r>
                        <a:rPr lang="en-US" baseline="30000" dirty="0"/>
                        <a:t>-2</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a:t>
                      </a:r>
                      <a:r>
                        <a:rPr lang="en-US" baseline="30000" dirty="0"/>
                        <a:t>0</a:t>
                      </a:r>
                      <a:r>
                        <a:rPr lang="en-US" baseline="0" dirty="0"/>
                        <a:t> → 𝛄𝛄</a:t>
                      </a:r>
                      <a:endParaRPr lang="en-US" dirty="0"/>
                    </a:p>
                  </a:txBody>
                  <a:tcPr/>
                </a:tc>
                <a:tc>
                  <a:txBody>
                    <a:bodyPr/>
                    <a:lstStyle/>
                    <a:p>
                      <a:r>
                        <a:rPr lang="en-US" dirty="0"/>
                        <a:t>2.27 x 10</a:t>
                      </a:r>
                      <a:r>
                        <a:rPr lang="en-US" baseline="30000" dirty="0"/>
                        <a:t>-3</a:t>
                      </a:r>
                      <a:endParaRPr lang="en-US"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a:t>
                      </a:r>
                      <a:r>
                        <a:rPr lang="en-US" baseline="30000" dirty="0"/>
                        <a:t>0</a:t>
                      </a:r>
                      <a:r>
                        <a:rPr lang="en-US" baseline="0" dirty="0"/>
                        <a:t> → 𝓵</a:t>
                      </a:r>
                      <a:r>
                        <a:rPr lang="en-US" baseline="30000" dirty="0"/>
                        <a:t>+</a:t>
                      </a:r>
                      <a:r>
                        <a:rPr lang="en-US" baseline="0" dirty="0"/>
                        <a:t> 𝓵</a:t>
                      </a:r>
                      <a:r>
                        <a:rPr lang="en-US" baseline="30000" dirty="0"/>
                        <a:t>-  </a:t>
                      </a:r>
                      <a:r>
                        <a:rPr lang="en-US" baseline="0" dirty="0"/>
                        <a:t>𝓵</a:t>
                      </a:r>
                      <a:r>
                        <a:rPr lang="en-US" baseline="30000" dirty="0"/>
                        <a:t>+</a:t>
                      </a:r>
                      <a:r>
                        <a:rPr lang="en-US" baseline="0" dirty="0"/>
                        <a:t> 𝓵</a:t>
                      </a:r>
                      <a:r>
                        <a:rPr lang="en-US" baseline="30000" dirty="0"/>
                        <a:t>- </a:t>
                      </a:r>
                      <a:r>
                        <a:rPr lang="en-US" baseline="0" dirty="0"/>
                        <a:t>  (𝓵 = </a:t>
                      </a:r>
                      <a:r>
                        <a:rPr lang="en-US" b="1" i="1" baseline="0" dirty="0"/>
                        <a:t>e</a:t>
                      </a:r>
                      <a:r>
                        <a:rPr lang="en-US" baseline="0" dirty="0"/>
                        <a:t> or 𝞵)</a:t>
                      </a:r>
                      <a:endParaRPr lang="en-US" dirty="0"/>
                    </a:p>
                  </a:txBody>
                  <a:tcPr/>
                </a:tc>
                <a:tc>
                  <a:txBody>
                    <a:bodyPr/>
                    <a:lstStyle/>
                    <a:p>
                      <a:r>
                        <a:rPr lang="en-US" dirty="0"/>
                        <a:t>1.24 x 10</a:t>
                      </a:r>
                      <a:r>
                        <a:rPr lang="en-US" baseline="30000" dirty="0"/>
                        <a:t>-4</a:t>
                      </a:r>
                      <a:endParaRPr lang="en-US"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457200" y="457200"/>
            <a:ext cx="8289962" cy="584775"/>
          </a:xfrm>
          <a:prstGeom prst="rect">
            <a:avLst/>
          </a:prstGeom>
          <a:noFill/>
        </p:spPr>
        <p:txBody>
          <a:bodyPr wrap="none" rtlCol="0">
            <a:spAutoFit/>
          </a:bodyPr>
          <a:lstStyle/>
          <a:p>
            <a:r>
              <a:rPr lang="en-US" sz="3200" dirty="0">
                <a:solidFill>
                  <a:srgbClr val="FF0000"/>
                </a:solidFill>
              </a:rPr>
              <a:t>Higgs boson decay channels observed at the LHC</a:t>
            </a:r>
          </a:p>
        </p:txBody>
      </p:sp>
      <p:sp>
        <p:nvSpPr>
          <p:cNvPr id="5" name="TextBox 4"/>
          <p:cNvSpPr txBox="1"/>
          <p:nvPr/>
        </p:nvSpPr>
        <p:spPr>
          <a:xfrm>
            <a:off x="152400" y="3938677"/>
            <a:ext cx="8956811" cy="338554"/>
          </a:xfrm>
          <a:prstGeom prst="rect">
            <a:avLst/>
          </a:prstGeom>
          <a:noFill/>
        </p:spPr>
        <p:txBody>
          <a:bodyPr wrap="none" rtlCol="0">
            <a:spAutoFit/>
          </a:bodyPr>
          <a:lstStyle/>
          <a:p>
            <a:r>
              <a:rPr lang="en-US" sz="1600" dirty="0"/>
              <a:t>Taken from </a:t>
            </a:r>
            <a:r>
              <a:rPr lang="en-US" sz="1600" dirty="0">
                <a:hlinkClick r:id="rId2"/>
              </a:rPr>
              <a:t>https://</a:t>
            </a:r>
            <a:r>
              <a:rPr lang="en-US" sz="1600" dirty="0" err="1">
                <a:hlinkClick r:id="rId2"/>
              </a:rPr>
              <a:t>twiki.cern.ch</a:t>
            </a:r>
            <a:r>
              <a:rPr lang="en-US" sz="1600" dirty="0">
                <a:hlinkClick r:id="rId2"/>
              </a:rPr>
              <a:t>/</a:t>
            </a:r>
            <a:r>
              <a:rPr lang="en-US" sz="1600" dirty="0" err="1">
                <a:hlinkClick r:id="rId2"/>
              </a:rPr>
              <a:t>twiki</a:t>
            </a:r>
            <a:r>
              <a:rPr lang="en-US" sz="1600" dirty="0">
                <a:hlinkClick r:id="rId2"/>
              </a:rPr>
              <a:t>/bin/view/</a:t>
            </a:r>
            <a:r>
              <a:rPr lang="en-US" sz="1600" dirty="0" err="1">
                <a:hlinkClick r:id="rId2"/>
              </a:rPr>
              <a:t>LHCPhysics</a:t>
            </a:r>
            <a:r>
              <a:rPr lang="en-US" sz="1600" dirty="0">
                <a:hlinkClick r:id="rId2"/>
              </a:rPr>
              <a:t>/</a:t>
            </a:r>
            <a:r>
              <a:rPr lang="en-US" sz="1600" dirty="0" err="1">
                <a:hlinkClick r:id="rId2"/>
              </a:rPr>
              <a:t>CERNYellowReportPageBR#Branching_Ratios</a:t>
            </a:r>
            <a:endParaRPr lang="en-US" sz="1600" dirty="0"/>
          </a:p>
        </p:txBody>
      </p:sp>
      <p:sp>
        <p:nvSpPr>
          <p:cNvPr id="6" name="TextBox 5"/>
          <p:cNvSpPr txBox="1"/>
          <p:nvPr/>
        </p:nvSpPr>
        <p:spPr>
          <a:xfrm>
            <a:off x="449586" y="4648200"/>
            <a:ext cx="8066054" cy="1015663"/>
          </a:xfrm>
          <a:prstGeom prst="rect">
            <a:avLst/>
          </a:prstGeom>
          <a:noFill/>
        </p:spPr>
        <p:txBody>
          <a:bodyPr wrap="none" rtlCol="0">
            <a:spAutoFit/>
          </a:bodyPr>
          <a:lstStyle/>
          <a:p>
            <a:r>
              <a:rPr lang="en-US" sz="2000" u="sng" dirty="0"/>
              <a:t>Remarks</a:t>
            </a:r>
            <a:r>
              <a:rPr lang="en-US" sz="2000" dirty="0"/>
              <a:t>:</a:t>
            </a:r>
          </a:p>
          <a:p>
            <a:pPr marL="342900" indent="-342900">
              <a:buFont typeface="+mj-lt"/>
              <a:buAutoNum type="arabicPeriod"/>
            </a:pPr>
            <a:r>
              <a:rPr lang="en-US" sz="2000" dirty="0"/>
              <a:t>h</a:t>
            </a:r>
            <a:r>
              <a:rPr lang="en-US" sz="2000" baseline="30000" dirty="0"/>
              <a:t>0 </a:t>
            </a:r>
            <a:r>
              <a:rPr lang="en-US" sz="2000" dirty="0"/>
              <a:t>➞ WW</a:t>
            </a:r>
            <a:r>
              <a:rPr lang="en-US" sz="2000" baseline="30000" dirty="0"/>
              <a:t>*</a:t>
            </a:r>
            <a:r>
              <a:rPr lang="en-US" sz="2000" dirty="0"/>
              <a:t> is observed primarily via the 𝓵</a:t>
            </a:r>
            <a:r>
              <a:rPr lang="en-US" sz="2000" baseline="30000" dirty="0"/>
              <a:t>+</a:t>
            </a:r>
            <a:r>
              <a:rPr lang="en-US" sz="2000" dirty="0"/>
              <a:t> 𝝂 𝓵</a:t>
            </a:r>
            <a:r>
              <a:rPr lang="en-US" sz="2000" baseline="30000" dirty="0"/>
              <a:t>- </a:t>
            </a:r>
            <a:r>
              <a:rPr lang="en-US" sz="2000" dirty="0"/>
              <a:t>𝝂  (𝓵 = </a:t>
            </a:r>
            <a:r>
              <a:rPr lang="en-US" sz="2000" b="1" i="1" dirty="0"/>
              <a:t>e</a:t>
            </a:r>
            <a:r>
              <a:rPr lang="en-US" sz="2000" dirty="0"/>
              <a:t> or 𝞵) final state.</a:t>
            </a:r>
          </a:p>
          <a:p>
            <a:pPr marL="342900" indent="-342900">
              <a:buFont typeface="+mj-lt"/>
              <a:buAutoNum type="arabicPeriod"/>
            </a:pPr>
            <a:r>
              <a:rPr lang="en-US" sz="2000" dirty="0"/>
              <a:t>h</a:t>
            </a:r>
            <a:r>
              <a:rPr lang="en-US" sz="2000" baseline="30000" dirty="0"/>
              <a:t>0 </a:t>
            </a:r>
            <a:r>
              <a:rPr lang="en-US" sz="2000" dirty="0"/>
              <a:t>➞ ZZ</a:t>
            </a:r>
            <a:r>
              <a:rPr lang="en-US" sz="2000" baseline="30000" dirty="0"/>
              <a:t>*</a:t>
            </a:r>
            <a:r>
              <a:rPr lang="en-US" sz="2000" dirty="0"/>
              <a:t> is observed primarily via the 𝓵</a:t>
            </a:r>
            <a:r>
              <a:rPr lang="en-US" sz="2000" baseline="30000" dirty="0"/>
              <a:t>+</a:t>
            </a:r>
            <a:r>
              <a:rPr lang="en-US" sz="2000" dirty="0"/>
              <a:t>𝓵</a:t>
            </a:r>
            <a:r>
              <a:rPr lang="en-US" sz="2000" baseline="30000" dirty="0"/>
              <a:t>- </a:t>
            </a:r>
            <a:r>
              <a:rPr lang="en-US" sz="2000" dirty="0"/>
              <a:t>𝓵</a:t>
            </a:r>
            <a:r>
              <a:rPr lang="en-US" sz="2000" baseline="30000" dirty="0"/>
              <a:t>+</a:t>
            </a:r>
            <a:r>
              <a:rPr lang="en-US" sz="2000" dirty="0"/>
              <a:t>𝓵</a:t>
            </a:r>
            <a:r>
              <a:rPr lang="en-US" sz="2000" baseline="30000" dirty="0"/>
              <a:t>-</a:t>
            </a:r>
            <a:r>
              <a:rPr lang="en-US" sz="2000" dirty="0"/>
              <a:t>  (𝓵 = </a:t>
            </a:r>
            <a:r>
              <a:rPr lang="en-US" sz="2000" b="1" i="1" dirty="0"/>
              <a:t>e</a:t>
            </a:r>
            <a:r>
              <a:rPr lang="en-US" sz="2000" dirty="0"/>
              <a:t> or 𝞵) final state.</a:t>
            </a:r>
          </a:p>
        </p:txBody>
      </p:sp>
      <p:sp>
        <p:nvSpPr>
          <p:cNvPr id="7" name="TextBox 6"/>
          <p:cNvSpPr txBox="1"/>
          <p:nvPr/>
        </p:nvSpPr>
        <p:spPr>
          <a:xfrm>
            <a:off x="457200" y="5791200"/>
            <a:ext cx="8137562" cy="646331"/>
          </a:xfrm>
          <a:prstGeom prst="rect">
            <a:avLst/>
          </a:prstGeom>
          <a:noFill/>
        </p:spPr>
        <p:txBody>
          <a:bodyPr wrap="square" rtlCol="0">
            <a:spAutoFit/>
          </a:bodyPr>
          <a:lstStyle/>
          <a:p>
            <a:r>
              <a:rPr lang="en-US" dirty="0"/>
              <a:t>In the decays to the </a:t>
            </a:r>
            <a:r>
              <a:rPr lang="en-US" dirty="0" err="1"/>
              <a:t>diboson</a:t>
            </a:r>
            <a:r>
              <a:rPr lang="en-US" dirty="0"/>
              <a:t> final state, kinematics dictates that one of the vector bosons is off-shell (i.e., “virtual”) and is thus indicated by a superscript star.</a:t>
            </a:r>
          </a:p>
        </p:txBody>
      </p:sp>
    </p:spTree>
    <p:extLst>
      <p:ext uri="{BB962C8B-B14F-4D97-AF65-F5344CB8AC3E}">
        <p14:creationId xmlns:p14="http://schemas.microsoft.com/office/powerpoint/2010/main" val="26675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127" y="381000"/>
            <a:ext cx="3869550" cy="1569660"/>
          </a:xfrm>
          <a:prstGeom prst="rect">
            <a:avLst/>
          </a:prstGeom>
          <a:noFill/>
        </p:spPr>
        <p:txBody>
          <a:bodyPr wrap="square" rtlCol="0">
            <a:spAutoFit/>
          </a:bodyPr>
          <a:lstStyle/>
          <a:p>
            <a:r>
              <a:rPr lang="en-US" sz="2400" u="sng" dirty="0">
                <a:solidFill>
                  <a:srgbClr val="FF0000"/>
                </a:solidFill>
              </a:rPr>
              <a:t>Question</a:t>
            </a:r>
            <a:r>
              <a:rPr lang="en-US" sz="2400" dirty="0">
                <a:solidFill>
                  <a:srgbClr val="FF0000"/>
                </a:solidFill>
              </a:rPr>
              <a:t>: why not search </a:t>
            </a:r>
          </a:p>
          <a:p>
            <a:r>
              <a:rPr lang="en-US" sz="2400" dirty="0">
                <a:solidFill>
                  <a:srgbClr val="FF0000"/>
                </a:solidFill>
              </a:rPr>
              <a:t>inclusively for Higgs bosons that decay  into a pair of </a:t>
            </a:r>
          </a:p>
          <a:p>
            <a:r>
              <a:rPr lang="en-US" sz="2400" dirty="0">
                <a:solidFill>
                  <a:srgbClr val="FF0000"/>
                </a:solidFill>
              </a:rPr>
              <a:t>b-quarks?</a:t>
            </a:r>
          </a:p>
        </p:txBody>
      </p:sp>
      <p:sp>
        <p:nvSpPr>
          <p:cNvPr id="3" name="TextBox 2"/>
          <p:cNvSpPr txBox="1"/>
          <p:nvPr/>
        </p:nvSpPr>
        <p:spPr>
          <a:xfrm>
            <a:off x="233127" y="2117777"/>
            <a:ext cx="3869550" cy="3046988"/>
          </a:xfrm>
          <a:prstGeom prst="rect">
            <a:avLst/>
          </a:prstGeom>
          <a:noFill/>
        </p:spPr>
        <p:txBody>
          <a:bodyPr wrap="square" rtlCol="0">
            <a:spAutoFit/>
          </a:bodyPr>
          <a:lstStyle/>
          <a:p>
            <a:r>
              <a:rPr lang="en-US" sz="2400" u="sng" dirty="0"/>
              <a:t>Answer</a:t>
            </a:r>
            <a:r>
              <a:rPr lang="en-US" sz="2400" dirty="0"/>
              <a:t>: The Standard Model</a:t>
            </a:r>
          </a:p>
          <a:p>
            <a:r>
              <a:rPr lang="en-US" sz="2400" dirty="0"/>
              <a:t>background is overwhelming.</a:t>
            </a:r>
          </a:p>
          <a:p>
            <a:r>
              <a:rPr lang="en-US" sz="2400" dirty="0"/>
              <a:t>There are more than 10⁷ times as many b-quark pairs produced in proton-proton collisions as compared to </a:t>
            </a:r>
          </a:p>
          <a:p>
            <a:r>
              <a:rPr lang="en-US" sz="2400" dirty="0"/>
              <a:t>b-quark pairs that arise from a decaying Higgs boson.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0"/>
            <a:ext cx="4846211" cy="6858000"/>
          </a:xfrm>
          <a:prstGeom prst="rect">
            <a:avLst/>
          </a:prstGeom>
        </p:spPr>
      </p:pic>
      <p:sp>
        <p:nvSpPr>
          <p:cNvPr id="5" name="TextBox 4">
            <a:extLst>
              <a:ext uri="{FF2B5EF4-FFF2-40B4-BE49-F238E27FC236}">
                <a16:creationId xmlns:a16="http://schemas.microsoft.com/office/drawing/2014/main" id="{AC3BE8B6-4594-B644-A83E-0351BF81EFEF}"/>
              </a:ext>
            </a:extLst>
          </p:cNvPr>
          <p:cNvSpPr txBox="1"/>
          <p:nvPr/>
        </p:nvSpPr>
        <p:spPr>
          <a:xfrm>
            <a:off x="233127" y="5288340"/>
            <a:ext cx="4317102" cy="1569660"/>
          </a:xfrm>
          <a:prstGeom prst="rect">
            <a:avLst/>
          </a:prstGeom>
          <a:noFill/>
        </p:spPr>
        <p:txBody>
          <a:bodyPr wrap="square" rtlCol="0">
            <a:spAutoFit/>
          </a:bodyPr>
          <a:lstStyle/>
          <a:p>
            <a:r>
              <a:rPr lang="en-US" sz="2400" dirty="0">
                <a:solidFill>
                  <a:srgbClr val="C00000"/>
                </a:solidFill>
              </a:rPr>
              <a:t>Nevertheless, the observation of </a:t>
            </a:r>
          </a:p>
          <a:p>
            <a:r>
              <a:rPr lang="en-US" sz="2400" dirty="0">
                <a:solidFill>
                  <a:srgbClr val="C00000"/>
                </a:solidFill>
              </a:rPr>
              <a:t>H → bb in the VH channel was confirmed by ATLAS and CMS in 2018!</a:t>
            </a:r>
          </a:p>
        </p:txBody>
      </p:sp>
    </p:spTree>
    <p:extLst>
      <p:ext uri="{BB962C8B-B14F-4D97-AF65-F5344CB8AC3E}">
        <p14:creationId xmlns:p14="http://schemas.microsoft.com/office/powerpoint/2010/main" val="249203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A3C0A6-3DC3-CC4B-9135-ADC6912A4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50524"/>
            <a:ext cx="5181600" cy="5645476"/>
          </a:xfrm>
          <a:prstGeom prst="rect">
            <a:avLst/>
          </a:prstGeom>
        </p:spPr>
      </p:pic>
      <p:sp>
        <p:nvSpPr>
          <p:cNvPr id="3" name="TextBox 2"/>
          <p:cNvSpPr txBox="1"/>
          <p:nvPr/>
        </p:nvSpPr>
        <p:spPr>
          <a:xfrm>
            <a:off x="222640" y="1153231"/>
            <a:ext cx="3459009" cy="5601533"/>
          </a:xfrm>
          <a:prstGeom prst="rect">
            <a:avLst/>
          </a:prstGeom>
          <a:noFill/>
        </p:spPr>
        <p:txBody>
          <a:bodyPr wrap="square" rtlCol="0">
            <a:spAutoFit/>
          </a:bodyPr>
          <a:lstStyle/>
          <a:p>
            <a:r>
              <a:rPr lang="en-US" sz="2000" dirty="0"/>
              <a:t>After the end of Run-1 of the LHC (2011—2013), the ATLAS and CMS Collaborations provided a combined analysis of the Higgs boson data. </a:t>
            </a:r>
          </a:p>
          <a:p>
            <a:endParaRPr lang="en-US" dirty="0"/>
          </a:p>
          <a:p>
            <a:r>
              <a:rPr lang="en-US" sz="2000" dirty="0">
                <a:solidFill>
                  <a:srgbClr val="FF0000"/>
                </a:solidFill>
              </a:rPr>
              <a:t>The properties of the Higgs boson were consistent with Standard Model predictions  (within the statistical power of the Higgs boson data).</a:t>
            </a:r>
          </a:p>
          <a:p>
            <a:endParaRPr lang="en-US" sz="2000" dirty="0"/>
          </a:p>
          <a:p>
            <a:r>
              <a:rPr lang="en-US" sz="2000" dirty="0"/>
              <a:t>The Higgs data taken at Run-2 of the LHC (2015—2018) have confirmed the Run-1 observations (with potential deviations from the Standard Model further reduced).</a:t>
            </a:r>
          </a:p>
        </p:txBody>
      </p:sp>
      <p:sp>
        <p:nvSpPr>
          <p:cNvPr id="5" name="TextBox 4"/>
          <p:cNvSpPr txBox="1"/>
          <p:nvPr/>
        </p:nvSpPr>
        <p:spPr>
          <a:xfrm>
            <a:off x="5029201" y="6096000"/>
            <a:ext cx="4038599" cy="646331"/>
          </a:xfrm>
          <a:prstGeom prst="rect">
            <a:avLst/>
          </a:prstGeom>
          <a:noFill/>
        </p:spPr>
        <p:txBody>
          <a:bodyPr wrap="square" rtlCol="0">
            <a:spAutoFit/>
          </a:bodyPr>
          <a:lstStyle/>
          <a:p>
            <a:r>
              <a:rPr lang="en-US" dirty="0"/>
              <a:t>Taken from G. </a:t>
            </a:r>
            <a:r>
              <a:rPr lang="en-US" dirty="0" err="1"/>
              <a:t>Aad</a:t>
            </a:r>
            <a:r>
              <a:rPr lang="en-US" dirty="0"/>
              <a:t> </a:t>
            </a:r>
            <a:r>
              <a:rPr lang="en-US" i="1" dirty="0"/>
              <a:t>et al.</a:t>
            </a:r>
            <a:r>
              <a:rPr lang="en-US" dirty="0"/>
              <a:t> (ATLAS and CMS Collaborations) JHEP </a:t>
            </a:r>
            <a:r>
              <a:rPr lang="en-US" b="1" dirty="0"/>
              <a:t>1608</a:t>
            </a:r>
            <a:r>
              <a:rPr lang="en-US" dirty="0"/>
              <a:t> (2016) 045.</a:t>
            </a:r>
          </a:p>
        </p:txBody>
      </p:sp>
      <p:sp>
        <p:nvSpPr>
          <p:cNvPr id="6" name="TextBox 5"/>
          <p:cNvSpPr txBox="1"/>
          <p:nvPr/>
        </p:nvSpPr>
        <p:spPr>
          <a:xfrm>
            <a:off x="76200" y="110448"/>
            <a:ext cx="4738733" cy="954107"/>
          </a:xfrm>
          <a:prstGeom prst="rect">
            <a:avLst/>
          </a:prstGeom>
          <a:noFill/>
        </p:spPr>
        <p:txBody>
          <a:bodyPr wrap="none" rtlCol="0">
            <a:spAutoFit/>
          </a:bodyPr>
          <a:lstStyle/>
          <a:p>
            <a:r>
              <a:rPr lang="en-US" sz="2800" u="sng" dirty="0">
                <a:solidFill>
                  <a:srgbClr val="7030A0"/>
                </a:solidFill>
              </a:rPr>
              <a:t>Is the observed 125 GeV scalar </a:t>
            </a:r>
          </a:p>
          <a:p>
            <a:r>
              <a:rPr lang="en-US" sz="2800" u="sng" dirty="0">
                <a:solidFill>
                  <a:srgbClr val="7030A0"/>
                </a:solidFill>
              </a:rPr>
              <a:t>the SM Higgs boson?</a:t>
            </a:r>
          </a:p>
        </p:txBody>
      </p:sp>
    </p:spTree>
    <p:extLst>
      <p:ext uri="{BB962C8B-B14F-4D97-AF65-F5344CB8AC3E}">
        <p14:creationId xmlns:p14="http://schemas.microsoft.com/office/powerpoint/2010/main" val="40075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67222-416C-B34C-B5C1-A80DE692B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5776686"/>
          </a:xfrm>
          <a:prstGeom prst="rect">
            <a:avLst/>
          </a:prstGeom>
        </p:spPr>
      </p:pic>
      <p:sp>
        <p:nvSpPr>
          <p:cNvPr id="4" name="Rectangle 3">
            <a:extLst>
              <a:ext uri="{FF2B5EF4-FFF2-40B4-BE49-F238E27FC236}">
                <a16:creationId xmlns:a16="http://schemas.microsoft.com/office/drawing/2014/main" id="{28B4830E-F1D2-D245-977E-E46F51489B5B}"/>
              </a:ext>
            </a:extLst>
          </p:cNvPr>
          <p:cNvSpPr/>
          <p:nvPr/>
        </p:nvSpPr>
        <p:spPr>
          <a:xfrm>
            <a:off x="304800" y="5257562"/>
            <a:ext cx="8839200" cy="1631216"/>
          </a:xfrm>
          <a:prstGeom prst="rect">
            <a:avLst/>
          </a:prstGeom>
        </p:spPr>
        <p:txBody>
          <a:bodyPr wrap="square">
            <a:spAutoFit/>
          </a:bodyPr>
          <a:lstStyle/>
          <a:p>
            <a:r>
              <a:rPr lang="en-US" sz="1600" dirty="0"/>
              <a:t>Taken from CMS Collaboration, CMS-PAS-HIG-19-005 (January, 2020).</a:t>
            </a:r>
          </a:p>
          <a:p>
            <a:r>
              <a:rPr lang="en-US" sz="1200" dirty="0"/>
              <a:t>Signal strength modifiers for the production times decay mode, </a:t>
            </a:r>
            <a:r>
              <a:rPr lang="el-GR" sz="1200" i="1" dirty="0">
                <a:latin typeface="STIXGeneral" pitchFamily="2" charset="2"/>
              </a:rPr>
              <a:t>μ</a:t>
            </a:r>
            <a:r>
              <a:rPr lang="en-US" sz="1200" i="1" baseline="30000" dirty="0">
                <a:latin typeface="STIXGeneral" pitchFamily="2" charset="2"/>
              </a:rPr>
              <a:t>f</a:t>
            </a:r>
            <a:r>
              <a:rPr lang="en-US" sz="1200" i="1" baseline="-25000" dirty="0">
                <a:latin typeface="STIXGeneral" pitchFamily="2" charset="2"/>
              </a:rPr>
              <a:t>i</a:t>
            </a:r>
            <a:r>
              <a:rPr lang="en-US" sz="1200" dirty="0"/>
              <a:t>. The black points and horizontal error bars show the best-fit values and </a:t>
            </a:r>
            <a:r>
              <a:rPr lang="en-US" sz="1200" dirty="0">
                <a:latin typeface="STIXGeneral" pitchFamily="2" charset="2"/>
              </a:rPr>
              <a:t>1</a:t>
            </a:r>
            <a:r>
              <a:rPr lang="el-GR" sz="1200" i="1" dirty="0">
                <a:latin typeface="STIXGeneral" pitchFamily="2" charset="2"/>
              </a:rPr>
              <a:t>σ</a:t>
            </a:r>
            <a:r>
              <a:rPr lang="el-GR" sz="1200" dirty="0"/>
              <a:t> </a:t>
            </a:r>
            <a:r>
              <a:rPr lang="en-US" sz="1200" dirty="0"/>
              <a:t>confidence intervals, respectively. The arrows indicate cases where the confidence intervals exceed the scale of the horizontal axis. The gray filled boxes indicate signal strength modifiers which are not included in the model, while the gray hatched box indicates the region for which the sum of signal and background becomes negative in the fit for </a:t>
            </a:r>
            <a:r>
              <a:rPr lang="el-GR" sz="1200" i="1" dirty="0">
                <a:latin typeface="STIXGeneral" pitchFamily="2" charset="2"/>
              </a:rPr>
              <a:t>μ</a:t>
            </a:r>
            <a:r>
              <a:rPr lang="en-US" sz="1200" baseline="30000" dirty="0" err="1">
                <a:latin typeface="STIXGeneral" pitchFamily="2" charset="2"/>
              </a:rPr>
              <a:t>ZZ</a:t>
            </a:r>
            <a:r>
              <a:rPr lang="en-US" sz="1200" baseline="-25000" dirty="0" err="1">
                <a:latin typeface="STIXGeneral" pitchFamily="2" charset="2"/>
              </a:rPr>
              <a:t>ttH</a:t>
            </a:r>
            <a:r>
              <a:rPr lang="en-US" sz="1200" dirty="0"/>
              <a:t>. In the </a:t>
            </a:r>
            <a:r>
              <a:rPr lang="en-US" sz="1200" dirty="0">
                <a:latin typeface="STIXGeneral" pitchFamily="2" charset="2"/>
              </a:rPr>
              <a:t>H→ZZ</a:t>
            </a:r>
            <a:r>
              <a:rPr lang="en-US" sz="1200" dirty="0"/>
              <a:t> decay mode, a common modifier is fit to the </a:t>
            </a:r>
            <a:r>
              <a:rPr lang="en-US" sz="1200" dirty="0">
                <a:latin typeface="STIXGeneral" pitchFamily="2" charset="2"/>
              </a:rPr>
              <a:t>WH</a:t>
            </a:r>
            <a:r>
              <a:rPr lang="en-US" sz="1200" dirty="0"/>
              <a:t> and </a:t>
            </a:r>
            <a:r>
              <a:rPr lang="en-US" sz="1200" dirty="0">
                <a:latin typeface="STIXGeneral" pitchFamily="2" charset="2"/>
              </a:rPr>
              <a:t>ZH</a:t>
            </a:r>
            <a:r>
              <a:rPr lang="en-US" sz="1200" dirty="0"/>
              <a:t> production modes. The measured value and </a:t>
            </a:r>
            <a:r>
              <a:rPr lang="en-US" sz="1200" dirty="0">
                <a:latin typeface="STIXGeneral" pitchFamily="2" charset="2"/>
              </a:rPr>
              <a:t>1</a:t>
            </a:r>
            <a:r>
              <a:rPr lang="el-GR" sz="1200" i="1" dirty="0">
                <a:latin typeface="STIXGeneral" pitchFamily="2" charset="2"/>
              </a:rPr>
              <a:t>σ</a:t>
            </a:r>
            <a:r>
              <a:rPr lang="el-GR" sz="1200" dirty="0"/>
              <a:t> </a:t>
            </a:r>
            <a:r>
              <a:rPr lang="en-US" sz="1200" dirty="0"/>
              <a:t>confidence interval for each production cross section modifier, </a:t>
            </a:r>
            <a:r>
              <a:rPr lang="el-GR" sz="1200" i="1" dirty="0">
                <a:latin typeface="STIXGeneral" pitchFamily="2" charset="2"/>
              </a:rPr>
              <a:t>μ</a:t>
            </a:r>
            <a:r>
              <a:rPr lang="en-US" sz="1200" i="1" baseline="-25000" dirty="0" err="1">
                <a:latin typeface="STIXGeneral" pitchFamily="2" charset="2"/>
              </a:rPr>
              <a:t>i</a:t>
            </a:r>
            <a:r>
              <a:rPr lang="en-US" sz="1200" dirty="0"/>
              <a:t>, from the combination across decay channels, is indicated by the blue vertical line, and the blue bands, respectively. The indicated p-value is given for the production times decay mode signal strength modifiers. </a:t>
            </a:r>
          </a:p>
        </p:txBody>
      </p:sp>
    </p:spTree>
    <p:extLst>
      <p:ext uri="{BB962C8B-B14F-4D97-AF65-F5344CB8AC3E}">
        <p14:creationId xmlns:p14="http://schemas.microsoft.com/office/powerpoint/2010/main" val="359571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131516-EB04-6C46-BB21-4026116D09F6}"/>
              </a:ext>
            </a:extLst>
          </p:cNvPr>
          <p:cNvSpPr txBox="1"/>
          <p:nvPr/>
        </p:nvSpPr>
        <p:spPr>
          <a:xfrm>
            <a:off x="5486400" y="990600"/>
            <a:ext cx="3657600" cy="4370427"/>
          </a:xfrm>
          <a:prstGeom prst="rect">
            <a:avLst/>
          </a:prstGeom>
          <a:noFill/>
        </p:spPr>
        <p:txBody>
          <a:bodyPr wrap="square" rtlCol="0">
            <a:spAutoFit/>
          </a:bodyPr>
          <a:lstStyle/>
          <a:p>
            <a:r>
              <a:rPr lang="en-US" dirty="0"/>
              <a:t>Taken from ATLAS collaboration,</a:t>
            </a:r>
          </a:p>
          <a:p>
            <a:r>
              <a:rPr lang="en-US" dirty="0"/>
              <a:t>Phys. Rev. </a:t>
            </a:r>
            <a:r>
              <a:rPr lang="en-US" b="1" dirty="0"/>
              <a:t>D</a:t>
            </a:r>
            <a:r>
              <a:rPr lang="en-US" dirty="0"/>
              <a:t> 101, 012002 (2020)</a:t>
            </a:r>
          </a:p>
          <a:p>
            <a:r>
              <a:rPr lang="en-US" dirty="0"/>
              <a:t>[arXiv:1909.02845].</a:t>
            </a:r>
          </a:p>
          <a:p>
            <a:r>
              <a:rPr lang="en-US" sz="1400" dirty="0"/>
              <a:t>Cross sections times branching fraction for </a:t>
            </a:r>
            <a:r>
              <a:rPr lang="en-US" sz="1400" dirty="0" err="1"/>
              <a:t>ggF</a:t>
            </a:r>
            <a:r>
              <a:rPr lang="en-US" sz="1400" dirty="0"/>
              <a:t>, VBF, VH and </a:t>
            </a:r>
            <a:r>
              <a:rPr lang="en-US" sz="1400" dirty="0" err="1"/>
              <a:t>tt̄H+tH</a:t>
            </a:r>
            <a:r>
              <a:rPr lang="en-US" sz="1400" dirty="0"/>
              <a:t> production in each relevant decay mode, normalized to their SM predictions. The values are obtained from a simultaneous fit to all channels. The cross sections of the </a:t>
            </a:r>
            <a:r>
              <a:rPr lang="en-US" sz="1400" dirty="0" err="1"/>
              <a:t>ggF</a:t>
            </a:r>
            <a:r>
              <a:rPr lang="en-US" sz="1400" dirty="0"/>
              <a:t>, </a:t>
            </a:r>
            <a:r>
              <a:rPr lang="en-US" sz="1400" dirty="0" err="1"/>
              <a:t>H→bb</a:t>
            </a:r>
            <a:r>
              <a:rPr lang="en-US" sz="1400" dirty="0"/>
              <a:t>̄, VH, H→WW</a:t>
            </a:r>
            <a:r>
              <a:rPr lang="en-US" sz="1400" baseline="30000" dirty="0"/>
              <a:t>*</a:t>
            </a:r>
            <a:r>
              <a:rPr lang="en-US" sz="1400" dirty="0"/>
              <a:t> and VH, H→</a:t>
            </a:r>
            <a:r>
              <a:rPr lang="el-GR" sz="1400" dirty="0" err="1"/>
              <a:t>ττ</a:t>
            </a:r>
            <a:r>
              <a:rPr lang="el-GR" sz="1400" dirty="0"/>
              <a:t> </a:t>
            </a:r>
            <a:r>
              <a:rPr lang="en-US" sz="1400" dirty="0"/>
              <a:t>processes are fixed to their SM predictions. Combined results for each production mode are also shown, assuming SM values for the branching fractions into each decay mode. The black error bars, blue boxes and yellow boxes show the total, systematic, and statistical uncertainties in the measurements, respectively. The gray bands show the theory uncertainties in the predictions. </a:t>
            </a:r>
          </a:p>
        </p:txBody>
      </p:sp>
      <p:pic>
        <p:nvPicPr>
          <p:cNvPr id="5" name="Picture 4">
            <a:extLst>
              <a:ext uri="{FF2B5EF4-FFF2-40B4-BE49-F238E27FC236}">
                <a16:creationId xmlns:a16="http://schemas.microsoft.com/office/drawing/2014/main" id="{EE27B23B-7E05-1346-8539-F19454A9C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86"/>
            <a:ext cx="5577765" cy="6858000"/>
          </a:xfrm>
          <a:prstGeom prst="rect">
            <a:avLst/>
          </a:prstGeom>
        </p:spPr>
      </p:pic>
    </p:spTree>
    <p:extLst>
      <p:ext uri="{BB962C8B-B14F-4D97-AF65-F5344CB8AC3E}">
        <p14:creationId xmlns:p14="http://schemas.microsoft.com/office/powerpoint/2010/main" val="336812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16" y="218182"/>
            <a:ext cx="8633619" cy="1077218"/>
          </a:xfrm>
          <a:prstGeom prst="rect">
            <a:avLst/>
          </a:prstGeom>
          <a:noFill/>
        </p:spPr>
        <p:txBody>
          <a:bodyPr wrap="square" rtlCol="0">
            <a:spAutoFit/>
          </a:bodyPr>
          <a:lstStyle/>
          <a:p>
            <a:r>
              <a:rPr lang="en-US" sz="3200" dirty="0">
                <a:solidFill>
                  <a:srgbClr val="FF0000"/>
                </a:solidFill>
              </a:rPr>
              <a:t>Research program 1: theory and phenomenology of Higgs bosons</a:t>
            </a:r>
          </a:p>
        </p:txBody>
      </p:sp>
      <p:pic>
        <p:nvPicPr>
          <p:cNvPr id="3074" name="Picture 2" descr="C:\temp\peskin2.jpg"/>
          <p:cNvPicPr>
            <a:picLocks noChangeAspect="1" noChangeArrowheads="1"/>
          </p:cNvPicPr>
          <p:nvPr/>
        </p:nvPicPr>
        <p:blipFill>
          <a:blip r:embed="rId3"/>
          <a:srcRect/>
          <a:stretch>
            <a:fillRect/>
          </a:stretch>
        </p:blipFill>
        <p:spPr bwMode="auto">
          <a:xfrm>
            <a:off x="0" y="1447800"/>
            <a:ext cx="4336143" cy="3977056"/>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800" y="3200400"/>
            <a:ext cx="4775200" cy="3581400"/>
          </a:xfrm>
          <a:prstGeom prst="rect">
            <a:avLst/>
          </a:prstGeom>
        </p:spPr>
      </p:pic>
      <p:pic>
        <p:nvPicPr>
          <p:cNvPr id="6" name="Picture 5"/>
          <p:cNvPicPr>
            <a:picLocks noChangeAspect="1"/>
          </p:cNvPicPr>
          <p:nvPr/>
        </p:nvPicPr>
        <p:blipFill>
          <a:blip r:embed="rId5"/>
          <a:stretch>
            <a:fillRect/>
          </a:stretch>
        </p:blipFill>
        <p:spPr>
          <a:xfrm>
            <a:off x="5410200" y="874214"/>
            <a:ext cx="2803392" cy="2162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temp\susyparticles_sm.png"/>
          <p:cNvPicPr>
            <a:picLocks noChangeAspect="1" noChangeArrowheads="1"/>
          </p:cNvPicPr>
          <p:nvPr/>
        </p:nvPicPr>
        <p:blipFill>
          <a:blip r:embed="rId3"/>
          <a:srcRect/>
          <a:stretch>
            <a:fillRect/>
          </a:stretch>
        </p:blipFill>
        <p:spPr bwMode="auto">
          <a:xfrm>
            <a:off x="237093" y="1630844"/>
            <a:ext cx="8620746" cy="3962400"/>
          </a:xfrm>
          <a:prstGeom prst="rect">
            <a:avLst/>
          </a:prstGeom>
          <a:noFill/>
        </p:spPr>
      </p:pic>
      <p:sp>
        <p:nvSpPr>
          <p:cNvPr id="6" name="TextBox 5"/>
          <p:cNvSpPr txBox="1"/>
          <p:nvPr/>
        </p:nvSpPr>
        <p:spPr>
          <a:xfrm>
            <a:off x="458526" y="255049"/>
            <a:ext cx="8579245" cy="1077218"/>
          </a:xfrm>
          <a:prstGeom prst="rect">
            <a:avLst/>
          </a:prstGeom>
          <a:noFill/>
        </p:spPr>
        <p:txBody>
          <a:bodyPr wrap="square" rtlCol="0">
            <a:spAutoFit/>
          </a:bodyPr>
          <a:lstStyle/>
          <a:p>
            <a:r>
              <a:rPr lang="en-US" sz="3200" dirty="0">
                <a:solidFill>
                  <a:srgbClr val="FF0000"/>
                </a:solidFill>
              </a:rPr>
              <a:t>Research program 2: theory and phenomenology of </a:t>
            </a:r>
            <a:r>
              <a:rPr lang="en-US" sz="3200" dirty="0" err="1">
                <a:solidFill>
                  <a:srgbClr val="FF0000"/>
                </a:solidFill>
              </a:rPr>
              <a:t>TeV</a:t>
            </a:r>
            <a:r>
              <a:rPr lang="en-US" sz="3200" dirty="0">
                <a:solidFill>
                  <a:srgbClr val="FF0000"/>
                </a:solidFill>
              </a:rPr>
              <a:t>-scale </a:t>
            </a:r>
            <a:r>
              <a:rPr lang="en-US" sz="3200" dirty="0" err="1">
                <a:solidFill>
                  <a:srgbClr val="FF0000"/>
                </a:solidFill>
              </a:rPr>
              <a:t>supersymmetry</a:t>
            </a:r>
            <a:r>
              <a:rPr lang="en-US" sz="3200" dirty="0">
                <a:solidFill>
                  <a:srgbClr val="FF0000"/>
                </a:solidFill>
              </a:rPr>
              <a:t> (SUSY)</a:t>
            </a:r>
          </a:p>
        </p:txBody>
      </p:sp>
      <p:sp>
        <p:nvSpPr>
          <p:cNvPr id="2" name="TextBox 1"/>
          <p:cNvSpPr txBox="1"/>
          <p:nvPr/>
        </p:nvSpPr>
        <p:spPr>
          <a:xfrm>
            <a:off x="609600" y="5625901"/>
            <a:ext cx="8248239" cy="1200329"/>
          </a:xfrm>
          <a:prstGeom prst="rect">
            <a:avLst/>
          </a:prstGeom>
          <a:noFill/>
        </p:spPr>
        <p:txBody>
          <a:bodyPr wrap="square" rtlCol="0">
            <a:spAutoFit/>
          </a:bodyPr>
          <a:lstStyle/>
          <a:p>
            <a:r>
              <a:rPr lang="en-US" dirty="0"/>
              <a:t>For a review, see H.E. Haber, </a:t>
            </a:r>
            <a:r>
              <a:rPr lang="en-US" i="1" dirty="0"/>
              <a:t>Supersymmetry Theory</a:t>
            </a:r>
            <a:r>
              <a:rPr lang="en-US" dirty="0"/>
              <a:t>, in M. </a:t>
            </a:r>
            <a:r>
              <a:rPr lang="en-US" dirty="0" err="1"/>
              <a:t>Tanabashi</a:t>
            </a:r>
            <a:r>
              <a:rPr lang="en-US" dirty="0"/>
              <a:t> et al. [Particle Data Group Collaboration], </a:t>
            </a:r>
            <a:r>
              <a:rPr lang="en-US" i="1" dirty="0"/>
              <a:t>Review of Particle Physics</a:t>
            </a:r>
            <a:r>
              <a:rPr lang="en-US" dirty="0"/>
              <a:t>, Phys. Rev. D </a:t>
            </a:r>
            <a:r>
              <a:rPr lang="en-US" b="1" dirty="0"/>
              <a:t>98</a:t>
            </a:r>
            <a:r>
              <a:rPr lang="en-US" dirty="0"/>
              <a:t>, 030001 (2018) pp. 790</a:t>
            </a:r>
            <a:r>
              <a:rPr lang="en-US" b="1" dirty="0">
                <a:solidFill>
                  <a:prstClr val="black"/>
                </a:solidFill>
              </a:rPr>
              <a:t>—</a:t>
            </a:r>
            <a:r>
              <a:rPr lang="en-US" dirty="0"/>
              <a:t>806.  The most recent 2019 update in collaboration with B.C. </a:t>
            </a:r>
            <a:r>
              <a:rPr lang="en-US" dirty="0" err="1"/>
              <a:t>Allanach</a:t>
            </a:r>
            <a:r>
              <a:rPr lang="en-US" dirty="0"/>
              <a:t> can be found at: </a:t>
            </a:r>
            <a:r>
              <a:rPr lang="en-US" dirty="0">
                <a:hlinkClick r:id="rId4"/>
              </a:rPr>
              <a:t>http://pdg.lbl.gov/2019/reviews/rpp2019-rev-susy-1-theory.pdf</a:t>
            </a: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2657"/>
            <a:ext cx="8702254" cy="1384995"/>
          </a:xfrm>
          <a:prstGeom prst="rect">
            <a:avLst/>
          </a:prstGeom>
          <a:noFill/>
        </p:spPr>
        <p:txBody>
          <a:bodyPr wrap="none" rtlCol="0">
            <a:spAutoFit/>
          </a:bodyPr>
          <a:lstStyle/>
          <a:p>
            <a:r>
              <a:rPr lang="en-US" sz="2800" dirty="0">
                <a:solidFill>
                  <a:srgbClr val="C00000"/>
                </a:solidFill>
              </a:rPr>
              <a:t>As a member of the Particle Data Group, I am the author </a:t>
            </a:r>
          </a:p>
          <a:p>
            <a:r>
              <a:rPr lang="en-US" sz="2800" dirty="0">
                <a:solidFill>
                  <a:srgbClr val="C00000"/>
                </a:solidFill>
              </a:rPr>
              <a:t>of the biennial Supersymmetry Theory review.  This review</a:t>
            </a:r>
          </a:p>
          <a:p>
            <a:r>
              <a:rPr lang="en-US" sz="2800" dirty="0">
                <a:solidFill>
                  <a:srgbClr val="C00000"/>
                </a:solidFill>
              </a:rPr>
              <a:t>was recently updated in collaboration with B.C. </a:t>
            </a:r>
            <a:r>
              <a:rPr lang="en-US" sz="2800" dirty="0" err="1">
                <a:solidFill>
                  <a:srgbClr val="C00000"/>
                </a:solidFill>
              </a:rPr>
              <a:t>Allanach</a:t>
            </a:r>
            <a:r>
              <a:rPr lang="en-US" sz="2800" dirty="0">
                <a:solidFill>
                  <a:srgbClr val="C00000"/>
                </a:solidFill>
              </a:rPr>
              <a:t>.</a:t>
            </a:r>
          </a:p>
        </p:txBody>
      </p:sp>
      <p:pic>
        <p:nvPicPr>
          <p:cNvPr id="5" name="Picture 4">
            <a:extLst>
              <a:ext uri="{FF2B5EF4-FFF2-40B4-BE49-F238E27FC236}">
                <a16:creationId xmlns:a16="http://schemas.microsoft.com/office/drawing/2014/main" id="{74FC8321-C878-DE44-86A3-A08B740A4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54" y="1455385"/>
            <a:ext cx="4131043" cy="5325673"/>
          </a:xfrm>
          <a:prstGeom prst="rect">
            <a:avLst/>
          </a:prstGeom>
          <a:scene3d>
            <a:camera prst="orthographicFront">
              <a:rot lat="0" lon="0" rev="21594000"/>
            </a:camera>
            <a:lightRig rig="threePt" dir="t"/>
          </a:scene3d>
        </p:spPr>
      </p:pic>
      <p:pic>
        <p:nvPicPr>
          <p:cNvPr id="8" name="Picture 7">
            <a:extLst>
              <a:ext uri="{FF2B5EF4-FFF2-40B4-BE49-F238E27FC236}">
                <a16:creationId xmlns:a16="http://schemas.microsoft.com/office/drawing/2014/main" id="{31638C40-821B-9F4D-BF35-10E75E79B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297" y="1455386"/>
            <a:ext cx="4679138" cy="4976793"/>
          </a:xfrm>
          <a:prstGeom prst="rect">
            <a:avLst/>
          </a:prstGeom>
        </p:spPr>
      </p:pic>
    </p:spTree>
    <p:extLst>
      <p:ext uri="{BB962C8B-B14F-4D97-AF65-F5344CB8AC3E}">
        <p14:creationId xmlns:p14="http://schemas.microsoft.com/office/powerpoint/2010/main" val="165211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SCIPP Particle Theory Group</a:t>
            </a:r>
          </a:p>
        </p:txBody>
      </p:sp>
      <p:sp>
        <p:nvSpPr>
          <p:cNvPr id="3" name="Content Placeholder 2"/>
          <p:cNvSpPr>
            <a:spLocks noGrp="1"/>
          </p:cNvSpPr>
          <p:nvPr>
            <p:ph idx="1"/>
          </p:nvPr>
        </p:nvSpPr>
        <p:spPr>
          <a:xfrm>
            <a:off x="359228" y="1219200"/>
            <a:ext cx="8479971" cy="4038599"/>
          </a:xfrm>
        </p:spPr>
        <p:txBody>
          <a:bodyPr>
            <a:normAutofit fontScale="92500" lnSpcReduction="10000"/>
          </a:bodyPr>
          <a:lstStyle/>
          <a:p>
            <a:r>
              <a:rPr lang="en-US" sz="2600" dirty="0">
                <a:solidFill>
                  <a:srgbClr val="FF0000"/>
                </a:solidFill>
              </a:rPr>
              <a:t>Michael Dine: </a:t>
            </a:r>
            <a:r>
              <a:rPr lang="en-US" sz="2600" dirty="0"/>
              <a:t>supersymmetry, string theory, instantons, axions, inflation and the early universe</a:t>
            </a:r>
          </a:p>
          <a:p>
            <a:r>
              <a:rPr lang="en-US" sz="2600" dirty="0">
                <a:solidFill>
                  <a:srgbClr val="FF0000"/>
                </a:solidFill>
              </a:rPr>
              <a:t>Stefania Gori: </a:t>
            </a:r>
            <a:r>
              <a:rPr lang="en-US" sz="2600" dirty="0"/>
              <a:t>phenomenology of new physics beyond the Standard model, dark matter and dark sectors, Higgs physics</a:t>
            </a:r>
          </a:p>
          <a:p>
            <a:r>
              <a:rPr lang="en-US" sz="2600" dirty="0">
                <a:solidFill>
                  <a:srgbClr val="FF0000"/>
                </a:solidFill>
              </a:rPr>
              <a:t>Howard Haber: </a:t>
            </a:r>
            <a:r>
              <a:rPr lang="en-US" sz="2600" dirty="0"/>
              <a:t>Higgs bosons, collider physics, new physics beyond the Standard Model at the </a:t>
            </a:r>
            <a:r>
              <a:rPr lang="en-US" sz="2600" dirty="0" err="1"/>
              <a:t>terascale</a:t>
            </a:r>
            <a:r>
              <a:rPr lang="en-US" sz="2600" dirty="0"/>
              <a:t> (including </a:t>
            </a:r>
            <a:r>
              <a:rPr lang="en-US" sz="2600" dirty="0" err="1"/>
              <a:t>supersymmetry</a:t>
            </a:r>
            <a:r>
              <a:rPr lang="en-US" sz="2600" dirty="0"/>
              <a:t>)</a:t>
            </a:r>
          </a:p>
          <a:p>
            <a:r>
              <a:rPr lang="en-US" sz="2600" dirty="0">
                <a:solidFill>
                  <a:srgbClr val="FF0000"/>
                </a:solidFill>
              </a:rPr>
              <a:t>Stefano </a:t>
            </a:r>
            <a:r>
              <a:rPr lang="en-US" sz="2600" dirty="0" err="1">
                <a:solidFill>
                  <a:srgbClr val="FF0000"/>
                </a:solidFill>
              </a:rPr>
              <a:t>Profumo</a:t>
            </a:r>
            <a:r>
              <a:rPr lang="en-US" sz="2600" dirty="0">
                <a:solidFill>
                  <a:srgbClr val="FF0000"/>
                </a:solidFill>
              </a:rPr>
              <a:t>: </a:t>
            </a:r>
            <a:r>
              <a:rPr lang="en-US" sz="2600" dirty="0"/>
              <a:t>Theories of particle dark matter and their implications for astrophysics and collider phenomenology</a:t>
            </a:r>
          </a:p>
          <a:p>
            <a:r>
              <a:rPr lang="en-US" sz="2600" dirty="0">
                <a:solidFill>
                  <a:srgbClr val="FF0000"/>
                </a:solidFill>
              </a:rPr>
              <a:t>Wolfgang </a:t>
            </a:r>
            <a:r>
              <a:rPr lang="en-US" sz="2600" dirty="0" err="1">
                <a:solidFill>
                  <a:srgbClr val="FF0000"/>
                </a:solidFill>
              </a:rPr>
              <a:t>Altmannshofer</a:t>
            </a:r>
            <a:r>
              <a:rPr lang="en-US" sz="2600" dirty="0">
                <a:solidFill>
                  <a:srgbClr val="FF0000"/>
                </a:solidFill>
              </a:rPr>
              <a:t>: </a:t>
            </a:r>
            <a:r>
              <a:rPr lang="en-US" sz="2600" dirty="0"/>
              <a:t>Flavor physics theory and phenomenology, CP violation, neutrino physics, Higgs physics</a:t>
            </a:r>
          </a:p>
          <a:p>
            <a:endParaRPr lang="en-US" sz="2400" dirty="0"/>
          </a:p>
          <a:p>
            <a:pPr>
              <a:buNone/>
            </a:pPr>
            <a:endParaRPr lang="en-US" sz="2400" dirty="0"/>
          </a:p>
          <a:p>
            <a:pPr>
              <a:buNone/>
            </a:pPr>
            <a:endParaRPr lang="en-US" sz="2400" dirty="0"/>
          </a:p>
        </p:txBody>
      </p:sp>
      <p:sp>
        <p:nvSpPr>
          <p:cNvPr id="8" name="TextBox 7"/>
          <p:cNvSpPr txBox="1"/>
          <p:nvPr/>
        </p:nvSpPr>
        <p:spPr>
          <a:xfrm>
            <a:off x="481393" y="5364163"/>
            <a:ext cx="8181214" cy="1200329"/>
          </a:xfrm>
          <a:prstGeom prst="rect">
            <a:avLst/>
          </a:prstGeom>
          <a:noFill/>
        </p:spPr>
        <p:txBody>
          <a:bodyPr wrap="none" rtlCol="0">
            <a:spAutoFit/>
          </a:bodyPr>
          <a:lstStyle/>
          <a:p>
            <a:r>
              <a:rPr lang="en-US" sz="2400" dirty="0">
                <a:solidFill>
                  <a:srgbClr val="7030A0"/>
                </a:solidFill>
              </a:rPr>
              <a:t>In addition, Anthony Aguirre and Joel </a:t>
            </a:r>
            <a:r>
              <a:rPr lang="en-US" sz="2400" dirty="0" err="1">
                <a:solidFill>
                  <a:srgbClr val="7030A0"/>
                </a:solidFill>
              </a:rPr>
              <a:t>Primack</a:t>
            </a:r>
            <a:r>
              <a:rPr lang="en-US" sz="2400" dirty="0">
                <a:solidFill>
                  <a:srgbClr val="7030A0"/>
                </a:solidFill>
              </a:rPr>
              <a:t> work on a variety </a:t>
            </a:r>
          </a:p>
          <a:p>
            <a:r>
              <a:rPr lang="en-US" sz="2400" dirty="0">
                <a:solidFill>
                  <a:srgbClr val="7030A0"/>
                </a:solidFill>
              </a:rPr>
              <a:t>of topics overlapping particle theory and </a:t>
            </a:r>
            <a:r>
              <a:rPr lang="en-US" sz="2400" dirty="0" err="1">
                <a:solidFill>
                  <a:srgbClr val="7030A0"/>
                </a:solidFill>
              </a:rPr>
              <a:t>astroparticle</a:t>
            </a:r>
            <a:r>
              <a:rPr lang="en-US" sz="2400" dirty="0">
                <a:solidFill>
                  <a:srgbClr val="7030A0"/>
                </a:solidFill>
              </a:rPr>
              <a:t> theory, </a:t>
            </a:r>
          </a:p>
          <a:p>
            <a:r>
              <a:rPr lang="en-US" sz="2400" dirty="0">
                <a:solidFill>
                  <a:srgbClr val="7030A0"/>
                </a:solidFill>
              </a:rPr>
              <a:t>including dark matter, early universe cosmology, inflation, …</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normAutofit/>
          </a:bodyPr>
          <a:lstStyle/>
          <a:p>
            <a:r>
              <a:rPr lang="en-US" sz="3200" dirty="0">
                <a:solidFill>
                  <a:srgbClr val="FF0000"/>
                </a:solidFill>
              </a:rPr>
              <a:t>Research program 3: explorations of the </a:t>
            </a:r>
            <a:r>
              <a:rPr lang="en-US" sz="3200" dirty="0" err="1">
                <a:solidFill>
                  <a:srgbClr val="FF0000"/>
                </a:solidFill>
              </a:rPr>
              <a:t>Terascale</a:t>
            </a:r>
            <a:br>
              <a:rPr lang="en-US" sz="3200" dirty="0">
                <a:solidFill>
                  <a:srgbClr val="FF0000"/>
                </a:solidFill>
              </a:rPr>
            </a:br>
            <a:r>
              <a:rPr lang="en-US" sz="3200" dirty="0">
                <a:solidFill>
                  <a:srgbClr val="FF0000"/>
                </a:solidFill>
              </a:rPr>
              <a:t>at the LHC and at future colliders</a:t>
            </a:r>
          </a:p>
        </p:txBody>
      </p:sp>
      <p:sp>
        <p:nvSpPr>
          <p:cNvPr id="3" name="Content Placeholder 2"/>
          <p:cNvSpPr>
            <a:spLocks noGrp="1"/>
          </p:cNvSpPr>
          <p:nvPr>
            <p:ph idx="1"/>
          </p:nvPr>
        </p:nvSpPr>
        <p:spPr>
          <a:xfrm>
            <a:off x="152400" y="1600200"/>
            <a:ext cx="8839200" cy="4876800"/>
          </a:xfrm>
        </p:spPr>
        <p:txBody>
          <a:bodyPr>
            <a:normAutofit fontScale="92500"/>
          </a:bodyPr>
          <a:lstStyle/>
          <a:p>
            <a:r>
              <a:rPr lang="en-US" dirty="0"/>
              <a:t>Studies of the non-minimal Higgs sector</a:t>
            </a:r>
          </a:p>
          <a:p>
            <a:r>
              <a:rPr lang="en-US" dirty="0"/>
              <a:t>Precision measurements of new physics observables</a:t>
            </a:r>
          </a:p>
          <a:p>
            <a:r>
              <a:rPr lang="en-US" dirty="0"/>
              <a:t>Distinguishing among different theoretical interpretations of new physics signals </a:t>
            </a:r>
          </a:p>
          <a:p>
            <a:r>
              <a:rPr lang="en-US" dirty="0"/>
              <a:t>Employing the ILC as a precision Higgs factory</a:t>
            </a:r>
          </a:p>
          <a:p>
            <a:r>
              <a:rPr lang="en-US" dirty="0" err="1"/>
              <a:t>Terascale</a:t>
            </a:r>
            <a:r>
              <a:rPr lang="en-US" dirty="0"/>
              <a:t> footprints of lepton-number-violating physics (e.g. R-parity-violation or the SUSY seesaw)</a:t>
            </a:r>
          </a:p>
          <a:p>
            <a:r>
              <a:rPr lang="en-US" dirty="0"/>
              <a:t>New sources for CP-violation (Higgs and/or SUSY mediated)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8" y="439894"/>
            <a:ext cx="8382001" cy="6494085"/>
          </a:xfrm>
          <a:prstGeom prst="rect">
            <a:avLst/>
          </a:prstGeom>
          <a:noFill/>
        </p:spPr>
        <p:txBody>
          <a:bodyPr wrap="square" rtlCol="0">
            <a:spAutoFit/>
          </a:bodyPr>
          <a:lstStyle/>
          <a:p>
            <a:r>
              <a:rPr lang="en-US" b="1" dirty="0">
                <a:hlinkClick r:id="rId2"/>
              </a:rPr>
              <a:t>Basis-independent treatment of the C2HDM</a:t>
            </a:r>
            <a:endParaRPr lang="en-US" b="1" dirty="0"/>
          </a:p>
          <a:p>
            <a:r>
              <a:rPr lang="en-US" dirty="0"/>
              <a:t>R. </a:t>
            </a:r>
            <a:r>
              <a:rPr lang="en-US" dirty="0" err="1"/>
              <a:t>Boto</a:t>
            </a:r>
            <a:r>
              <a:rPr lang="en-US" dirty="0"/>
              <a:t>, T.V. Fernandes, H.E. Haber, J.C. </a:t>
            </a:r>
            <a:r>
              <a:rPr lang="en-US" dirty="0" err="1"/>
              <a:t>Romão</a:t>
            </a:r>
            <a:r>
              <a:rPr lang="en-US" dirty="0"/>
              <a:t> and J.P. Silva, arXiv:2001.01430 [hep-</a:t>
            </a:r>
            <a:r>
              <a:rPr lang="en-US" dirty="0" err="1"/>
              <a:t>ph</a:t>
            </a:r>
            <a:r>
              <a:rPr lang="en-US" dirty="0"/>
              <a:t>]</a:t>
            </a:r>
            <a:endParaRPr lang="en-US" b="1" dirty="0">
              <a:hlinkClick r:id="rId3"/>
            </a:endParaRPr>
          </a:p>
          <a:p>
            <a:endParaRPr lang="en-US" b="1" dirty="0">
              <a:hlinkClick r:id="rId2"/>
            </a:endParaRPr>
          </a:p>
          <a:p>
            <a:r>
              <a:rPr lang="en-US" b="1" dirty="0">
                <a:hlinkClick r:id="rId2"/>
              </a:rPr>
              <a:t>Symmetries and mass degeneracies in the scalar sector</a:t>
            </a:r>
            <a:endParaRPr lang="en-US" b="1" dirty="0">
              <a:hlinkClick r:id="rId3"/>
            </a:endParaRPr>
          </a:p>
          <a:p>
            <a:r>
              <a:rPr lang="en-US" dirty="0"/>
              <a:t>H.E. Haber, O.M. </a:t>
            </a:r>
            <a:r>
              <a:rPr lang="en-US" dirty="0" err="1"/>
              <a:t>Ogreid</a:t>
            </a:r>
            <a:r>
              <a:rPr lang="en-US" dirty="0"/>
              <a:t>, Per </a:t>
            </a:r>
            <a:r>
              <a:rPr lang="en-US" dirty="0" err="1"/>
              <a:t>Osland</a:t>
            </a:r>
            <a:r>
              <a:rPr lang="en-US" dirty="0"/>
              <a:t> and M.N. </a:t>
            </a:r>
            <a:r>
              <a:rPr lang="en-US" dirty="0" err="1"/>
              <a:t>Rebelo</a:t>
            </a:r>
            <a:r>
              <a:rPr lang="en-US" dirty="0"/>
              <a:t>, JHEP </a:t>
            </a:r>
            <a:r>
              <a:rPr lang="en-US" b="1" dirty="0"/>
              <a:t>1901</a:t>
            </a:r>
            <a:r>
              <a:rPr lang="en-US" dirty="0"/>
              <a:t> (2019) 042.</a:t>
            </a:r>
          </a:p>
          <a:p>
            <a:endParaRPr lang="en-US" b="1" dirty="0">
              <a:hlinkClick r:id="rId3"/>
            </a:endParaRPr>
          </a:p>
          <a:p>
            <a:r>
              <a:rPr lang="en-US" b="1" dirty="0">
                <a:hlinkClick r:id="rId3"/>
              </a:rPr>
              <a:t>Heavy Higgs boson decays in the alignment limit of the 2HDM</a:t>
            </a:r>
            <a:endParaRPr lang="en-US" b="1" dirty="0"/>
          </a:p>
          <a:p>
            <a:r>
              <a:rPr lang="en-US" dirty="0"/>
              <a:t>B. </a:t>
            </a:r>
            <a:r>
              <a:rPr lang="en-US" dirty="0" err="1"/>
              <a:t>Grzadkowski</a:t>
            </a:r>
            <a:r>
              <a:rPr lang="en-US" dirty="0"/>
              <a:t>, H.E. Haber, O.M. </a:t>
            </a:r>
            <a:r>
              <a:rPr lang="en-US" dirty="0" err="1"/>
              <a:t>Ogreid</a:t>
            </a:r>
            <a:r>
              <a:rPr lang="en-US" dirty="0"/>
              <a:t> and Per </a:t>
            </a:r>
            <a:r>
              <a:rPr lang="en-US" dirty="0" err="1"/>
              <a:t>Osland</a:t>
            </a:r>
            <a:r>
              <a:rPr lang="en-US" dirty="0"/>
              <a:t>, JHEP </a:t>
            </a:r>
            <a:r>
              <a:rPr lang="en-US" b="1" dirty="0"/>
              <a:t>1812</a:t>
            </a:r>
            <a:r>
              <a:rPr lang="en-US" dirty="0"/>
              <a:t> (2018) 056. </a:t>
            </a:r>
            <a:endParaRPr lang="en-US" b="1" dirty="0">
              <a:hlinkClick r:id="rId4"/>
            </a:endParaRPr>
          </a:p>
          <a:p>
            <a:endParaRPr lang="en-US" b="1" dirty="0">
              <a:hlinkClick r:id="rId4"/>
            </a:endParaRPr>
          </a:p>
          <a:p>
            <a:r>
              <a:rPr lang="en-US" b="1" dirty="0">
                <a:hlinkClick r:id="rId4"/>
              </a:rPr>
              <a:t>Multi-Higgs doublet models: the Higgs-fermion couplings and their sum rules</a:t>
            </a:r>
            <a:endParaRPr lang="en-US" b="1" dirty="0"/>
          </a:p>
          <a:p>
            <a:r>
              <a:rPr lang="en-US" dirty="0"/>
              <a:t>M.P. Bento, H.E. Haber, J.C. </a:t>
            </a:r>
            <a:r>
              <a:rPr lang="en-US" dirty="0" err="1"/>
              <a:t>Romão</a:t>
            </a:r>
            <a:r>
              <a:rPr lang="en-US" dirty="0"/>
              <a:t> and J.P. Silva, JHEP </a:t>
            </a:r>
            <a:r>
              <a:rPr lang="en-US" b="1" dirty="0"/>
              <a:t>1810</a:t>
            </a:r>
            <a:r>
              <a:rPr lang="en-US" dirty="0"/>
              <a:t> (2018) 143.</a:t>
            </a:r>
          </a:p>
          <a:p>
            <a:endParaRPr lang="en-US" b="1" dirty="0">
              <a:hlinkClick r:id="rId5"/>
            </a:endParaRPr>
          </a:p>
          <a:p>
            <a:r>
              <a:rPr lang="en-US" b="1" dirty="0">
                <a:hlinkClick r:id="rId6"/>
              </a:rPr>
              <a:t>Approximate Higgs alignment without decoupling</a:t>
            </a:r>
            <a:endParaRPr lang="en-US" b="1" dirty="0"/>
          </a:p>
          <a:p>
            <a:r>
              <a:rPr lang="en-US" dirty="0"/>
              <a:t>H.E. Haber, in the Proceedings of the 53th Rencontres de </a:t>
            </a:r>
            <a:r>
              <a:rPr lang="en-US" dirty="0" err="1"/>
              <a:t>Moriond</a:t>
            </a:r>
            <a:r>
              <a:rPr lang="en-US" dirty="0"/>
              <a:t>, QCD Session, March 17—24, 2018, in La </a:t>
            </a:r>
            <a:r>
              <a:rPr lang="en-US" dirty="0" err="1"/>
              <a:t>Thuile</a:t>
            </a:r>
            <a:r>
              <a:rPr lang="en-US" dirty="0"/>
              <a:t>, </a:t>
            </a:r>
            <a:r>
              <a:rPr lang="en-US" dirty="0" err="1"/>
              <a:t>Aosta</a:t>
            </a:r>
            <a:r>
              <a:rPr lang="en-US" dirty="0"/>
              <a:t> Valley, Italy, edited by E. Augé, J. </a:t>
            </a:r>
            <a:r>
              <a:rPr lang="en-US" dirty="0" err="1"/>
              <a:t>Dumarchez</a:t>
            </a:r>
            <a:r>
              <a:rPr lang="en-US" dirty="0"/>
              <a:t> and J. </a:t>
            </a:r>
            <a:r>
              <a:rPr lang="en-US" dirty="0" err="1"/>
              <a:t>Trân</a:t>
            </a:r>
            <a:r>
              <a:rPr lang="en-US" dirty="0"/>
              <a:t> Thanh </a:t>
            </a:r>
            <a:r>
              <a:rPr lang="en-US" dirty="0" err="1"/>
              <a:t>Vân</a:t>
            </a:r>
            <a:r>
              <a:rPr lang="en-US" dirty="0"/>
              <a:t> (ARISF Publishers, France, 2018) pp. 139–142.</a:t>
            </a:r>
          </a:p>
          <a:p>
            <a:endParaRPr lang="en-US" b="1" dirty="0">
              <a:hlinkClick r:id="rId5"/>
            </a:endParaRPr>
          </a:p>
          <a:p>
            <a:r>
              <a:rPr lang="en-US" b="1" dirty="0">
                <a:hlinkClick r:id="rId7"/>
              </a:rPr>
              <a:t>Supersymmetric theory and models</a:t>
            </a:r>
          </a:p>
          <a:p>
            <a:r>
              <a:rPr lang="en-US" dirty="0"/>
              <a:t>H.E. Haber and </a:t>
            </a:r>
            <a:r>
              <a:rPr lang="en-US" dirty="0">
                <a:solidFill>
                  <a:srgbClr val="FF0000"/>
                </a:solidFill>
              </a:rPr>
              <a:t>L. Stephenson Haskins</a:t>
            </a:r>
            <a:r>
              <a:rPr lang="en-US" dirty="0"/>
              <a:t>, </a:t>
            </a:r>
            <a:r>
              <a:rPr lang="mr-IN" dirty="0" err="1"/>
              <a:t>arXiv</a:t>
            </a:r>
            <a:r>
              <a:rPr lang="mr-IN" dirty="0"/>
              <a:t>:</a:t>
            </a:r>
            <a:r>
              <a:rPr lang="en-US" dirty="0"/>
              <a:t>1712</a:t>
            </a:r>
            <a:r>
              <a:rPr lang="mr-IN" dirty="0"/>
              <a:t>.</a:t>
            </a:r>
            <a:r>
              <a:rPr lang="en-US" dirty="0"/>
              <a:t>05926 </a:t>
            </a:r>
            <a:r>
              <a:rPr lang="mr-IN" dirty="0"/>
              <a:t>[</a:t>
            </a:r>
            <a:r>
              <a:rPr lang="mr-IN" dirty="0" err="1"/>
              <a:t>hep-ph</a:t>
            </a:r>
            <a:r>
              <a:rPr lang="mr-IN" dirty="0"/>
              <a:t>]</a:t>
            </a:r>
            <a:r>
              <a:rPr lang="en-US" dirty="0"/>
              <a:t>, in Chapter 6 of </a:t>
            </a:r>
            <a:r>
              <a:rPr lang="en-US" i="1" dirty="0">
                <a:hlinkClick r:id="rId8"/>
              </a:rPr>
              <a:t>TASI 2016: Anticipating the Next Discoveries in Particle Physics</a:t>
            </a:r>
            <a:r>
              <a:rPr lang="en-US" dirty="0"/>
              <a:t>, edited by </a:t>
            </a:r>
            <a:r>
              <a:rPr lang="en-US" dirty="0" err="1"/>
              <a:t>Rouven</a:t>
            </a:r>
            <a:r>
              <a:rPr lang="en-US" dirty="0"/>
              <a:t> Essig and Ian Low (World Scientific, Singapore, 2018) pp. 355--499. </a:t>
            </a:r>
          </a:p>
          <a:p>
            <a:endParaRPr lang="en-US" b="1" dirty="0">
              <a:hlinkClick r:id="rId9"/>
            </a:endParaRPr>
          </a:p>
          <a:p>
            <a:r>
              <a:rPr lang="en-US" sz="2000" dirty="0"/>
              <a:t> UCSC graduate student authors in </a:t>
            </a:r>
            <a:r>
              <a:rPr lang="en-US" sz="2000" dirty="0">
                <a:solidFill>
                  <a:srgbClr val="FF0000"/>
                </a:solidFill>
              </a:rPr>
              <a:t>red.</a:t>
            </a:r>
            <a:endParaRPr lang="en-US" sz="2000" b="1" dirty="0">
              <a:hlinkClick r:id="rId9"/>
            </a:endParaRPr>
          </a:p>
        </p:txBody>
      </p:sp>
      <p:sp>
        <p:nvSpPr>
          <p:cNvPr id="3" name="TextBox 2"/>
          <p:cNvSpPr txBox="1"/>
          <p:nvPr/>
        </p:nvSpPr>
        <p:spPr>
          <a:xfrm>
            <a:off x="3051654" y="-21771"/>
            <a:ext cx="2626745" cy="461665"/>
          </a:xfrm>
          <a:prstGeom prst="rect">
            <a:avLst/>
          </a:prstGeom>
          <a:noFill/>
        </p:spPr>
        <p:txBody>
          <a:bodyPr wrap="none" rtlCol="0">
            <a:spAutoFit/>
          </a:bodyPr>
          <a:lstStyle/>
          <a:p>
            <a:r>
              <a:rPr lang="en-US" sz="2400" u="sng" dirty="0"/>
              <a:t>Recent Publications</a:t>
            </a:r>
          </a:p>
        </p:txBody>
      </p:sp>
    </p:spTree>
    <p:extLst>
      <p:ext uri="{BB962C8B-B14F-4D97-AF65-F5344CB8AC3E}">
        <p14:creationId xmlns:p14="http://schemas.microsoft.com/office/powerpoint/2010/main" val="132905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53047" cy="507831"/>
          </a:xfrm>
          <a:prstGeom prst="rect">
            <a:avLst/>
          </a:prstGeom>
          <a:noFill/>
        </p:spPr>
        <p:txBody>
          <a:bodyPr wrap="none" rtlCol="0">
            <a:spAutoFit/>
          </a:bodyPr>
          <a:lstStyle/>
          <a:p>
            <a:r>
              <a:rPr lang="en-US" sz="2700" dirty="0">
                <a:solidFill>
                  <a:srgbClr val="FF0000"/>
                </a:solidFill>
              </a:rPr>
              <a:t>Should we expect an extended Higgs sector beyond the SM?</a:t>
            </a:r>
          </a:p>
        </p:txBody>
      </p:sp>
      <p:sp>
        <p:nvSpPr>
          <p:cNvPr id="4" name="TextBox 3"/>
          <p:cNvSpPr txBox="1"/>
          <p:nvPr/>
        </p:nvSpPr>
        <p:spPr>
          <a:xfrm>
            <a:off x="430343" y="856357"/>
            <a:ext cx="8351304" cy="6001643"/>
          </a:xfrm>
          <a:prstGeom prst="rect">
            <a:avLst/>
          </a:prstGeom>
          <a:noFill/>
        </p:spPr>
        <p:txBody>
          <a:bodyPr wrap="square" rtlCol="0">
            <a:spAutoFit/>
          </a:bodyPr>
          <a:lstStyle/>
          <a:p>
            <a:pPr marL="214313" indent="-214313">
              <a:buFont typeface="Wingdings" charset="2"/>
              <a:buChar char="Ø"/>
            </a:pPr>
            <a:r>
              <a:rPr lang="en-US" sz="2400" dirty="0"/>
              <a:t>The fermion and gauge boson sectors of the SM are not of minimal form  (“who ordered that?”). So, why should the spin-0 (scalar) sector be minimal?</a:t>
            </a:r>
          </a:p>
          <a:p>
            <a:pPr marL="214313" indent="-214313">
              <a:buFont typeface="Wingdings" charset="2"/>
              <a:buChar char="Ø"/>
            </a:pPr>
            <a:endParaRPr lang="en-US" sz="2400" dirty="0"/>
          </a:p>
          <a:p>
            <a:pPr marL="257175" indent="-257175">
              <a:buFont typeface="Wingdings" charset="2"/>
              <a:buChar char="Ø"/>
            </a:pPr>
            <a:r>
              <a:rPr lang="en-US" sz="2400" dirty="0"/>
              <a:t>Adding new scalar states can alleviate the </a:t>
            </a:r>
            <a:r>
              <a:rPr lang="en-US" sz="2400" dirty="0" err="1"/>
              <a:t>metastability</a:t>
            </a:r>
            <a:r>
              <a:rPr lang="en-US" sz="2400" dirty="0"/>
              <a:t> of the vacuum, allowing the Higgs-sector-extended SM to be valid all the way up to the Planck scale.</a:t>
            </a:r>
          </a:p>
          <a:p>
            <a:endParaRPr lang="en-US" sz="2400" dirty="0"/>
          </a:p>
          <a:p>
            <a:pPr marL="257175" indent="-257175">
              <a:buFont typeface="Wingdings" charset="2"/>
              <a:buChar char="Ø"/>
            </a:pPr>
            <a:r>
              <a:rPr lang="en-US" sz="2400" dirty="0"/>
              <a:t>Extended Higgs sectors can provide a dark matter candidate.</a:t>
            </a:r>
          </a:p>
          <a:p>
            <a:pPr marL="257175" indent="-257175">
              <a:buFont typeface="Wingdings" charset="2"/>
              <a:buChar char="Ø"/>
            </a:pPr>
            <a:endParaRPr lang="en-US" sz="2400" dirty="0"/>
          </a:p>
          <a:p>
            <a:pPr marL="257175" indent="-257175">
              <a:buFont typeface="Wingdings" charset="2"/>
              <a:buChar char="Ø"/>
            </a:pPr>
            <a:r>
              <a:rPr lang="en-US" sz="2400" dirty="0"/>
              <a:t>Extended Higgs sectors can provide new sources of CP violation (which may be useful in </a:t>
            </a:r>
            <a:r>
              <a:rPr lang="en-US" sz="2400" dirty="0" err="1"/>
              <a:t>baryogenesis</a:t>
            </a:r>
            <a:r>
              <a:rPr lang="en-US" sz="2400" dirty="0"/>
              <a:t>).</a:t>
            </a:r>
          </a:p>
          <a:p>
            <a:endParaRPr lang="en-US" sz="2400" dirty="0"/>
          </a:p>
          <a:p>
            <a:pPr marL="257175" indent="-257175">
              <a:buFont typeface="Wingdings" charset="2"/>
              <a:buChar char="Ø"/>
            </a:pPr>
            <a:r>
              <a:rPr lang="en-US" sz="2400" dirty="0"/>
              <a:t>Models of physics beyond the SM often require additional scalar Higgs states. E.g., two Higgs doublets are required in the minimal supersymmetric extension of the SM (MSSM).</a:t>
            </a:r>
          </a:p>
        </p:txBody>
      </p:sp>
    </p:spTree>
    <p:extLst>
      <p:ext uri="{BB962C8B-B14F-4D97-AF65-F5344CB8AC3E}">
        <p14:creationId xmlns:p14="http://schemas.microsoft.com/office/powerpoint/2010/main" val="87191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05AA09-BCB2-C640-A7EC-42898D647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684128"/>
            <a:ext cx="4101599" cy="4624208"/>
          </a:xfrm>
          <a:prstGeom prst="rect">
            <a:avLst/>
          </a:prstGeom>
        </p:spPr>
      </p:pic>
      <p:sp>
        <p:nvSpPr>
          <p:cNvPr id="6" name="TextBox 5"/>
          <p:cNvSpPr txBox="1"/>
          <p:nvPr/>
        </p:nvSpPr>
        <p:spPr>
          <a:xfrm>
            <a:off x="1090020" y="160908"/>
            <a:ext cx="6963958" cy="523220"/>
          </a:xfrm>
          <a:prstGeom prst="rect">
            <a:avLst/>
          </a:prstGeom>
          <a:noFill/>
        </p:spPr>
        <p:txBody>
          <a:bodyPr wrap="none" rtlCol="0">
            <a:spAutoFit/>
          </a:bodyPr>
          <a:lstStyle/>
          <a:p>
            <a:r>
              <a:rPr lang="en-US" sz="2800" dirty="0">
                <a:solidFill>
                  <a:srgbClr val="FF0000"/>
                </a:solidFill>
              </a:rPr>
              <a:t>Search for deviations from SM-Higgs couplings</a:t>
            </a:r>
          </a:p>
        </p:txBody>
      </p:sp>
      <p:sp>
        <p:nvSpPr>
          <p:cNvPr id="8" name="TextBox 7"/>
          <p:cNvSpPr txBox="1"/>
          <p:nvPr/>
        </p:nvSpPr>
        <p:spPr>
          <a:xfrm>
            <a:off x="5202063" y="5308336"/>
            <a:ext cx="3941937" cy="1600438"/>
          </a:xfrm>
          <a:prstGeom prst="rect">
            <a:avLst/>
          </a:prstGeom>
          <a:noFill/>
        </p:spPr>
        <p:txBody>
          <a:bodyPr wrap="square" rtlCol="0">
            <a:spAutoFit/>
          </a:bodyPr>
          <a:lstStyle/>
          <a:p>
            <a:pPr lvl="0" eaLnBrk="0" fontAlgn="base" hangingPunct="0">
              <a:spcBef>
                <a:spcPct val="0"/>
              </a:spcBef>
              <a:spcAft>
                <a:spcPct val="0"/>
              </a:spcAft>
            </a:pPr>
            <a:r>
              <a:rPr lang="en-US" sz="1400" dirty="0"/>
              <a:t>Summary of the </a:t>
            </a:r>
            <a:r>
              <a:rPr lang="en-US" sz="1400" dirty="0" err="1"/>
              <a:t>κ</a:t>
            </a:r>
            <a:r>
              <a:rPr lang="en-US" sz="1400" dirty="0"/>
              <a:t> framework model assuming that there are no additional BSM contributions to the Higgs boson width, i.e. BR</a:t>
            </a:r>
            <a:r>
              <a:rPr lang="en-US" sz="1400" baseline="-25000" dirty="0"/>
              <a:t>BSM</a:t>
            </a:r>
            <a:r>
              <a:rPr lang="en-US" sz="1400" dirty="0"/>
              <a:t>=0.   The points indicate the best fit values while the thick and thin horizontal bars show the 1𝜎 and 2𝜎 CL intervals, respectively.  </a:t>
            </a:r>
            <a:r>
              <a:rPr lang="en-US" altLang="en-US" sz="1400" dirty="0">
                <a:latin typeface="Arial" panose="020B0604020202020204" pitchFamily="34" charset="0"/>
                <a:cs typeface="Arial" panose="020B0604020202020204" pitchFamily="34" charset="0"/>
              </a:rPr>
              <a:t>Taken from </a:t>
            </a:r>
            <a:r>
              <a:rPr lang="en-US" sz="1400" dirty="0"/>
              <a:t>CMS Collaboration, </a:t>
            </a:r>
          </a:p>
          <a:p>
            <a:pPr lvl="0" eaLnBrk="0" fontAlgn="base" hangingPunct="0">
              <a:spcBef>
                <a:spcPct val="0"/>
              </a:spcBef>
              <a:spcAft>
                <a:spcPct val="0"/>
              </a:spcAft>
            </a:pPr>
            <a:r>
              <a:rPr lang="en-US" sz="1400" dirty="0"/>
              <a:t>CMS-PAS-HIG-19-005 (January, 2020).</a:t>
            </a:r>
            <a:endParaRPr lang="en-US" altLang="en-US" sz="1400" dirty="0">
              <a:latin typeface="Arial" panose="020B0604020202020204" pitchFamily="34" charset="0"/>
              <a:cs typeface="Arial" panose="020B0604020202020204" pitchFamily="34" charset="0"/>
            </a:endParaRPr>
          </a:p>
        </p:txBody>
      </p:sp>
      <p:sp>
        <p:nvSpPr>
          <p:cNvPr id="11" name="TextBox 10"/>
          <p:cNvSpPr txBox="1"/>
          <p:nvPr/>
        </p:nvSpPr>
        <p:spPr>
          <a:xfrm>
            <a:off x="808691" y="4800712"/>
            <a:ext cx="4175403" cy="2031325"/>
          </a:xfrm>
          <a:prstGeom prst="rect">
            <a:avLst/>
          </a:prstGeom>
          <a:noFill/>
        </p:spPr>
        <p:txBody>
          <a:bodyPr wrap="square" rtlCol="0">
            <a:spAutoFit/>
          </a:bodyPr>
          <a:lstStyle/>
          <a:p>
            <a:pPr eaLnBrk="0" fontAlgn="base" hangingPunct="0">
              <a:spcBef>
                <a:spcPct val="0"/>
              </a:spcBef>
              <a:spcAft>
                <a:spcPct val="0"/>
              </a:spcAft>
            </a:pPr>
            <a:r>
              <a:rPr lang="en-US" sz="1400" dirty="0"/>
              <a:t>Negative log-likelihood contours at 68% and 95% CL in the (</a:t>
            </a:r>
            <a:r>
              <a:rPr lang="en-US" sz="1400" dirty="0" err="1"/>
              <a:t>κ</a:t>
            </a:r>
            <a:r>
              <a:rPr lang="en-US" sz="1400" baseline="-25000" dirty="0" err="1"/>
              <a:t>F</a:t>
            </a:r>
            <a:r>
              <a:rPr lang="en-US" sz="1400" dirty="0"/>
              <a:t> ,</a:t>
            </a:r>
            <a:r>
              <a:rPr lang="en-US" sz="1400" dirty="0" err="1"/>
              <a:t>κ</a:t>
            </a:r>
            <a:r>
              <a:rPr lang="en-US" sz="1400" baseline="-25000" dirty="0" err="1"/>
              <a:t>V</a:t>
            </a:r>
            <a:r>
              <a:rPr lang="en-US" sz="1400" dirty="0"/>
              <a:t>) plane for the individual decay channels and the combined fit, assuming that the coupling strengths to fermions and vector bosons to be positive. No contributions from invisible or undetected Higgs boson decays are assumed. The best-fit value for each measurement is indicated by a cross while the SM hypothesis is indicated by a star. Taken from ATLAS collaboration, Phys. Rev. </a:t>
            </a:r>
            <a:r>
              <a:rPr lang="en-US" sz="1400" b="1" dirty="0"/>
              <a:t>D</a:t>
            </a:r>
            <a:r>
              <a:rPr lang="en-US" sz="1400" dirty="0"/>
              <a:t> 101, 012002 (2020).</a:t>
            </a:r>
          </a:p>
        </p:txBody>
      </p:sp>
      <p:pic>
        <p:nvPicPr>
          <p:cNvPr id="7" name="Picture 6">
            <a:extLst>
              <a:ext uri="{FF2B5EF4-FFF2-40B4-BE49-F238E27FC236}">
                <a16:creationId xmlns:a16="http://schemas.microsoft.com/office/drawing/2014/main" id="{D3034AFA-714E-EC49-9D6C-79BA9910D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1" y="1034044"/>
            <a:ext cx="5313666" cy="3821546"/>
          </a:xfrm>
          <a:prstGeom prst="rect">
            <a:avLst/>
          </a:prstGeom>
        </p:spPr>
      </p:pic>
    </p:spTree>
    <p:extLst>
      <p:ext uri="{BB962C8B-B14F-4D97-AF65-F5344CB8AC3E}">
        <p14:creationId xmlns:p14="http://schemas.microsoft.com/office/powerpoint/2010/main" val="203353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914489-35C5-7F49-B039-28936C7B3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98"/>
            <a:ext cx="9144000" cy="6623603"/>
          </a:xfrm>
          <a:prstGeom prst="rect">
            <a:avLst/>
          </a:prstGeom>
        </p:spPr>
      </p:pic>
    </p:spTree>
    <p:extLst>
      <p:ext uri="{BB962C8B-B14F-4D97-AF65-F5344CB8AC3E}">
        <p14:creationId xmlns:p14="http://schemas.microsoft.com/office/powerpoint/2010/main" val="1989474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5E244-891B-E94F-B3C9-1B9CD1BBC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47" y="228600"/>
            <a:ext cx="8577215" cy="6477000"/>
          </a:xfrm>
          <a:prstGeom prst="rect">
            <a:avLst/>
          </a:prstGeom>
        </p:spPr>
      </p:pic>
    </p:spTree>
    <p:extLst>
      <p:ext uri="{BB962C8B-B14F-4D97-AF65-F5344CB8AC3E}">
        <p14:creationId xmlns:p14="http://schemas.microsoft.com/office/powerpoint/2010/main" val="103661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304800"/>
            <a:ext cx="8629477" cy="461665"/>
          </a:xfrm>
          <a:prstGeom prst="rect">
            <a:avLst/>
          </a:prstGeom>
          <a:noFill/>
        </p:spPr>
        <p:txBody>
          <a:bodyPr wrap="square" rtlCol="0">
            <a:spAutoFit/>
          </a:bodyPr>
          <a:lstStyle/>
          <a:p>
            <a:r>
              <a:rPr lang="en-US" sz="2400" dirty="0">
                <a:solidFill>
                  <a:srgbClr val="FF0000"/>
                </a:solidFill>
              </a:rPr>
              <a:t>Evidence for new physics beyond the SM in B decays to muon pairs?</a:t>
            </a:r>
          </a:p>
        </p:txBody>
      </p:sp>
      <p:pic>
        <p:nvPicPr>
          <p:cNvPr id="3" name="Picture 2"/>
          <p:cNvPicPr>
            <a:picLocks noChangeAspect="1"/>
          </p:cNvPicPr>
          <p:nvPr/>
        </p:nvPicPr>
        <p:blipFill>
          <a:blip r:embed="rId2"/>
          <a:stretch>
            <a:fillRect/>
          </a:stretch>
        </p:blipFill>
        <p:spPr>
          <a:xfrm>
            <a:off x="3711388" y="2819400"/>
            <a:ext cx="1775012" cy="1257300"/>
          </a:xfrm>
          <a:prstGeom prst="rect">
            <a:avLst/>
          </a:prstGeom>
        </p:spPr>
      </p:pic>
      <p:sp>
        <p:nvSpPr>
          <p:cNvPr id="4" name="TextBox 3"/>
          <p:cNvSpPr txBox="1"/>
          <p:nvPr/>
        </p:nvSpPr>
        <p:spPr>
          <a:xfrm>
            <a:off x="685800" y="1095247"/>
            <a:ext cx="8248477" cy="369332"/>
          </a:xfrm>
          <a:prstGeom prst="rect">
            <a:avLst/>
          </a:prstGeom>
          <a:noFill/>
        </p:spPr>
        <p:txBody>
          <a:bodyPr wrap="none" rtlCol="0">
            <a:spAutoFit/>
          </a:bodyPr>
          <a:lstStyle/>
          <a:p>
            <a:r>
              <a:rPr lang="en-US" dirty="0"/>
              <a:t>Recent results from </a:t>
            </a:r>
            <a:r>
              <a:rPr lang="en-US" dirty="0" err="1"/>
              <a:t>LHCb</a:t>
            </a:r>
            <a:r>
              <a:rPr lang="en-US" dirty="0"/>
              <a:t> and CMS at the LHC yield the following branching ratios (BR):</a:t>
            </a:r>
          </a:p>
        </p:txBody>
      </p:sp>
      <p:sp>
        <p:nvSpPr>
          <p:cNvPr id="6" name="TextBox 5"/>
          <p:cNvSpPr txBox="1"/>
          <p:nvPr/>
        </p:nvSpPr>
        <p:spPr>
          <a:xfrm>
            <a:off x="685800" y="2471839"/>
            <a:ext cx="6629400" cy="369332"/>
          </a:xfrm>
          <a:prstGeom prst="rect">
            <a:avLst/>
          </a:prstGeom>
          <a:noFill/>
        </p:spPr>
        <p:txBody>
          <a:bodyPr wrap="square" rtlCol="0">
            <a:spAutoFit/>
          </a:bodyPr>
          <a:lstStyle/>
          <a:p>
            <a:r>
              <a:rPr lang="en-US" dirty="0"/>
              <a:t>which should be compared with the SM predictions, </a:t>
            </a:r>
          </a:p>
        </p:txBody>
      </p:sp>
      <p:sp>
        <p:nvSpPr>
          <p:cNvPr id="8" name="TextBox 7"/>
          <p:cNvSpPr txBox="1"/>
          <p:nvPr/>
        </p:nvSpPr>
        <p:spPr>
          <a:xfrm>
            <a:off x="685800" y="3881539"/>
            <a:ext cx="8001000" cy="2308324"/>
          </a:xfrm>
          <a:prstGeom prst="rect">
            <a:avLst/>
          </a:prstGeom>
          <a:noFill/>
        </p:spPr>
        <p:txBody>
          <a:bodyPr wrap="square" rtlCol="0">
            <a:spAutoFit/>
          </a:bodyPr>
          <a:lstStyle/>
          <a:p>
            <a:r>
              <a:rPr lang="en-US" dirty="0"/>
              <a:t>In S. Gori, H.E. Haber and </a:t>
            </a:r>
            <a:r>
              <a:rPr lang="en-US" dirty="0">
                <a:solidFill>
                  <a:srgbClr val="FF0000"/>
                </a:solidFill>
              </a:rPr>
              <a:t>E. Santos</a:t>
            </a:r>
            <a:r>
              <a:rPr lang="en-US" dirty="0"/>
              <a:t>, JHEP </a:t>
            </a:r>
            <a:r>
              <a:rPr lang="en-US" b="1" dirty="0"/>
              <a:t>1706</a:t>
            </a:r>
            <a:r>
              <a:rPr lang="en-US" dirty="0"/>
              <a:t> (2017) 110, new contributions to these decays were considered in the two Higgs doublet model (2HDM) where flavor alignment is imposed at very high energies.  However, renormalization group running generates small flavor-changing neutral Higgs couplings that do not exist in the SM and can contribute to neutral B decays.</a:t>
            </a:r>
          </a:p>
          <a:p>
            <a:endParaRPr lang="en-US" dirty="0"/>
          </a:p>
          <a:p>
            <a:r>
              <a:rPr lang="en-US" dirty="0"/>
              <a:t>The present data already puts interesting constraints on the flavor alignment parameters </a:t>
            </a:r>
            <a:r>
              <a:rPr lang="en-US" dirty="0" err="1"/>
              <a:t>a</a:t>
            </a:r>
            <a:r>
              <a:rPr lang="en-US" baseline="30000" dirty="0" err="1"/>
              <a:t>U</a:t>
            </a:r>
            <a:r>
              <a:rPr lang="en-US" baseline="30000" dirty="0"/>
              <a:t>  </a:t>
            </a:r>
            <a:r>
              <a:rPr lang="en-US" dirty="0"/>
              <a:t>and </a:t>
            </a:r>
            <a:r>
              <a:rPr lang="en-US" dirty="0" err="1"/>
              <a:t>a</a:t>
            </a:r>
            <a:r>
              <a:rPr lang="en-US" baseline="30000" dirty="0" err="1"/>
              <a:t>D</a:t>
            </a:r>
            <a:r>
              <a:rPr lang="en-US" baseline="30000" dirty="0"/>
              <a:t> </a:t>
            </a:r>
            <a:r>
              <a:rPr lang="en-US" dirty="0"/>
              <a:t> of our model.   </a:t>
            </a:r>
          </a:p>
        </p:txBody>
      </p:sp>
      <p:pic>
        <p:nvPicPr>
          <p:cNvPr id="10" name="Picture 9">
            <a:extLst>
              <a:ext uri="{FF2B5EF4-FFF2-40B4-BE49-F238E27FC236}">
                <a16:creationId xmlns:a16="http://schemas.microsoft.com/office/drawing/2014/main" id="{EE666003-5074-E44C-AB7F-5DC049FA04C6}"/>
              </a:ext>
            </a:extLst>
          </p:cNvPr>
          <p:cNvPicPr>
            <a:picLocks noChangeAspect="1"/>
          </p:cNvPicPr>
          <p:nvPr/>
        </p:nvPicPr>
        <p:blipFill>
          <a:blip r:embed="rId3"/>
          <a:stretch>
            <a:fillRect/>
          </a:stretch>
        </p:blipFill>
        <p:spPr>
          <a:xfrm>
            <a:off x="2540000" y="1574218"/>
            <a:ext cx="4539932" cy="787982"/>
          </a:xfrm>
          <a:prstGeom prst="rect">
            <a:avLst/>
          </a:prstGeom>
        </p:spPr>
      </p:pic>
      <p:pic>
        <p:nvPicPr>
          <p:cNvPr id="11" name="Picture 10">
            <a:extLst>
              <a:ext uri="{FF2B5EF4-FFF2-40B4-BE49-F238E27FC236}">
                <a16:creationId xmlns:a16="http://schemas.microsoft.com/office/drawing/2014/main" id="{B9B23056-6028-314E-B30B-6F545F415EDD}"/>
              </a:ext>
            </a:extLst>
          </p:cNvPr>
          <p:cNvPicPr>
            <a:picLocks noChangeAspect="1"/>
          </p:cNvPicPr>
          <p:nvPr/>
        </p:nvPicPr>
        <p:blipFill>
          <a:blip r:embed="rId4"/>
          <a:stretch>
            <a:fillRect/>
          </a:stretch>
        </p:blipFill>
        <p:spPr>
          <a:xfrm>
            <a:off x="2529114" y="2976461"/>
            <a:ext cx="4606875" cy="687693"/>
          </a:xfrm>
          <a:prstGeom prst="rect">
            <a:avLst/>
          </a:prstGeom>
        </p:spPr>
      </p:pic>
    </p:spTree>
    <p:extLst>
      <p:ext uri="{BB962C8B-B14F-4D97-AF65-F5344CB8AC3E}">
        <p14:creationId xmlns:p14="http://schemas.microsoft.com/office/powerpoint/2010/main" val="51871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69BB3-05EF-D54A-96D9-2714FA70F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61756" cy="6553200"/>
          </a:xfrm>
          <a:prstGeom prst="rect">
            <a:avLst/>
          </a:prstGeom>
        </p:spPr>
      </p:pic>
    </p:spTree>
    <p:extLst>
      <p:ext uri="{BB962C8B-B14F-4D97-AF65-F5344CB8AC3E}">
        <p14:creationId xmlns:p14="http://schemas.microsoft.com/office/powerpoint/2010/main" val="99349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486" y="228600"/>
            <a:ext cx="7463133" cy="523220"/>
          </a:xfrm>
          <a:prstGeom prst="rect">
            <a:avLst/>
          </a:prstGeom>
          <a:noFill/>
        </p:spPr>
        <p:txBody>
          <a:bodyPr wrap="none" rtlCol="0">
            <a:spAutoFit/>
          </a:bodyPr>
          <a:lstStyle/>
          <a:p>
            <a:r>
              <a:rPr lang="en-US" sz="2800" dirty="0">
                <a:solidFill>
                  <a:srgbClr val="FF0000"/>
                </a:solidFill>
              </a:rPr>
              <a:t>My recent Ph.D. students and their thesis projects</a:t>
            </a:r>
          </a:p>
        </p:txBody>
      </p:sp>
      <p:sp>
        <p:nvSpPr>
          <p:cNvPr id="7" name="TextBox 6"/>
          <p:cNvSpPr txBox="1"/>
          <p:nvPr/>
        </p:nvSpPr>
        <p:spPr>
          <a:xfrm>
            <a:off x="598715" y="914400"/>
            <a:ext cx="7543800" cy="3139321"/>
          </a:xfrm>
          <a:prstGeom prst="rect">
            <a:avLst/>
          </a:prstGeom>
          <a:noFill/>
        </p:spPr>
        <p:txBody>
          <a:bodyPr wrap="square" rtlCol="0">
            <a:spAutoFit/>
          </a:bodyPr>
          <a:lstStyle/>
          <a:p>
            <a:r>
              <a:rPr lang="en-US" dirty="0"/>
              <a:t>John Mason (2008): Hard </a:t>
            </a:r>
            <a:r>
              <a:rPr lang="en-US" dirty="0" err="1"/>
              <a:t>Supersymmetry</a:t>
            </a:r>
            <a:r>
              <a:rPr lang="en-US" dirty="0"/>
              <a:t>-Breaking “Wrong-Higgs” Couplings     </a:t>
            </a:r>
            <a:br>
              <a:rPr lang="en-US" dirty="0"/>
            </a:br>
            <a:r>
              <a:rPr lang="en-US" dirty="0"/>
              <a:t>                                          of the MSSM</a:t>
            </a:r>
          </a:p>
          <a:p>
            <a:endParaRPr lang="en-US" dirty="0"/>
          </a:p>
          <a:p>
            <a:r>
              <a:rPr lang="en-US" dirty="0"/>
              <a:t>Deva O’Neil (2009): Phenomenology of the Basis-Independent CP-Violating</a:t>
            </a:r>
          </a:p>
          <a:p>
            <a:r>
              <a:rPr lang="en-US" dirty="0"/>
              <a:t>                                          Two-Higgs Doublet Model (2HDM)</a:t>
            </a:r>
          </a:p>
          <a:p>
            <a:endParaRPr lang="en-US" dirty="0"/>
          </a:p>
          <a:p>
            <a:r>
              <a:rPr lang="en-US" dirty="0"/>
              <a:t>Laura Fava (2015): Precision Measurement of UED Coupling Constants Using</a:t>
            </a:r>
          </a:p>
          <a:p>
            <a:r>
              <a:rPr lang="en-US" dirty="0"/>
              <a:t>                                          Like-Sign Leptons at the LHC</a:t>
            </a:r>
          </a:p>
          <a:p>
            <a:endParaRPr lang="en-US" dirty="0"/>
          </a:p>
          <a:p>
            <a:r>
              <a:rPr lang="en-US" dirty="0"/>
              <a:t>Edward Santos (2015): Renormalization Group Constraints on the Two-Higgs</a:t>
            </a:r>
          </a:p>
          <a:p>
            <a:r>
              <a:rPr lang="en-US" dirty="0"/>
              <a:t>                                           Doublet Model</a:t>
            </a:r>
          </a:p>
        </p:txBody>
      </p:sp>
      <p:sp>
        <p:nvSpPr>
          <p:cNvPr id="8" name="TextBox 7"/>
          <p:cNvSpPr txBox="1"/>
          <p:nvPr/>
        </p:nvSpPr>
        <p:spPr>
          <a:xfrm>
            <a:off x="653143" y="4075492"/>
            <a:ext cx="7658443" cy="2677656"/>
          </a:xfrm>
          <a:prstGeom prst="rect">
            <a:avLst/>
          </a:prstGeom>
          <a:noFill/>
        </p:spPr>
        <p:txBody>
          <a:bodyPr wrap="none" rtlCol="0">
            <a:spAutoFit/>
          </a:bodyPr>
          <a:lstStyle/>
          <a:p>
            <a:r>
              <a:rPr lang="en-US" sz="2400" dirty="0">
                <a:solidFill>
                  <a:srgbClr val="00B0F0"/>
                </a:solidFill>
              </a:rPr>
              <a:t>Where are they now?</a:t>
            </a:r>
          </a:p>
          <a:p>
            <a:endParaRPr lang="en-US" dirty="0"/>
          </a:p>
          <a:p>
            <a:r>
              <a:rPr lang="en-US" dirty="0"/>
              <a:t>J. Mason – following a three-year post doctoral research associate in particle </a:t>
            </a:r>
          </a:p>
          <a:p>
            <a:r>
              <a:rPr lang="en-US" dirty="0"/>
              <a:t>                    theory at Harvard University, John accepted a position as an </a:t>
            </a:r>
          </a:p>
          <a:p>
            <a:r>
              <a:rPr lang="en-US" dirty="0"/>
              <a:t>                    associate professor of physics at Western State College of Colorado </a:t>
            </a:r>
          </a:p>
          <a:p>
            <a:r>
              <a:rPr lang="en-US" dirty="0"/>
              <a:t>D. O’Neil – associate professor of physics at Bridgewater College (in Virginia)</a:t>
            </a:r>
          </a:p>
          <a:p>
            <a:r>
              <a:rPr lang="en-US" dirty="0"/>
              <a:t>L. Fava and E. Santos – participated in the Insight Data Science Fellows Program;</a:t>
            </a:r>
          </a:p>
          <a:p>
            <a:r>
              <a:rPr lang="en-US" dirty="0"/>
              <a:t>                     initially found employment in Silicon Valley.  </a:t>
            </a:r>
          </a:p>
          <a:p>
            <a:r>
              <a:rPr lang="en-US" dirty="0"/>
              <a:t>E. Santos – presently works for Google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48302E-451A-A34B-9A72-31AFFA6ABD02}"/>
              </a:ext>
            </a:extLst>
          </p:cNvPr>
          <p:cNvSpPr/>
          <p:nvPr/>
        </p:nvSpPr>
        <p:spPr>
          <a:xfrm>
            <a:off x="707570" y="1461406"/>
            <a:ext cx="7543800" cy="369332"/>
          </a:xfrm>
          <a:prstGeom prst="rect">
            <a:avLst/>
          </a:prstGeom>
        </p:spPr>
        <p:txBody>
          <a:bodyPr wrap="square">
            <a:spAutoFit/>
          </a:bodyPr>
          <a:lstStyle/>
          <a:p>
            <a:r>
              <a:rPr lang="en-US" dirty="0"/>
              <a:t>Laurel Stephenson Haskins (2017): Supersymmetry , Inflation and Dark Matter</a:t>
            </a:r>
          </a:p>
        </p:txBody>
      </p:sp>
      <p:sp>
        <p:nvSpPr>
          <p:cNvPr id="4" name="Rectangle 3">
            <a:extLst>
              <a:ext uri="{FF2B5EF4-FFF2-40B4-BE49-F238E27FC236}">
                <a16:creationId xmlns:a16="http://schemas.microsoft.com/office/drawing/2014/main" id="{A092A709-479D-C54B-99D2-EC4ABA4A6239}"/>
              </a:ext>
            </a:extLst>
          </p:cNvPr>
          <p:cNvSpPr/>
          <p:nvPr/>
        </p:nvSpPr>
        <p:spPr>
          <a:xfrm>
            <a:off x="685800" y="350103"/>
            <a:ext cx="7910051" cy="954107"/>
          </a:xfrm>
          <a:prstGeom prst="rect">
            <a:avLst/>
          </a:prstGeom>
        </p:spPr>
        <p:txBody>
          <a:bodyPr wrap="none">
            <a:spAutoFit/>
          </a:bodyPr>
          <a:lstStyle/>
          <a:p>
            <a:r>
              <a:rPr lang="en-US" sz="2800" dirty="0">
                <a:solidFill>
                  <a:srgbClr val="FF0000"/>
                </a:solidFill>
              </a:rPr>
              <a:t>Recent Ph.D. student (co-advised with Michael Dine) </a:t>
            </a:r>
          </a:p>
          <a:p>
            <a:r>
              <a:rPr lang="en-US" sz="2800" dirty="0">
                <a:solidFill>
                  <a:srgbClr val="FF0000"/>
                </a:solidFill>
              </a:rPr>
              <a:t>and her thesis project</a:t>
            </a:r>
            <a:endParaRPr lang="en-US" sz="2800" dirty="0"/>
          </a:p>
        </p:txBody>
      </p:sp>
      <p:sp>
        <p:nvSpPr>
          <p:cNvPr id="5" name="Rectangle 4">
            <a:extLst>
              <a:ext uri="{FF2B5EF4-FFF2-40B4-BE49-F238E27FC236}">
                <a16:creationId xmlns:a16="http://schemas.microsoft.com/office/drawing/2014/main" id="{59B5925A-2ABC-324D-9F86-FCBA89EC0E3A}"/>
              </a:ext>
            </a:extLst>
          </p:cNvPr>
          <p:cNvSpPr/>
          <p:nvPr/>
        </p:nvSpPr>
        <p:spPr>
          <a:xfrm>
            <a:off x="1001485" y="1987934"/>
            <a:ext cx="7141029" cy="1661993"/>
          </a:xfrm>
          <a:prstGeom prst="rect">
            <a:avLst/>
          </a:prstGeom>
        </p:spPr>
        <p:txBody>
          <a:bodyPr wrap="square">
            <a:spAutoFit/>
          </a:bodyPr>
          <a:lstStyle/>
          <a:p>
            <a:r>
              <a:rPr lang="en-US" sz="2400" dirty="0">
                <a:solidFill>
                  <a:srgbClr val="00B0F0"/>
                </a:solidFill>
              </a:rPr>
              <a:t>First postdoctoral position</a:t>
            </a:r>
          </a:p>
          <a:p>
            <a:r>
              <a:rPr lang="en-US" dirty="0"/>
              <a:t>Research Associate at the </a:t>
            </a:r>
            <a:r>
              <a:rPr lang="en-US" dirty="0" err="1"/>
              <a:t>Racah</a:t>
            </a:r>
            <a:r>
              <a:rPr lang="en-US" dirty="0"/>
              <a:t> Institute of Physics at the Hebrew University of Jerusalem</a:t>
            </a:r>
            <a:endParaRPr lang="en-US" sz="2400" dirty="0">
              <a:solidFill>
                <a:srgbClr val="00B0F0"/>
              </a:solidFill>
            </a:endParaRPr>
          </a:p>
          <a:p>
            <a:r>
              <a:rPr lang="en-US" sz="2400" dirty="0">
                <a:solidFill>
                  <a:srgbClr val="00B0F0"/>
                </a:solidFill>
              </a:rPr>
              <a:t>Current position</a:t>
            </a:r>
          </a:p>
          <a:p>
            <a:r>
              <a:rPr lang="en-US" dirty="0"/>
              <a:t>Working in data science in San Francisco</a:t>
            </a:r>
          </a:p>
        </p:txBody>
      </p:sp>
      <p:sp>
        <p:nvSpPr>
          <p:cNvPr id="6" name="TextBox 5">
            <a:extLst>
              <a:ext uri="{FF2B5EF4-FFF2-40B4-BE49-F238E27FC236}">
                <a16:creationId xmlns:a16="http://schemas.microsoft.com/office/drawing/2014/main" id="{739E6967-0A1F-7E4F-B613-0B356AC1633A}"/>
              </a:ext>
            </a:extLst>
          </p:cNvPr>
          <p:cNvSpPr txBox="1"/>
          <p:nvPr/>
        </p:nvSpPr>
        <p:spPr>
          <a:xfrm>
            <a:off x="484413" y="3788564"/>
            <a:ext cx="8175172" cy="2862322"/>
          </a:xfrm>
          <a:prstGeom prst="rect">
            <a:avLst/>
          </a:prstGeom>
          <a:noFill/>
        </p:spPr>
        <p:txBody>
          <a:bodyPr wrap="square" rtlCol="0">
            <a:spAutoFit/>
          </a:bodyPr>
          <a:lstStyle/>
          <a:p>
            <a:r>
              <a:rPr lang="en-US" dirty="0"/>
              <a:t>We collaborated on two projects:</a:t>
            </a:r>
          </a:p>
          <a:p>
            <a:endParaRPr lang="en-US" dirty="0"/>
          </a:p>
          <a:p>
            <a:r>
              <a:rPr lang="en-US" dirty="0"/>
              <a:t>     1. M. Dine, P. Draper, H.E. Haber and </a:t>
            </a:r>
            <a:r>
              <a:rPr lang="en-US" dirty="0">
                <a:solidFill>
                  <a:srgbClr val="FF0000"/>
                </a:solidFill>
              </a:rPr>
              <a:t>L. Stephenson Haskins</a:t>
            </a:r>
            <a:r>
              <a:rPr lang="en-US" dirty="0"/>
              <a:t>, </a:t>
            </a:r>
            <a:r>
              <a:rPr lang="en-US" i="1" dirty="0"/>
              <a:t>Perturbation Theory in </a:t>
            </a:r>
          </a:p>
          <a:p>
            <a:r>
              <a:rPr lang="en-US" i="1" dirty="0"/>
              <a:t>         Supersymmetric QED: Infrared Divergences and Gauge Invariance</a:t>
            </a:r>
            <a:r>
              <a:rPr lang="en-US" dirty="0"/>
              <a:t>,</a:t>
            </a:r>
            <a:br>
              <a:rPr lang="en-US" dirty="0"/>
            </a:br>
            <a:r>
              <a:rPr lang="en-US" dirty="0"/>
              <a:t>         Phys. Rev. D </a:t>
            </a:r>
            <a:r>
              <a:rPr lang="en-US" b="1" dirty="0"/>
              <a:t>94</a:t>
            </a:r>
            <a:r>
              <a:rPr lang="en-US" dirty="0"/>
              <a:t>, 095003 (2016).</a:t>
            </a:r>
          </a:p>
          <a:p>
            <a:endParaRPr lang="en-US" dirty="0"/>
          </a:p>
          <a:p>
            <a:r>
              <a:rPr lang="en-US" dirty="0"/>
              <a:t>     2. H.E. Haber and </a:t>
            </a:r>
            <a:r>
              <a:rPr lang="en-US" dirty="0">
                <a:solidFill>
                  <a:srgbClr val="FF0000"/>
                </a:solidFill>
              </a:rPr>
              <a:t>L. Stephenson Haskins</a:t>
            </a:r>
            <a:r>
              <a:rPr lang="en-US" dirty="0"/>
              <a:t>, </a:t>
            </a:r>
            <a:r>
              <a:rPr lang="en-US" i="1" dirty="0"/>
              <a:t>Supersymmetric Theory and Models</a:t>
            </a:r>
            <a:r>
              <a:rPr lang="en-US" dirty="0"/>
              <a:t>,</a:t>
            </a:r>
            <a:br>
              <a:rPr lang="en-US" dirty="0"/>
            </a:br>
            <a:r>
              <a:rPr lang="en-US" dirty="0"/>
              <a:t>          arXiv:1712.05926 [hep-</a:t>
            </a:r>
            <a:r>
              <a:rPr lang="en-US" dirty="0" err="1"/>
              <a:t>ph</a:t>
            </a:r>
            <a:r>
              <a:rPr lang="en-US" dirty="0"/>
              <a:t>],  in Chapter 6 of </a:t>
            </a:r>
            <a:r>
              <a:rPr lang="en-US" i="1" dirty="0"/>
              <a:t>TASI 2016: Anticipating the Next </a:t>
            </a:r>
          </a:p>
          <a:p>
            <a:r>
              <a:rPr lang="en-US" i="1" dirty="0"/>
              <a:t>          Discoveries in Particle Physics</a:t>
            </a:r>
            <a:r>
              <a:rPr lang="en-US" dirty="0"/>
              <a:t>, edited by </a:t>
            </a:r>
            <a:r>
              <a:rPr lang="en-US" dirty="0" err="1"/>
              <a:t>Rouven</a:t>
            </a:r>
            <a:r>
              <a:rPr lang="en-US" dirty="0"/>
              <a:t> Essig and Ian Low (World </a:t>
            </a:r>
          </a:p>
          <a:p>
            <a:r>
              <a:rPr lang="en-US" dirty="0"/>
              <a:t>         Scientific, Singapore, 2018) pp. 355--499. </a:t>
            </a:r>
          </a:p>
        </p:txBody>
      </p:sp>
    </p:spTree>
    <p:extLst>
      <p:ext uri="{BB962C8B-B14F-4D97-AF65-F5344CB8AC3E}">
        <p14:creationId xmlns:p14="http://schemas.microsoft.com/office/powerpoint/2010/main" val="69918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620000" cy="584775"/>
          </a:xfrm>
          <a:prstGeom prst="rect">
            <a:avLst/>
          </a:prstGeom>
          <a:noFill/>
        </p:spPr>
        <p:txBody>
          <a:bodyPr wrap="square" rtlCol="0">
            <a:spAutoFit/>
          </a:bodyPr>
          <a:lstStyle/>
          <a:p>
            <a:r>
              <a:rPr lang="en-US" sz="3200" dirty="0"/>
              <a:t>The Standard Model (SM) of Particle Physics </a:t>
            </a:r>
          </a:p>
        </p:txBody>
      </p:sp>
      <p:sp>
        <p:nvSpPr>
          <p:cNvPr id="4" name="TextBox 3"/>
          <p:cNvSpPr txBox="1"/>
          <p:nvPr/>
        </p:nvSpPr>
        <p:spPr>
          <a:xfrm>
            <a:off x="4800600" y="2057400"/>
            <a:ext cx="3810000" cy="1631216"/>
          </a:xfrm>
          <a:prstGeom prst="rect">
            <a:avLst/>
          </a:prstGeom>
          <a:noFill/>
        </p:spPr>
        <p:txBody>
          <a:bodyPr wrap="square" rtlCol="0">
            <a:spAutoFit/>
          </a:bodyPr>
          <a:lstStyle/>
          <a:p>
            <a:r>
              <a:rPr lang="en-US" sz="2000" dirty="0"/>
              <a:t>The elementary particles consists of three generations of spin-1/2 quarks and leptons, the gauge bosons of SU(3)</a:t>
            </a:r>
            <a:r>
              <a:rPr lang="en-US" sz="2000" dirty="0" err="1"/>
              <a:t>xSU</a:t>
            </a:r>
            <a:r>
              <a:rPr lang="en-US" sz="2000" dirty="0"/>
              <a:t>(2)</a:t>
            </a:r>
            <a:r>
              <a:rPr lang="en-US" sz="2000" dirty="0" err="1"/>
              <a:t>xU</a:t>
            </a:r>
            <a:r>
              <a:rPr lang="en-US" sz="2000" dirty="0"/>
              <a:t>(1), and </a:t>
            </a:r>
          </a:p>
          <a:p>
            <a:r>
              <a:rPr lang="en-US" sz="2000" dirty="0"/>
              <a:t>the Higgs boson. </a:t>
            </a:r>
          </a:p>
        </p:txBody>
      </p:sp>
      <p:sp>
        <p:nvSpPr>
          <p:cNvPr id="5" name="TextBox 4"/>
          <p:cNvSpPr txBox="1"/>
          <p:nvPr/>
        </p:nvSpPr>
        <p:spPr>
          <a:xfrm>
            <a:off x="4800600" y="4046722"/>
            <a:ext cx="4156892" cy="1631216"/>
          </a:xfrm>
          <a:prstGeom prst="rect">
            <a:avLst/>
          </a:prstGeom>
          <a:noFill/>
        </p:spPr>
        <p:txBody>
          <a:bodyPr wrap="square" rtlCol="0">
            <a:spAutoFit/>
          </a:bodyPr>
          <a:lstStyle/>
          <a:p>
            <a:r>
              <a:rPr lang="en-US" sz="2000" dirty="0"/>
              <a:t>Technically, massive neutrinos </a:t>
            </a:r>
          </a:p>
          <a:p>
            <a:r>
              <a:rPr lang="en-US" sz="2000" dirty="0"/>
              <a:t>require an extension of the Standard</a:t>
            </a:r>
          </a:p>
          <a:p>
            <a:r>
              <a:rPr lang="en-US" sz="2000" dirty="0"/>
              <a:t>Model, but most likely the relevant</a:t>
            </a:r>
          </a:p>
          <a:p>
            <a:r>
              <a:rPr lang="en-US" sz="2000" dirty="0"/>
              <a:t>scale of the new physics lies way</a:t>
            </a:r>
          </a:p>
          <a:p>
            <a:r>
              <a:rPr lang="en-US" sz="2000" dirty="0"/>
              <a:t>beyond the </a:t>
            </a:r>
            <a:r>
              <a:rPr lang="en-US" sz="2000" dirty="0" err="1"/>
              <a:t>terascale</a:t>
            </a:r>
            <a:r>
              <a:rPr lang="en-US" sz="2000" dirty="0"/>
              <a:t>.  </a:t>
            </a:r>
          </a:p>
        </p:txBody>
      </p:sp>
      <p:pic>
        <p:nvPicPr>
          <p:cNvPr id="1026" name="Picture 2" descr="C:\Users\Howard Haber\Documents\courses\ph205\Elem_particl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25595"/>
            <a:ext cx="4092261" cy="365234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09E33-5D5F-8E46-BE87-AD594F14C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57" y="381000"/>
            <a:ext cx="4584700" cy="6337300"/>
          </a:xfrm>
          <a:prstGeom prst="rect">
            <a:avLst/>
          </a:prstGeom>
        </p:spPr>
      </p:pic>
      <p:pic>
        <p:nvPicPr>
          <p:cNvPr id="7" name="Picture 6">
            <a:extLst>
              <a:ext uri="{FF2B5EF4-FFF2-40B4-BE49-F238E27FC236}">
                <a16:creationId xmlns:a16="http://schemas.microsoft.com/office/drawing/2014/main" id="{99C6AFA5-7795-C94D-A975-DDF6915B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88900"/>
            <a:ext cx="4190728" cy="6629400"/>
          </a:xfrm>
          <a:prstGeom prst="rect">
            <a:avLst/>
          </a:prstGeom>
        </p:spPr>
      </p:pic>
    </p:spTree>
    <p:extLst>
      <p:ext uri="{BB962C8B-B14F-4D97-AF65-F5344CB8AC3E}">
        <p14:creationId xmlns:p14="http://schemas.microsoft.com/office/powerpoint/2010/main" val="2923868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0A5A1E-BBFE-9849-8C01-A403F0955F30}"/>
              </a:ext>
            </a:extLst>
          </p:cNvPr>
          <p:cNvSpPr/>
          <p:nvPr/>
        </p:nvSpPr>
        <p:spPr>
          <a:xfrm>
            <a:off x="1066800" y="152400"/>
            <a:ext cx="6858000" cy="523220"/>
          </a:xfrm>
          <a:prstGeom prst="rect">
            <a:avLst/>
          </a:prstGeom>
        </p:spPr>
        <p:txBody>
          <a:bodyPr wrap="square">
            <a:spAutoFit/>
          </a:bodyPr>
          <a:lstStyle/>
          <a:p>
            <a:r>
              <a:rPr lang="en-US" sz="2800" dirty="0">
                <a:solidFill>
                  <a:srgbClr val="FF0000"/>
                </a:solidFill>
              </a:rPr>
              <a:t>My current Ph.D. students and their projects</a:t>
            </a:r>
            <a:endParaRPr lang="en-US" sz="2800" dirty="0"/>
          </a:p>
        </p:txBody>
      </p:sp>
      <p:sp>
        <p:nvSpPr>
          <p:cNvPr id="3" name="Rectangle 2">
            <a:extLst>
              <a:ext uri="{FF2B5EF4-FFF2-40B4-BE49-F238E27FC236}">
                <a16:creationId xmlns:a16="http://schemas.microsoft.com/office/drawing/2014/main" id="{B0601A43-EC0B-6D44-861F-B5DF67DEFD29}"/>
              </a:ext>
            </a:extLst>
          </p:cNvPr>
          <p:cNvSpPr/>
          <p:nvPr/>
        </p:nvSpPr>
        <p:spPr>
          <a:xfrm>
            <a:off x="304800" y="808959"/>
            <a:ext cx="8839200" cy="2677656"/>
          </a:xfrm>
          <a:prstGeom prst="rect">
            <a:avLst/>
          </a:prstGeom>
        </p:spPr>
        <p:txBody>
          <a:bodyPr wrap="square">
            <a:spAutoFit/>
          </a:bodyPr>
          <a:lstStyle/>
          <a:p>
            <a:pPr marL="257175" indent="-257175">
              <a:buFont typeface="Wingdings" charset="2"/>
              <a:buChar char="Ø"/>
            </a:pPr>
            <a:r>
              <a:rPr lang="en-US" sz="2400" dirty="0"/>
              <a:t>2HDM high energy flavor alignment (with S. Gori and </a:t>
            </a:r>
            <a:r>
              <a:rPr lang="en-US" sz="2400" dirty="0">
                <a:solidFill>
                  <a:srgbClr val="C00000"/>
                </a:solidFill>
              </a:rPr>
              <a:t>E. </a:t>
            </a:r>
            <a:r>
              <a:rPr lang="en-US" sz="2400" dirty="0" err="1">
                <a:solidFill>
                  <a:srgbClr val="C00000"/>
                </a:solidFill>
              </a:rPr>
              <a:t>Shahly</a:t>
            </a:r>
            <a:r>
              <a:rPr lang="en-US" sz="2400" dirty="0"/>
              <a:t>)</a:t>
            </a:r>
          </a:p>
          <a:p>
            <a:pPr marL="685800" lvl="1" indent="-342900">
              <a:buFont typeface="Arial" charset="0"/>
              <a:buChar char="•"/>
            </a:pPr>
            <a:r>
              <a:rPr lang="en-US" sz="2400" dirty="0"/>
              <a:t>Neutral Higgs-mediated flavor violation in the lepton sector.</a:t>
            </a:r>
          </a:p>
          <a:p>
            <a:pPr marL="685800" lvl="1" indent="-342900">
              <a:buFont typeface="Arial" charset="0"/>
              <a:buChar char="•"/>
            </a:pPr>
            <a:endParaRPr lang="en-US" sz="2400" dirty="0"/>
          </a:p>
          <a:p>
            <a:pPr marL="257175" indent="-257175">
              <a:buFont typeface="Wingdings" charset="2"/>
              <a:buChar char="Ø"/>
            </a:pPr>
            <a:r>
              <a:rPr lang="en-US" sz="2400" dirty="0"/>
              <a:t>Phenomenological aspects of more general 2HDMs (with </a:t>
            </a:r>
            <a:r>
              <a:rPr lang="en-US" sz="2400" dirty="0">
                <a:solidFill>
                  <a:srgbClr val="C00000"/>
                </a:solidFill>
              </a:rPr>
              <a:t>J. Connell </a:t>
            </a:r>
            <a:r>
              <a:rPr lang="en-US" sz="2400" dirty="0"/>
              <a:t>and P. Ferreira)</a:t>
            </a:r>
          </a:p>
          <a:p>
            <a:pPr marL="600075" lvl="1" indent="-257175">
              <a:buFont typeface="Arial" charset="0"/>
              <a:buChar char="•"/>
            </a:pPr>
            <a:r>
              <a:rPr lang="en-US" sz="2400" dirty="0"/>
              <a:t>Exploring </a:t>
            </a:r>
            <a:r>
              <a:rPr lang="en-US" sz="2400"/>
              <a:t>some (local) 3</a:t>
            </a:r>
            <a:r>
              <a:rPr lang="en-US" sz="2400" dirty="0"/>
              <a:t>𝝈 deviations in ATLAS searches for new Higgs </a:t>
            </a:r>
            <a:r>
              <a:rPr lang="en-US" sz="2400"/>
              <a:t>bosons, with </a:t>
            </a:r>
            <a:r>
              <a:rPr lang="en-US" sz="2400" dirty="0"/>
              <a:t>implications for the flavor-aligned 2HDM.</a:t>
            </a:r>
          </a:p>
        </p:txBody>
      </p:sp>
      <p:pic>
        <p:nvPicPr>
          <p:cNvPr id="5" name="Picture 4">
            <a:extLst>
              <a:ext uri="{FF2B5EF4-FFF2-40B4-BE49-F238E27FC236}">
                <a16:creationId xmlns:a16="http://schemas.microsoft.com/office/drawing/2014/main" id="{1B4BD8E4-0653-A146-8E9D-A316ABA81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485924"/>
            <a:ext cx="4165600" cy="3009827"/>
          </a:xfrm>
          <a:prstGeom prst="rect">
            <a:avLst/>
          </a:prstGeom>
        </p:spPr>
      </p:pic>
      <p:pic>
        <p:nvPicPr>
          <p:cNvPr id="6" name="Picture 5">
            <a:extLst>
              <a:ext uri="{FF2B5EF4-FFF2-40B4-BE49-F238E27FC236}">
                <a16:creationId xmlns:a16="http://schemas.microsoft.com/office/drawing/2014/main" id="{72F4C874-1057-A343-8004-025B44DA2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50" y="3429001"/>
            <a:ext cx="3944595" cy="3123674"/>
          </a:xfrm>
          <a:prstGeom prst="rect">
            <a:avLst/>
          </a:prstGeom>
        </p:spPr>
      </p:pic>
      <p:sp>
        <p:nvSpPr>
          <p:cNvPr id="7" name="TextBox 6">
            <a:extLst>
              <a:ext uri="{FF2B5EF4-FFF2-40B4-BE49-F238E27FC236}">
                <a16:creationId xmlns:a16="http://schemas.microsoft.com/office/drawing/2014/main" id="{91D0CF23-A5EF-7645-82EA-E3364D2D8FA4}"/>
              </a:ext>
            </a:extLst>
          </p:cNvPr>
          <p:cNvSpPr txBox="1"/>
          <p:nvPr/>
        </p:nvSpPr>
        <p:spPr>
          <a:xfrm>
            <a:off x="232325" y="6412468"/>
            <a:ext cx="4263475" cy="369332"/>
          </a:xfrm>
          <a:prstGeom prst="rect">
            <a:avLst/>
          </a:prstGeom>
          <a:noFill/>
        </p:spPr>
        <p:txBody>
          <a:bodyPr wrap="none" rtlCol="0">
            <a:spAutoFit/>
          </a:bodyPr>
          <a:lstStyle/>
          <a:p>
            <a:r>
              <a:rPr lang="en-US" dirty="0"/>
              <a:t>ATLAS Collaboration, JHEP </a:t>
            </a:r>
            <a:r>
              <a:rPr lang="en-US" b="1" dirty="0"/>
              <a:t>1803</a:t>
            </a:r>
            <a:r>
              <a:rPr lang="en-US" dirty="0"/>
              <a:t> (2018) 174 </a:t>
            </a:r>
          </a:p>
        </p:txBody>
      </p:sp>
      <p:sp>
        <p:nvSpPr>
          <p:cNvPr id="8" name="TextBox 7">
            <a:extLst>
              <a:ext uri="{FF2B5EF4-FFF2-40B4-BE49-F238E27FC236}">
                <a16:creationId xmlns:a16="http://schemas.microsoft.com/office/drawing/2014/main" id="{DAD4FB86-EE05-4342-8AD4-5108F61DFE44}"/>
              </a:ext>
            </a:extLst>
          </p:cNvPr>
          <p:cNvSpPr txBox="1"/>
          <p:nvPr/>
        </p:nvSpPr>
        <p:spPr>
          <a:xfrm>
            <a:off x="4777159" y="6400800"/>
            <a:ext cx="4222631" cy="369332"/>
          </a:xfrm>
          <a:prstGeom prst="rect">
            <a:avLst/>
          </a:prstGeom>
          <a:noFill/>
        </p:spPr>
        <p:txBody>
          <a:bodyPr wrap="none" rtlCol="0">
            <a:spAutoFit/>
          </a:bodyPr>
          <a:lstStyle/>
          <a:p>
            <a:r>
              <a:rPr lang="en-US" dirty="0"/>
              <a:t>ATLAS Collaboration, JHEP </a:t>
            </a:r>
            <a:r>
              <a:rPr lang="en-US" b="1" dirty="0"/>
              <a:t>1901 </a:t>
            </a:r>
            <a:r>
              <a:rPr lang="en-US" dirty="0"/>
              <a:t>(2019) 030</a:t>
            </a:r>
          </a:p>
        </p:txBody>
      </p:sp>
    </p:spTree>
    <p:extLst>
      <p:ext uri="{BB962C8B-B14F-4D97-AF65-F5344CB8AC3E}">
        <p14:creationId xmlns:p14="http://schemas.microsoft.com/office/powerpoint/2010/main" val="1941876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79975"/>
            <a:ext cx="6125203" cy="584775"/>
          </a:xfrm>
          <a:prstGeom prst="rect">
            <a:avLst/>
          </a:prstGeom>
          <a:noFill/>
        </p:spPr>
        <p:txBody>
          <a:bodyPr wrap="none" rtlCol="0">
            <a:spAutoFit/>
          </a:bodyPr>
          <a:lstStyle/>
          <a:p>
            <a:r>
              <a:rPr lang="en-US" sz="3200" u="sng" dirty="0"/>
              <a:t>Other Ongoing and Future Activities</a:t>
            </a:r>
          </a:p>
        </p:txBody>
      </p:sp>
      <p:sp>
        <p:nvSpPr>
          <p:cNvPr id="3" name="TextBox 2"/>
          <p:cNvSpPr txBox="1"/>
          <p:nvPr/>
        </p:nvSpPr>
        <p:spPr>
          <a:xfrm>
            <a:off x="457198" y="1143000"/>
            <a:ext cx="8610601" cy="3785652"/>
          </a:xfrm>
          <a:prstGeom prst="rect">
            <a:avLst/>
          </a:prstGeom>
          <a:noFill/>
        </p:spPr>
        <p:txBody>
          <a:bodyPr wrap="square" rtlCol="0">
            <a:spAutoFit/>
          </a:bodyPr>
          <a:lstStyle/>
          <a:p>
            <a:pPr marL="214313" indent="-214313">
              <a:buFont typeface="Wingdings" charset="2"/>
              <a:buChar char="Ø"/>
            </a:pPr>
            <a:r>
              <a:rPr lang="en-US" sz="2400" dirty="0"/>
              <a:t>Natural alignment without decoupling (with P. Draper,…)</a:t>
            </a:r>
          </a:p>
          <a:p>
            <a:pPr marL="685800" lvl="1" indent="-342900">
              <a:buFont typeface="Arial" charset="0"/>
              <a:buChar char="•"/>
            </a:pPr>
            <a:r>
              <a:rPr lang="en-US" sz="2400" dirty="0"/>
              <a:t>Achieving a SM-like Higgs boson without fine-tuning. </a:t>
            </a:r>
          </a:p>
          <a:p>
            <a:pPr marL="257175" indent="-257175">
              <a:buFont typeface="Wingdings" charset="2"/>
              <a:buChar char="Ø"/>
            </a:pPr>
            <a:r>
              <a:rPr lang="en-US" sz="2400" dirty="0"/>
              <a:t>Theoretical studies of the CP-violating 2HDM (with J.P. Silva,…)</a:t>
            </a:r>
          </a:p>
          <a:p>
            <a:pPr marL="257175" indent="-257175">
              <a:buFont typeface="Wingdings" charset="2"/>
              <a:buChar char="Ø"/>
            </a:pPr>
            <a:r>
              <a:rPr lang="en-US" sz="2400" dirty="0"/>
              <a:t>Basis-invariant treatment of the 3HDM (with V. </a:t>
            </a:r>
            <a:r>
              <a:rPr lang="en-US" sz="2400" dirty="0" err="1"/>
              <a:t>Keus</a:t>
            </a:r>
            <a:r>
              <a:rPr lang="en-US" sz="2400" dirty="0"/>
              <a:t>)</a:t>
            </a:r>
          </a:p>
          <a:p>
            <a:pPr marL="285750" indent="-285750">
              <a:buFont typeface="Wingdings" charset="2"/>
              <a:buChar char="Ø"/>
            </a:pPr>
            <a:r>
              <a:rPr lang="en-US" sz="2400" dirty="0"/>
              <a:t>P-even CP-violating signals in scalar-mediated processes (with </a:t>
            </a:r>
          </a:p>
          <a:p>
            <a:r>
              <a:rPr lang="en-US" sz="2400" dirty="0"/>
              <a:t>     V. </a:t>
            </a:r>
            <a:r>
              <a:rPr lang="en-US" sz="2400" dirty="0" err="1"/>
              <a:t>Keus</a:t>
            </a:r>
            <a:r>
              <a:rPr lang="en-US" sz="2400" dirty="0"/>
              <a:t>, and T. </a:t>
            </a:r>
            <a:r>
              <a:rPr lang="en-US" sz="2400" dirty="0" err="1"/>
              <a:t>Stefaniak</a:t>
            </a:r>
            <a:r>
              <a:rPr lang="en-US" sz="2400" dirty="0"/>
              <a:t>)</a:t>
            </a:r>
          </a:p>
          <a:p>
            <a:pPr marL="342900" indent="-342900">
              <a:buFont typeface="Wingdings" pitchFamily="2" charset="2"/>
              <a:buChar char="Ø"/>
            </a:pPr>
            <a:r>
              <a:rPr lang="en-US" sz="2400" dirty="0"/>
              <a:t>Higgs alignment at one loop (with S.J.D. King and H. Patel) </a:t>
            </a:r>
          </a:p>
          <a:p>
            <a:pPr marL="342900" indent="-342900">
              <a:buFont typeface="Wingdings" pitchFamily="2" charset="2"/>
              <a:buChar char="Ø"/>
            </a:pPr>
            <a:r>
              <a:rPr lang="en-US" sz="2400" dirty="0"/>
              <a:t>Higgs alignment in 2HDM effective field theory</a:t>
            </a:r>
          </a:p>
          <a:p>
            <a:pPr marL="342900" indent="-342900">
              <a:buFont typeface="Wingdings" pitchFamily="2" charset="2"/>
              <a:buChar char="Ø"/>
            </a:pPr>
            <a:r>
              <a:rPr lang="en-US" sz="2400" dirty="0"/>
              <a:t>Higgs alignment in the Georgi-</a:t>
            </a:r>
            <a:r>
              <a:rPr lang="en-US" sz="2400" dirty="0" err="1"/>
              <a:t>Machacek</a:t>
            </a:r>
            <a:r>
              <a:rPr lang="en-US" sz="2400" dirty="0"/>
              <a:t> model (with P. Ferreira, H. Logan and Y. Wu)</a:t>
            </a:r>
          </a:p>
        </p:txBody>
      </p:sp>
      <p:sp>
        <p:nvSpPr>
          <p:cNvPr id="4" name="TextBox 3"/>
          <p:cNvSpPr txBox="1"/>
          <p:nvPr/>
        </p:nvSpPr>
        <p:spPr>
          <a:xfrm>
            <a:off x="457199" y="5715000"/>
            <a:ext cx="7863435" cy="461665"/>
          </a:xfrm>
          <a:prstGeom prst="rect">
            <a:avLst/>
          </a:prstGeom>
          <a:noFill/>
        </p:spPr>
        <p:txBody>
          <a:bodyPr wrap="none" rtlCol="0">
            <a:spAutoFit/>
          </a:bodyPr>
          <a:lstStyle/>
          <a:p>
            <a:r>
              <a:rPr lang="en-US" sz="2400" dirty="0">
                <a:solidFill>
                  <a:srgbClr val="FF0000"/>
                </a:solidFill>
              </a:rPr>
              <a:t>Various other projects are waiting for the right Ph.D. student</a:t>
            </a:r>
            <a:r>
              <a:rPr lang="mr-IN" sz="2400" dirty="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69426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908" y="83333"/>
            <a:ext cx="4991100" cy="668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1075" y="2362200"/>
            <a:ext cx="3623941" cy="1200329"/>
          </a:xfrm>
          <a:prstGeom prst="rect">
            <a:avLst/>
          </a:prstGeom>
          <a:noFill/>
        </p:spPr>
        <p:txBody>
          <a:bodyPr wrap="none" rtlCol="0">
            <a:spAutoFit/>
          </a:bodyPr>
          <a:lstStyle/>
          <a:p>
            <a:r>
              <a:rPr lang="en-US" sz="2400" dirty="0">
                <a:solidFill>
                  <a:srgbClr val="C00000"/>
                </a:solidFill>
              </a:rPr>
              <a:t>The discovery papers are</a:t>
            </a:r>
          </a:p>
          <a:p>
            <a:r>
              <a:rPr lang="en-US" sz="2400" dirty="0">
                <a:solidFill>
                  <a:srgbClr val="C00000"/>
                </a:solidFill>
              </a:rPr>
              <a:t>published two months later</a:t>
            </a:r>
          </a:p>
          <a:p>
            <a:r>
              <a:rPr lang="en-US" sz="2400" dirty="0">
                <a:solidFill>
                  <a:srgbClr val="C00000"/>
                </a:solidFill>
              </a:rPr>
              <a:t>In Physics Letters B.</a:t>
            </a:r>
          </a:p>
        </p:txBody>
      </p:sp>
      <p:sp>
        <p:nvSpPr>
          <p:cNvPr id="3" name="TextBox 2"/>
          <p:cNvSpPr txBox="1"/>
          <p:nvPr/>
        </p:nvSpPr>
        <p:spPr>
          <a:xfrm>
            <a:off x="152400" y="3886200"/>
            <a:ext cx="3386312" cy="1200329"/>
          </a:xfrm>
          <a:prstGeom prst="rect">
            <a:avLst/>
          </a:prstGeom>
          <a:noFill/>
        </p:spPr>
        <p:txBody>
          <a:bodyPr wrap="none" rtlCol="0">
            <a:spAutoFit/>
          </a:bodyPr>
          <a:lstStyle/>
          <a:p>
            <a:r>
              <a:rPr lang="en-US" u="sng" dirty="0">
                <a:solidFill>
                  <a:prstClr val="black"/>
                </a:solidFill>
              </a:rPr>
              <a:t>ATLAS Collaboration:</a:t>
            </a:r>
          </a:p>
          <a:p>
            <a:endParaRPr lang="en-US" u="sng" dirty="0">
              <a:solidFill>
                <a:prstClr val="black"/>
              </a:solidFill>
            </a:endParaRPr>
          </a:p>
          <a:p>
            <a:r>
              <a:rPr lang="en-US" b="1" dirty="0">
                <a:solidFill>
                  <a:prstClr val="black"/>
                </a:solidFill>
              </a:rPr>
              <a:t>Physics Letters B716 (2012) 1—29</a:t>
            </a:r>
            <a:endParaRPr lang="en-US" u="sng" dirty="0">
              <a:solidFill>
                <a:prstClr val="black"/>
              </a:solidFill>
            </a:endParaRPr>
          </a:p>
          <a:p>
            <a:endParaRPr lang="en-US" u="sng" dirty="0">
              <a:solidFill>
                <a:prstClr val="black"/>
              </a:solidFill>
            </a:endParaRPr>
          </a:p>
        </p:txBody>
      </p:sp>
      <p:sp>
        <p:nvSpPr>
          <p:cNvPr id="4" name="TextBox 3"/>
          <p:cNvSpPr txBox="1"/>
          <p:nvPr/>
        </p:nvSpPr>
        <p:spPr>
          <a:xfrm>
            <a:off x="152400" y="5410200"/>
            <a:ext cx="3505200" cy="923330"/>
          </a:xfrm>
          <a:prstGeom prst="rect">
            <a:avLst/>
          </a:prstGeom>
          <a:noFill/>
        </p:spPr>
        <p:txBody>
          <a:bodyPr wrap="square" rtlCol="0">
            <a:spAutoFit/>
          </a:bodyPr>
          <a:lstStyle/>
          <a:p>
            <a:r>
              <a:rPr lang="en-US" u="sng" dirty="0">
                <a:solidFill>
                  <a:prstClr val="black"/>
                </a:solidFill>
              </a:rPr>
              <a:t>CMS Collaboration: </a:t>
            </a:r>
          </a:p>
          <a:p>
            <a:endParaRPr lang="en-US" u="sng" dirty="0">
              <a:solidFill>
                <a:prstClr val="black"/>
              </a:solidFill>
            </a:endParaRPr>
          </a:p>
          <a:p>
            <a:r>
              <a:rPr lang="en-US" b="1" dirty="0">
                <a:solidFill>
                  <a:prstClr val="black"/>
                </a:solidFill>
              </a:rPr>
              <a:t>Physics Letters B716 (2012) 30—61</a:t>
            </a:r>
            <a:endParaRPr lang="en-US" b="1" u="sng" dirty="0">
              <a:solidFill>
                <a:prstClr val="black"/>
              </a:solidFill>
            </a:endParaRPr>
          </a:p>
        </p:txBody>
      </p:sp>
      <p:sp>
        <p:nvSpPr>
          <p:cNvPr id="5" name="TextBox 4"/>
          <p:cNvSpPr txBox="1"/>
          <p:nvPr/>
        </p:nvSpPr>
        <p:spPr>
          <a:xfrm>
            <a:off x="151075" y="609600"/>
            <a:ext cx="3922292" cy="1569660"/>
          </a:xfrm>
          <a:prstGeom prst="rect">
            <a:avLst/>
          </a:prstGeom>
          <a:noFill/>
        </p:spPr>
        <p:txBody>
          <a:bodyPr wrap="none" rtlCol="0">
            <a:spAutoFit/>
          </a:bodyPr>
          <a:lstStyle/>
          <a:p>
            <a:r>
              <a:rPr lang="en-US" sz="2400" dirty="0">
                <a:solidFill>
                  <a:srgbClr val="7030A0"/>
                </a:solidFill>
              </a:rPr>
              <a:t>On July 4, 2012, the discovery</a:t>
            </a:r>
          </a:p>
          <a:p>
            <a:r>
              <a:rPr lang="en-US" sz="2400" dirty="0">
                <a:solidFill>
                  <a:srgbClr val="7030A0"/>
                </a:solidFill>
              </a:rPr>
              <a:t>of a new boson is announced</a:t>
            </a:r>
          </a:p>
          <a:p>
            <a:r>
              <a:rPr lang="en-US" sz="2400" dirty="0">
                <a:solidFill>
                  <a:srgbClr val="7030A0"/>
                </a:solidFill>
              </a:rPr>
              <a:t>which may be the long sought</a:t>
            </a:r>
          </a:p>
          <a:p>
            <a:r>
              <a:rPr lang="en-US" sz="2400" dirty="0">
                <a:solidFill>
                  <a:srgbClr val="7030A0"/>
                </a:solidFill>
              </a:rPr>
              <a:t>after Higgs boson.</a:t>
            </a:r>
          </a:p>
        </p:txBody>
      </p:sp>
    </p:spTree>
    <p:extLst>
      <p:ext uri="{BB962C8B-B14F-4D97-AF65-F5344CB8AC3E}">
        <p14:creationId xmlns:p14="http://schemas.microsoft.com/office/powerpoint/2010/main" val="356776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Howard Haber\Documents\talks\higgsintro\ATLAS_figaux_004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4876800" cy="35006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782169"/>
            <a:ext cx="4419600" cy="1631216"/>
          </a:xfrm>
          <a:prstGeom prst="rect">
            <a:avLst/>
          </a:prstGeom>
          <a:noFill/>
        </p:spPr>
        <p:txBody>
          <a:bodyPr wrap="square" rtlCol="0">
            <a:spAutoFit/>
          </a:bodyPr>
          <a:lstStyle/>
          <a:p>
            <a:r>
              <a:rPr lang="en-US" sz="1400" dirty="0"/>
              <a:t>Invariant mass distribution of </a:t>
            </a:r>
            <a:r>
              <a:rPr lang="en-US" sz="1400" dirty="0" err="1"/>
              <a:t>diphoton</a:t>
            </a:r>
            <a:r>
              <a:rPr lang="en-US" sz="1400" dirty="0"/>
              <a:t> candidates for the combined 7 </a:t>
            </a:r>
            <a:r>
              <a:rPr lang="en-US" sz="1400" dirty="0" err="1"/>
              <a:t>TeV</a:t>
            </a:r>
            <a:r>
              <a:rPr lang="en-US" sz="1400" dirty="0"/>
              <a:t> and 8 </a:t>
            </a:r>
            <a:r>
              <a:rPr lang="en-US" sz="1400" dirty="0" err="1"/>
              <a:t>TeV</a:t>
            </a:r>
            <a:r>
              <a:rPr lang="en-US" sz="1400" dirty="0"/>
              <a:t> data samples. The result of a fit to the data of the sum of a signal component fixed to </a:t>
            </a:r>
          </a:p>
          <a:p>
            <a:r>
              <a:rPr lang="en-US" sz="1400" dirty="0" err="1">
                <a:solidFill>
                  <a:prstClr val="black"/>
                </a:solidFill>
              </a:rPr>
              <a:t>m</a:t>
            </a:r>
            <a:r>
              <a:rPr lang="en-US" sz="1400" baseline="-25000" dirty="0" err="1">
                <a:solidFill>
                  <a:prstClr val="black"/>
                </a:solidFill>
              </a:rPr>
              <a:t>H</a:t>
            </a:r>
            <a:r>
              <a:rPr lang="en-US" sz="1400" b="1" baseline="-25000" dirty="0">
                <a:solidFill>
                  <a:prstClr val="black"/>
                </a:solidFill>
              </a:rPr>
              <a:t> </a:t>
            </a:r>
            <a:r>
              <a:rPr lang="en-US" sz="1400" dirty="0"/>
              <a:t>= 126.5 </a:t>
            </a:r>
            <a:r>
              <a:rPr lang="en-US" sz="1400" dirty="0" err="1"/>
              <a:t>GeV</a:t>
            </a:r>
            <a:r>
              <a:rPr lang="en-US" sz="1400" dirty="0"/>
              <a:t> and a background component described by a fourth-order Bernstein polynomial is superimposed. The bottom inset displays the residuals of the data with respect to the fitted background component</a:t>
            </a:r>
            <a:r>
              <a:rPr lang="en-US" sz="1600" dirty="0"/>
              <a:t>. </a:t>
            </a:r>
          </a:p>
        </p:txBody>
      </p:sp>
      <p:pic>
        <p:nvPicPr>
          <p:cNvPr id="10244" name="Picture 4" descr="C:\Users\Howard Haber\Documents\talks\higgsintro\ATLAS_fig_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781128"/>
            <a:ext cx="420935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7300" y="4874502"/>
            <a:ext cx="3828350" cy="1446550"/>
          </a:xfrm>
          <a:prstGeom prst="rect">
            <a:avLst/>
          </a:prstGeom>
          <a:noFill/>
        </p:spPr>
        <p:txBody>
          <a:bodyPr wrap="square" rtlCol="0">
            <a:spAutoFit/>
          </a:bodyPr>
          <a:lstStyle/>
          <a:p>
            <a:r>
              <a:rPr lang="en-US" sz="1400" dirty="0"/>
              <a:t>The distribution of the four-lepton invariant mass, m</a:t>
            </a:r>
            <a:r>
              <a:rPr lang="en-US" sz="1400" baseline="-25000" dirty="0"/>
              <a:t>4l</a:t>
            </a:r>
            <a:r>
              <a:rPr lang="en-US" sz="1400" dirty="0"/>
              <a:t>, for the selected candidates, compared to the background expectation in the 80 to 250 </a:t>
            </a:r>
            <a:r>
              <a:rPr lang="en-US" sz="1400" dirty="0" err="1"/>
              <a:t>GeV</a:t>
            </a:r>
            <a:r>
              <a:rPr lang="en-US" sz="1400" dirty="0"/>
              <a:t> mass range, for the combination of the 7 </a:t>
            </a:r>
            <a:r>
              <a:rPr lang="en-US" sz="1400" dirty="0" err="1"/>
              <a:t>TeV</a:t>
            </a:r>
            <a:r>
              <a:rPr lang="en-US" sz="1400" dirty="0"/>
              <a:t> </a:t>
            </a:r>
          </a:p>
          <a:p>
            <a:r>
              <a:rPr lang="en-US" sz="1400" dirty="0"/>
              <a:t>8 </a:t>
            </a:r>
            <a:r>
              <a:rPr lang="en-US" sz="1400" dirty="0" err="1"/>
              <a:t>TeV</a:t>
            </a:r>
            <a:r>
              <a:rPr lang="en-US" sz="1400" dirty="0"/>
              <a:t> data. The signal expectation for a Higgs boson with </a:t>
            </a:r>
            <a:r>
              <a:rPr lang="en-US" sz="1400" dirty="0" err="1">
                <a:solidFill>
                  <a:prstClr val="black"/>
                </a:solidFill>
              </a:rPr>
              <a:t>m</a:t>
            </a:r>
            <a:r>
              <a:rPr lang="en-US" sz="1400" baseline="-25000" dirty="0" err="1">
                <a:solidFill>
                  <a:prstClr val="black"/>
                </a:solidFill>
              </a:rPr>
              <a:t>H</a:t>
            </a:r>
            <a:r>
              <a:rPr lang="en-US" sz="1400" dirty="0"/>
              <a:t>=125 </a:t>
            </a:r>
            <a:r>
              <a:rPr lang="en-US" sz="1400" dirty="0" err="1"/>
              <a:t>GeV</a:t>
            </a:r>
            <a:r>
              <a:rPr lang="en-US" sz="1400" dirty="0"/>
              <a:t> is also shown</a:t>
            </a:r>
            <a:r>
              <a:rPr lang="en-US" dirty="0"/>
              <a:t>. </a:t>
            </a:r>
          </a:p>
        </p:txBody>
      </p:sp>
      <p:sp>
        <p:nvSpPr>
          <p:cNvPr id="4" name="TextBox 3"/>
          <p:cNvSpPr txBox="1"/>
          <p:nvPr/>
        </p:nvSpPr>
        <p:spPr>
          <a:xfrm>
            <a:off x="160363" y="228600"/>
            <a:ext cx="8901455" cy="523220"/>
          </a:xfrm>
          <a:prstGeom prst="rect">
            <a:avLst/>
          </a:prstGeom>
          <a:noFill/>
        </p:spPr>
        <p:txBody>
          <a:bodyPr wrap="square" rtlCol="0">
            <a:spAutoFit/>
          </a:bodyPr>
          <a:lstStyle/>
          <a:p>
            <a:r>
              <a:rPr lang="en-US" sz="2800" dirty="0">
                <a:solidFill>
                  <a:srgbClr val="FF0000"/>
                </a:solidFill>
              </a:rPr>
              <a:t>A boson is discovered at the LHC by the ATLAS Collaboration </a:t>
            </a:r>
          </a:p>
        </p:txBody>
      </p:sp>
      <p:sp>
        <p:nvSpPr>
          <p:cNvPr id="5" name="TextBox 4"/>
          <p:cNvSpPr txBox="1"/>
          <p:nvPr/>
        </p:nvSpPr>
        <p:spPr>
          <a:xfrm>
            <a:off x="2133600" y="6430010"/>
            <a:ext cx="4576446" cy="369332"/>
          </a:xfrm>
          <a:prstGeom prst="rect">
            <a:avLst/>
          </a:prstGeom>
          <a:noFill/>
        </p:spPr>
        <p:txBody>
          <a:bodyPr wrap="none" rtlCol="0">
            <a:spAutoFit/>
          </a:bodyPr>
          <a:lstStyle/>
          <a:p>
            <a:r>
              <a:rPr lang="en-US" b="1" dirty="0">
                <a:solidFill>
                  <a:prstClr val="black"/>
                </a:solidFill>
              </a:rPr>
              <a:t>(Taken from Physics Letters B716 (2012) 1-29.)</a:t>
            </a:r>
          </a:p>
        </p:txBody>
      </p:sp>
    </p:spTree>
    <p:extLst>
      <p:ext uri="{BB962C8B-B14F-4D97-AF65-F5344CB8AC3E}">
        <p14:creationId xmlns:p14="http://schemas.microsoft.com/office/powerpoint/2010/main" val="234107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710436" cy="523220"/>
          </a:xfrm>
          <a:prstGeom prst="rect">
            <a:avLst/>
          </a:prstGeom>
          <a:noFill/>
        </p:spPr>
        <p:txBody>
          <a:bodyPr wrap="square" rtlCol="0">
            <a:spAutoFit/>
          </a:bodyPr>
          <a:lstStyle/>
          <a:p>
            <a:r>
              <a:rPr lang="en-US" sz="2800" dirty="0">
                <a:solidFill>
                  <a:srgbClr val="FF0000"/>
                </a:solidFill>
              </a:rPr>
              <a:t>A boson is discovered at the LHC by the CMS Collaboration </a:t>
            </a:r>
          </a:p>
        </p:txBody>
      </p:sp>
      <p:sp>
        <p:nvSpPr>
          <p:cNvPr id="3" name="TextBox 2"/>
          <p:cNvSpPr txBox="1"/>
          <p:nvPr/>
        </p:nvSpPr>
        <p:spPr>
          <a:xfrm>
            <a:off x="381000" y="4776762"/>
            <a:ext cx="3810000" cy="2031325"/>
          </a:xfrm>
          <a:prstGeom prst="rect">
            <a:avLst/>
          </a:prstGeom>
          <a:noFill/>
        </p:spPr>
        <p:txBody>
          <a:bodyPr wrap="square" rtlCol="0">
            <a:spAutoFit/>
          </a:bodyPr>
          <a:lstStyle/>
          <a:p>
            <a:r>
              <a:rPr lang="en-US" sz="1400" dirty="0"/>
              <a:t>The </a:t>
            </a:r>
            <a:r>
              <a:rPr lang="en-US" sz="1400" dirty="0" err="1"/>
              <a:t>diphoton</a:t>
            </a:r>
            <a:r>
              <a:rPr lang="en-US" sz="1400" dirty="0"/>
              <a:t> invariant mass distribution </a:t>
            </a:r>
          </a:p>
          <a:p>
            <a:r>
              <a:rPr lang="en-US" sz="1400" dirty="0"/>
              <a:t>with each event weighted by the S/(S+B) </a:t>
            </a:r>
          </a:p>
          <a:p>
            <a:r>
              <a:rPr lang="en-US" sz="1400" dirty="0"/>
              <a:t>value of its category. The lines represent the </a:t>
            </a:r>
          </a:p>
          <a:p>
            <a:r>
              <a:rPr lang="en-US" sz="1400" dirty="0"/>
              <a:t>fitted background and signal, and the colored </a:t>
            </a:r>
          </a:p>
          <a:p>
            <a:r>
              <a:rPr lang="en-US" sz="1400" dirty="0"/>
              <a:t>bands represent the ±1 and ±2 standard deviation </a:t>
            </a:r>
          </a:p>
          <a:p>
            <a:r>
              <a:rPr lang="en-US" sz="1400" dirty="0"/>
              <a:t>uncertainties in the background estimate. The </a:t>
            </a:r>
          </a:p>
          <a:p>
            <a:r>
              <a:rPr lang="en-US" sz="1400" dirty="0"/>
              <a:t>inset shows the central part of the </a:t>
            </a:r>
            <a:r>
              <a:rPr lang="en-US" sz="1400" dirty="0" err="1"/>
              <a:t>unweighted</a:t>
            </a:r>
            <a:r>
              <a:rPr lang="en-US" sz="1400" dirty="0"/>
              <a:t> </a:t>
            </a:r>
          </a:p>
          <a:p>
            <a:r>
              <a:rPr lang="en-US" sz="1400" dirty="0"/>
              <a:t>invariant mass distribution. Taken from</a:t>
            </a:r>
          </a:p>
          <a:p>
            <a:r>
              <a:rPr lang="en-US" sz="1400" dirty="0"/>
              <a:t>Physics Letters </a:t>
            </a:r>
            <a:r>
              <a:rPr lang="en-US" sz="1400" b="1" dirty="0"/>
              <a:t>B716 </a:t>
            </a:r>
            <a:r>
              <a:rPr lang="en-US" sz="1400" dirty="0"/>
              <a:t>(2012) 30—61.</a:t>
            </a:r>
          </a:p>
        </p:txBody>
      </p:sp>
      <p:sp>
        <p:nvSpPr>
          <p:cNvPr id="4" name="TextBox 3"/>
          <p:cNvSpPr txBox="1"/>
          <p:nvPr/>
        </p:nvSpPr>
        <p:spPr>
          <a:xfrm>
            <a:off x="4724400" y="4898219"/>
            <a:ext cx="4343400" cy="1600438"/>
          </a:xfrm>
          <a:prstGeom prst="rect">
            <a:avLst/>
          </a:prstGeom>
          <a:noFill/>
        </p:spPr>
        <p:txBody>
          <a:bodyPr wrap="square" rtlCol="0">
            <a:spAutoFit/>
          </a:bodyPr>
          <a:lstStyle/>
          <a:p>
            <a:r>
              <a:rPr lang="en-US" sz="1400" dirty="0"/>
              <a:t>Distribution of the four-lepton invariant mass for the</a:t>
            </a:r>
          </a:p>
          <a:p>
            <a:r>
              <a:rPr lang="en-US" sz="1400" dirty="0"/>
              <a:t>ZZ→4 leptons analysis. The points represent the data, </a:t>
            </a:r>
          </a:p>
          <a:p>
            <a:r>
              <a:rPr lang="en-US" sz="1400" dirty="0"/>
              <a:t>the filled histograms represent the background, and </a:t>
            </a:r>
          </a:p>
          <a:p>
            <a:r>
              <a:rPr lang="en-US" sz="1400" dirty="0"/>
              <a:t>the open histogram shows the signal expectation for </a:t>
            </a:r>
          </a:p>
          <a:p>
            <a:r>
              <a:rPr lang="en-US" sz="1400" dirty="0"/>
              <a:t>a Higgs boson of mass </a:t>
            </a:r>
            <a:r>
              <a:rPr lang="en-US" sz="1400" dirty="0" err="1"/>
              <a:t>m</a:t>
            </a:r>
            <a:r>
              <a:rPr lang="en-US" sz="1400" baseline="-25000" dirty="0" err="1"/>
              <a:t>H</a:t>
            </a:r>
            <a:r>
              <a:rPr lang="en-US" sz="1400" dirty="0"/>
              <a:t> = 126 </a:t>
            </a:r>
            <a:r>
              <a:rPr lang="en-US" sz="1400" dirty="0" err="1"/>
              <a:t>GeV</a:t>
            </a:r>
            <a:r>
              <a:rPr lang="en-US" sz="1400" dirty="0"/>
              <a:t>, added to the </a:t>
            </a:r>
          </a:p>
          <a:p>
            <a:r>
              <a:rPr lang="en-US" sz="1400" dirty="0"/>
              <a:t>background expectation.   Taken from https://</a:t>
            </a:r>
          </a:p>
          <a:p>
            <a:r>
              <a:rPr lang="en-US" sz="1400" dirty="0"/>
              <a:t>twiki.cern.ch/</a:t>
            </a:r>
            <a:r>
              <a:rPr lang="en-US" sz="1400" dirty="0" err="1"/>
              <a:t>twiki</a:t>
            </a:r>
            <a:r>
              <a:rPr lang="en-US" sz="1400" dirty="0"/>
              <a:t>/bin/view/</a:t>
            </a:r>
            <a:r>
              <a:rPr lang="en-US" sz="1400" dirty="0" err="1"/>
              <a:t>CMSPublic</a:t>
            </a:r>
            <a:r>
              <a:rPr lang="en-US" sz="1400" dirty="0"/>
              <a:t>/Hig12041TWiki.</a:t>
            </a:r>
          </a:p>
        </p:txBody>
      </p:sp>
      <p:pic>
        <p:nvPicPr>
          <p:cNvPr id="3074" name="Picture 2" descr="C:\Users\Howard Haber\Documents\talks\higgsintro\ZZMass_7Plus8TeV_100-180_3Ge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51821"/>
            <a:ext cx="4365624" cy="42044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oward Haber\Documents\talks\higgsintro\new_boson_125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26" y="838200"/>
            <a:ext cx="4302298" cy="368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7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
            <a:ext cx="3719513" cy="2090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descr="C:\Users\Howard Haber\Documents\courses\ph205\Encuentro cientifico Higgs, Englert y Sergio Bertolucci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8400"/>
            <a:ext cx="5943600" cy="39406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7200" y="609600"/>
            <a:ext cx="4038600" cy="1077218"/>
          </a:xfrm>
          <a:prstGeom prst="rect">
            <a:avLst/>
          </a:prstGeom>
          <a:noFill/>
        </p:spPr>
        <p:txBody>
          <a:bodyPr wrap="square" rtlCol="0">
            <a:spAutoFit/>
          </a:bodyPr>
          <a:lstStyle/>
          <a:p>
            <a:r>
              <a:rPr lang="en-US" sz="3200" dirty="0"/>
              <a:t>Winners of the 2013 Nobel Prize in Physics</a:t>
            </a:r>
          </a:p>
        </p:txBody>
      </p:sp>
      <p:sp>
        <p:nvSpPr>
          <p:cNvPr id="3" name="TextBox 2"/>
          <p:cNvSpPr txBox="1"/>
          <p:nvPr/>
        </p:nvSpPr>
        <p:spPr>
          <a:xfrm>
            <a:off x="6462422" y="3429000"/>
            <a:ext cx="2681577" cy="2523768"/>
          </a:xfrm>
          <a:prstGeom prst="rect">
            <a:avLst/>
          </a:prstGeom>
          <a:noFill/>
        </p:spPr>
        <p:txBody>
          <a:bodyPr wrap="square" rtlCol="0">
            <a:spAutoFit/>
          </a:bodyPr>
          <a:lstStyle/>
          <a:p>
            <a:r>
              <a:rPr lang="en-US" sz="2800" b="1" dirty="0"/>
              <a:t>François </a:t>
            </a:r>
            <a:r>
              <a:rPr lang="en-US" sz="2800" b="1" dirty="0" err="1"/>
              <a:t>Englert</a:t>
            </a:r>
            <a:endParaRPr lang="en-US" sz="2800" b="1" dirty="0"/>
          </a:p>
          <a:p>
            <a:endParaRPr lang="en-US" sz="2800" b="1" dirty="0"/>
          </a:p>
          <a:p>
            <a:r>
              <a:rPr lang="en-US" sz="2800" b="1" dirty="0"/>
              <a:t>          and</a:t>
            </a:r>
          </a:p>
          <a:p>
            <a:endParaRPr lang="en-US" sz="2800" b="1" dirty="0"/>
          </a:p>
          <a:p>
            <a:r>
              <a:rPr lang="en-US" sz="2800" b="1" dirty="0"/>
              <a:t>    Peter Higgs</a:t>
            </a:r>
            <a:endParaRPr lang="en-US" sz="2800" dirty="0"/>
          </a:p>
          <a:p>
            <a:r>
              <a:rPr lang="en-US" dirty="0"/>
              <a:t>         </a:t>
            </a:r>
          </a:p>
        </p:txBody>
      </p:sp>
      <p:pic>
        <p:nvPicPr>
          <p:cNvPr id="4" name="Picture 3">
            <a:extLst>
              <a:ext uri="{FF2B5EF4-FFF2-40B4-BE49-F238E27FC236}">
                <a16:creationId xmlns:a16="http://schemas.microsoft.com/office/drawing/2014/main" id="{941EBDC5-A0B7-B94F-A543-8C5EE8C3BF34}"/>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54047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E0BB3-F926-F543-A3C3-DCE817271421}"/>
              </a:ext>
            </a:extLst>
          </p:cNvPr>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1828800"/>
            <a:ext cx="4293553" cy="4191000"/>
          </a:xfrm>
          <a:prstGeom prst="rect">
            <a:avLst/>
          </a:prstGeom>
        </p:spPr>
      </p:pic>
      <p:sp>
        <p:nvSpPr>
          <p:cNvPr id="5" name="TextBox 4"/>
          <p:cNvSpPr txBox="1"/>
          <p:nvPr/>
        </p:nvSpPr>
        <p:spPr>
          <a:xfrm>
            <a:off x="449561" y="609600"/>
            <a:ext cx="8629157" cy="646331"/>
          </a:xfrm>
          <a:prstGeom prst="rect">
            <a:avLst/>
          </a:prstGeom>
          <a:noFill/>
        </p:spPr>
        <p:txBody>
          <a:bodyPr wrap="none" rtlCol="0">
            <a:spAutoFit/>
          </a:bodyPr>
          <a:lstStyle/>
          <a:p>
            <a:r>
              <a:rPr lang="en-US" sz="3600" dirty="0"/>
              <a:t>ATLAS Run-2 observations of the Higgs boson</a:t>
            </a:r>
          </a:p>
        </p:txBody>
      </p:sp>
      <p:pic>
        <p:nvPicPr>
          <p:cNvPr id="9" name="Picture 8">
            <a:extLst>
              <a:ext uri="{FF2B5EF4-FFF2-40B4-BE49-F238E27FC236}">
                <a16:creationId xmlns:a16="http://schemas.microsoft.com/office/drawing/2014/main" id="{2F4DAF34-083B-C041-9308-114F07A0D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408" y="1733550"/>
            <a:ext cx="4741591" cy="4494090"/>
          </a:xfrm>
          <a:prstGeom prst="rect">
            <a:avLst/>
          </a:prstGeom>
        </p:spPr>
      </p:pic>
    </p:spTree>
    <p:extLst>
      <p:ext uri="{BB962C8B-B14F-4D97-AF65-F5344CB8AC3E}">
        <p14:creationId xmlns:p14="http://schemas.microsoft.com/office/powerpoint/2010/main" val="31870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352608" cy="646331"/>
          </a:xfrm>
          <a:prstGeom prst="rect">
            <a:avLst/>
          </a:prstGeom>
          <a:noFill/>
        </p:spPr>
        <p:txBody>
          <a:bodyPr wrap="none" rtlCol="0">
            <a:spAutoFit/>
          </a:bodyPr>
          <a:lstStyle/>
          <a:p>
            <a:r>
              <a:rPr lang="en-US" sz="3600" dirty="0"/>
              <a:t>CMS Run-2 observations of the Higgs boson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9" y="1524000"/>
            <a:ext cx="4606735" cy="4419600"/>
          </a:xfrm>
          <a:prstGeom prst="rect">
            <a:avLst/>
          </a:prstGeom>
        </p:spPr>
      </p:pic>
      <p:pic>
        <p:nvPicPr>
          <p:cNvPr id="10" name="Picture 9">
            <a:extLst>
              <a:ext uri="{FF2B5EF4-FFF2-40B4-BE49-F238E27FC236}">
                <a16:creationId xmlns:a16="http://schemas.microsoft.com/office/drawing/2014/main" id="{70B038EC-1E4B-7F4A-9535-25CFE289B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890485"/>
            <a:ext cx="4953000" cy="3616476"/>
          </a:xfrm>
          <a:prstGeom prst="rect">
            <a:avLst/>
          </a:prstGeom>
        </p:spPr>
      </p:pic>
    </p:spTree>
    <p:extLst>
      <p:ext uri="{BB962C8B-B14F-4D97-AF65-F5344CB8AC3E}">
        <p14:creationId xmlns:p14="http://schemas.microsoft.com/office/powerpoint/2010/main" val="3141516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1847</TotalTime>
  <Words>2903</Words>
  <Application>Microsoft Macintosh PowerPoint</Application>
  <PresentationFormat>On-screen Show (4:3)</PresentationFormat>
  <Paragraphs>236</Paragraphs>
  <Slides>32</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STIXGeneral</vt:lpstr>
      <vt:lpstr>Wingdings</vt:lpstr>
      <vt:lpstr>Office Theme</vt:lpstr>
      <vt:lpstr>2_Office Theme</vt:lpstr>
      <vt:lpstr>5_Office Theme</vt:lpstr>
      <vt:lpstr>Research on the Theory of the TeV energy scale (Terascale)</vt:lpstr>
      <vt:lpstr>SCIPP Particle Theory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program 3: explorations of the Terascale at the LHC and at future colliders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on the Theory of the Terascale</dc:title>
  <dc:creator>Howie</dc:creator>
  <cp:lastModifiedBy>Microsoft Office User</cp:lastModifiedBy>
  <cp:revision>179</cp:revision>
  <cp:lastPrinted>2018-01-23T09:18:21Z</cp:lastPrinted>
  <dcterms:created xsi:type="dcterms:W3CDTF">2009-01-26T06:07:44Z</dcterms:created>
  <dcterms:modified xsi:type="dcterms:W3CDTF">2020-01-22T09:42:40Z</dcterms:modified>
</cp:coreProperties>
</file>