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89" r:id="rId4"/>
    <p:sldId id="291" r:id="rId5"/>
    <p:sldId id="257" r:id="rId6"/>
    <p:sldId id="259" r:id="rId7"/>
    <p:sldId id="260" r:id="rId8"/>
    <p:sldId id="274" r:id="rId9"/>
    <p:sldId id="263" r:id="rId10"/>
    <p:sldId id="282" r:id="rId11"/>
    <p:sldId id="264" r:id="rId12"/>
    <p:sldId id="265" r:id="rId13"/>
    <p:sldId id="266" r:id="rId14"/>
    <p:sldId id="293" r:id="rId15"/>
    <p:sldId id="294" r:id="rId16"/>
    <p:sldId id="295" r:id="rId17"/>
    <p:sldId id="292" r:id="rId18"/>
    <p:sldId id="296" r:id="rId19"/>
    <p:sldId id="297" r:id="rId20"/>
    <p:sldId id="328" r:id="rId21"/>
    <p:sldId id="273" r:id="rId22"/>
    <p:sldId id="268" r:id="rId23"/>
    <p:sldId id="298" r:id="rId24"/>
    <p:sldId id="324" r:id="rId25"/>
    <p:sldId id="299" r:id="rId26"/>
    <p:sldId id="340" r:id="rId27"/>
    <p:sldId id="341" r:id="rId28"/>
    <p:sldId id="342" r:id="rId29"/>
    <p:sldId id="300" r:id="rId30"/>
    <p:sldId id="325" r:id="rId31"/>
    <p:sldId id="301" r:id="rId32"/>
    <p:sldId id="302" r:id="rId33"/>
    <p:sldId id="303" r:id="rId34"/>
    <p:sldId id="275" r:id="rId35"/>
    <p:sldId id="326" r:id="rId36"/>
    <p:sldId id="317" r:id="rId37"/>
    <p:sldId id="276" r:id="rId38"/>
    <p:sldId id="279" r:id="rId39"/>
    <p:sldId id="278" r:id="rId40"/>
    <p:sldId id="270" r:id="rId41"/>
    <p:sldId id="280" r:id="rId42"/>
    <p:sldId id="327" r:id="rId43"/>
    <p:sldId id="305" r:id="rId44"/>
    <p:sldId id="322" r:id="rId45"/>
    <p:sldId id="316" r:id="rId46"/>
    <p:sldId id="310" r:id="rId47"/>
    <p:sldId id="311" r:id="rId48"/>
    <p:sldId id="306" r:id="rId49"/>
    <p:sldId id="307" r:id="rId50"/>
    <p:sldId id="308" r:id="rId51"/>
    <p:sldId id="309" r:id="rId52"/>
    <p:sldId id="320" r:id="rId53"/>
    <p:sldId id="319" r:id="rId54"/>
    <p:sldId id="321" r:id="rId55"/>
    <p:sldId id="312" r:id="rId56"/>
    <p:sldId id="313" r:id="rId57"/>
    <p:sldId id="314" r:id="rId58"/>
    <p:sldId id="284" r:id="rId59"/>
    <p:sldId id="323" r:id="rId60"/>
    <p:sldId id="285" r:id="rId61"/>
    <p:sldId id="339" r:id="rId62"/>
    <p:sldId id="288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119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ACA0-A08E-41D0-BE3E-EE3A40CA06A0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70EE8-93F6-4B76-AE68-674701DA4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ACA0-A08E-41D0-BE3E-EE3A40CA06A0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70EE8-93F6-4B76-AE68-674701DA4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ACA0-A08E-41D0-BE3E-EE3A40CA06A0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70EE8-93F6-4B76-AE68-674701DA4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2EFA-7E4C-4A0F-B030-CA68A85D7C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14254-2187-49FD-A5AD-8F84354AE7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434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2EFA-7E4C-4A0F-B030-CA68A85D7C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14254-2187-49FD-A5AD-8F84354AE7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525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2EFA-7E4C-4A0F-B030-CA68A85D7C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14254-2187-49FD-A5AD-8F84354AE7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269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2EFA-7E4C-4A0F-B030-CA68A85D7C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14254-2187-49FD-A5AD-8F84354AE7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061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2EFA-7E4C-4A0F-B030-CA68A85D7C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14254-2187-49FD-A5AD-8F84354AE7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743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2EFA-7E4C-4A0F-B030-CA68A85D7C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14254-2187-49FD-A5AD-8F84354AE7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1041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2EFA-7E4C-4A0F-B030-CA68A85D7C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14254-2187-49FD-A5AD-8F84354AE7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208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2EFA-7E4C-4A0F-B030-CA68A85D7C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14254-2187-49FD-A5AD-8F84354AE7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14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ACA0-A08E-41D0-BE3E-EE3A40CA06A0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70EE8-93F6-4B76-AE68-674701DA4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2EFA-7E4C-4A0F-B030-CA68A85D7C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14254-2187-49FD-A5AD-8F84354AE7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222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2EFA-7E4C-4A0F-B030-CA68A85D7C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14254-2187-49FD-A5AD-8F84354AE7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6455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2EFA-7E4C-4A0F-B030-CA68A85D7C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14254-2187-49FD-A5AD-8F84354AE7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800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DCC7C-CC57-445F-AD8B-3DDBE9B27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D0E4-291A-4B30-966A-29F077F26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491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DCC7C-CC57-445F-AD8B-3DDBE9B27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D0E4-291A-4B30-966A-29F077F26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41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DCC7C-CC57-445F-AD8B-3DDBE9B27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D0E4-291A-4B30-966A-29F077F26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6164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DCC7C-CC57-445F-AD8B-3DDBE9B27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D0E4-291A-4B30-966A-29F077F26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1305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DCC7C-CC57-445F-AD8B-3DDBE9B27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D0E4-291A-4B30-966A-29F077F26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0500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DCC7C-CC57-445F-AD8B-3DDBE9B27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D0E4-291A-4B30-966A-29F077F26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1727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DCC7C-CC57-445F-AD8B-3DDBE9B27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D0E4-291A-4B30-966A-29F077F26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611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ACA0-A08E-41D0-BE3E-EE3A40CA06A0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70EE8-93F6-4B76-AE68-674701DA4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DCC7C-CC57-445F-AD8B-3DDBE9B27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D0E4-291A-4B30-966A-29F077F26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8424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DCC7C-CC57-445F-AD8B-3DDBE9B27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D0E4-291A-4B30-966A-29F077F26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8100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DCC7C-CC57-445F-AD8B-3DDBE9B27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D0E4-291A-4B30-966A-29F077F26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4518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DCC7C-CC57-445F-AD8B-3DDBE9B27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D0E4-291A-4B30-966A-29F077F26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761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ACA0-A08E-41D0-BE3E-EE3A40CA06A0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70EE8-93F6-4B76-AE68-674701DA4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ACA0-A08E-41D0-BE3E-EE3A40CA06A0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70EE8-93F6-4B76-AE68-674701DA4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ACA0-A08E-41D0-BE3E-EE3A40CA06A0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70EE8-93F6-4B76-AE68-674701DA4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ACA0-A08E-41D0-BE3E-EE3A40CA06A0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70EE8-93F6-4B76-AE68-674701DA4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ACA0-A08E-41D0-BE3E-EE3A40CA06A0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70EE8-93F6-4B76-AE68-674701DA4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ACA0-A08E-41D0-BE3E-EE3A40CA06A0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70EE8-93F6-4B76-AE68-674701DA4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EACA0-A08E-41D0-BE3E-EE3A40CA06A0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70EE8-93F6-4B76-AE68-674701DA4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A2EFA-7E4C-4A0F-B030-CA68A85D7C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14254-2187-49FD-A5AD-8F84354AE7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210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DCC7C-CC57-445F-AD8B-3DDBE9B27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7D0E4-291A-4B30-966A-29F077F26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29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7.xml"/><Relationship Id="rId7" Type="http://schemas.openxmlformats.org/officeDocument/2006/relationships/image" Target="../media/image14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8.xml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12.xml"/><Relationship Id="rId7" Type="http://schemas.openxmlformats.org/officeDocument/2006/relationships/image" Target="../media/image22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twiki.cern.ch/twiki/bin/view/CMSPublic/" TargetMode="Externa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d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1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ward Haber\Documents\talks\higgsintro\HiggsUnleash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4762500" cy="620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62600" y="762000"/>
            <a:ext cx="306975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Howard E. Haber</a:t>
            </a:r>
          </a:p>
          <a:p>
            <a:r>
              <a:rPr lang="en-US" sz="2800" dirty="0" smtClean="0">
                <a:solidFill>
                  <a:prstClr val="black"/>
                </a:solidFill>
              </a:rPr>
              <a:t>Colloquium at UCSC</a:t>
            </a:r>
          </a:p>
          <a:p>
            <a:r>
              <a:rPr lang="en-US" sz="2800" dirty="0" smtClean="0">
                <a:solidFill>
                  <a:prstClr val="black"/>
                </a:solidFill>
              </a:rPr>
              <a:t>November 29, 2012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3" name="Picture 2" descr="C:\Users\Howard Haber\Documents\talks\higgsintro\higgs_bos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056" y="2743200"/>
            <a:ext cx="3398838" cy="339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63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304800"/>
            <a:ext cx="838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u="sng" dirty="0" smtClean="0">
                <a:solidFill>
                  <a:srgbClr val="FF0000"/>
                </a:solidFill>
              </a:rPr>
              <a:t>Gauge  invariance in quantum field theory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pic>
        <p:nvPicPr>
          <p:cNvPr id="9" name="Picture 8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143000" y="1981200"/>
            <a:ext cx="7296468" cy="533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1295400"/>
            <a:ext cx="4586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 relativity, introduce four-vectors: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2743200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U(1)-gauge invariance (electromagnetism):</a:t>
            </a:r>
            <a:endParaRPr lang="en-US" sz="2400" dirty="0"/>
          </a:p>
        </p:txBody>
      </p:sp>
      <p:pic>
        <p:nvPicPr>
          <p:cNvPr id="25" name="Picture 24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1371600" y="3276600"/>
            <a:ext cx="5861304" cy="7315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5800" y="4205655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Non-</a:t>
            </a:r>
            <a:r>
              <a:rPr lang="en-US" sz="2400" u="sng" dirty="0" err="1" smtClean="0"/>
              <a:t>abelian</a:t>
            </a:r>
            <a:r>
              <a:rPr lang="en-US" sz="2400" u="sng" dirty="0" smtClean="0"/>
              <a:t> (Yang-Mills) theory: </a:t>
            </a:r>
            <a:endParaRPr lang="en-US" sz="2400" u="sng" dirty="0"/>
          </a:p>
        </p:txBody>
      </p:sp>
      <p:pic>
        <p:nvPicPr>
          <p:cNvPr id="22" name="Picture 21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789591" y="4879794"/>
            <a:ext cx="8003286" cy="30403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16140" y="5183832"/>
            <a:ext cx="7430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with invariance under generalized gauge transformations:</a:t>
            </a:r>
            <a:endParaRPr lang="en-US" sz="2400" dirty="0"/>
          </a:p>
        </p:txBody>
      </p:sp>
      <p:pic>
        <p:nvPicPr>
          <p:cNvPr id="23" name="Picture 22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1143000" y="5715000"/>
            <a:ext cx="6307074" cy="688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609600"/>
            <a:ext cx="68064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smtClean="0"/>
              <a:t>Implications of gauge symmetry</a:t>
            </a:r>
            <a:endParaRPr lang="en-US" sz="4000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752600"/>
            <a:ext cx="71628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  Mathematically consistent theories containing </a:t>
            </a:r>
          </a:p>
          <a:p>
            <a:r>
              <a:rPr lang="en-US" sz="2400" dirty="0" smtClean="0"/>
              <a:t>charged (self-interacting) spin-one particles MUST be gauge theories </a:t>
            </a:r>
          </a:p>
          <a:p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Gauge invariance forbids an explicit mass term in the </a:t>
            </a:r>
            <a:r>
              <a:rPr lang="en-US" sz="2400" dirty="0" err="1" smtClean="0"/>
              <a:t>Lagrangian</a:t>
            </a:r>
            <a:r>
              <a:rPr lang="en-US" sz="2400" dirty="0" smtClean="0"/>
              <a:t> of a spin-one gauge boson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But, the gauge symmetry of the </a:t>
            </a:r>
            <a:r>
              <a:rPr lang="en-US" sz="2400" dirty="0" err="1" smtClean="0"/>
              <a:t>Lagrangian</a:t>
            </a:r>
            <a:r>
              <a:rPr lang="en-US" sz="2400" dirty="0" smtClean="0"/>
              <a:t> may not be respected by the vacuum 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Gauge boson masses can potentially be generated by quantum corrections (due to the interactions with other sectors of the theory)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457200"/>
            <a:ext cx="6940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>
                <a:solidFill>
                  <a:srgbClr val="FF0000"/>
                </a:solidFill>
              </a:rPr>
              <a:t>Constructing a theory of the weak interactions</a:t>
            </a:r>
            <a:endParaRPr lang="en-US" sz="2800" u="sng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1371600"/>
            <a:ext cx="781201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Use a non-</a:t>
            </a:r>
            <a:r>
              <a:rPr lang="en-US" dirty="0" err="1" smtClean="0"/>
              <a:t>abelian</a:t>
            </a:r>
            <a:r>
              <a:rPr lang="en-US" dirty="0" smtClean="0"/>
              <a:t> gauge theory to describe the photon and the gauge bosons</a:t>
            </a:r>
          </a:p>
          <a:p>
            <a:r>
              <a:rPr lang="en-US" dirty="0"/>
              <a:t> </a:t>
            </a:r>
            <a:r>
              <a:rPr lang="en-US" dirty="0" smtClean="0"/>
              <a:t>     that mediate the weak interactions (W</a:t>
            </a:r>
            <a:r>
              <a:rPr lang="en-US" b="1" baseline="30000" dirty="0" smtClean="0"/>
              <a:t>+</a:t>
            </a:r>
            <a:r>
              <a:rPr lang="en-US" dirty="0" smtClean="0"/>
              <a:t>, W¯, Z</a:t>
            </a:r>
            <a:r>
              <a:rPr lang="en-US" baseline="30000" dirty="0" smtClean="0"/>
              <a:t>0</a:t>
            </a:r>
            <a:r>
              <a:rPr lang="en-US" dirty="0" smtClean="0"/>
              <a:t>).</a:t>
            </a:r>
          </a:p>
          <a:p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Particles that feel the electromagnetic force possess electric charge.  Particles</a:t>
            </a:r>
          </a:p>
          <a:p>
            <a:r>
              <a:rPr lang="en-US" dirty="0"/>
              <a:t> </a:t>
            </a:r>
            <a:r>
              <a:rPr lang="en-US" dirty="0" smtClean="0"/>
              <a:t>     that feel the weak force possess  a “weak” charge.</a:t>
            </a:r>
          </a:p>
          <a:p>
            <a:endParaRPr lang="en-US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The combined electroweak theory is invariant under generalized gauge </a:t>
            </a:r>
          </a:p>
          <a:p>
            <a:r>
              <a:rPr lang="en-US" dirty="0"/>
              <a:t> </a:t>
            </a:r>
            <a:r>
              <a:rPr lang="en-US" dirty="0" smtClean="0"/>
              <a:t>      transformations that reflect the underlying electroweak symmetry.</a:t>
            </a:r>
          </a:p>
          <a:p>
            <a:r>
              <a:rPr lang="en-US" dirty="0" smtClean="0"/>
              <a:t>            </a:t>
            </a:r>
          </a:p>
          <a:p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dirty="0" smtClean="0">
                <a:solidFill>
                  <a:srgbClr val="0070C0"/>
                </a:solidFill>
              </a:rPr>
              <a:t>Mathematically , the electroweak symmetry is called SU(2) x U(1), </a:t>
            </a:r>
          </a:p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     corresponding to the matrices involved in the generalized gauge</a:t>
            </a:r>
          </a:p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      transformation [S means determinant=1 and U means unitary].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5036744"/>
            <a:ext cx="762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The gauge symmetry leads to massless gauge bosons, in conflict with</a:t>
            </a:r>
          </a:p>
          <a:p>
            <a:r>
              <a:rPr lang="en-US" dirty="0"/>
              <a:t> </a:t>
            </a:r>
            <a:r>
              <a:rPr lang="en-US" dirty="0" smtClean="0"/>
              <a:t>     the observed massive </a:t>
            </a:r>
            <a:r>
              <a:rPr lang="en-US" dirty="0"/>
              <a:t>W</a:t>
            </a:r>
            <a:r>
              <a:rPr lang="en-US" b="1" baseline="30000" dirty="0"/>
              <a:t>+</a:t>
            </a:r>
            <a:r>
              <a:rPr lang="en-US" dirty="0"/>
              <a:t>, W¯, </a:t>
            </a:r>
            <a:r>
              <a:rPr lang="en-US" dirty="0" smtClean="0"/>
              <a:t>Z</a:t>
            </a:r>
            <a:r>
              <a:rPr lang="en-US" baseline="30000" dirty="0" smtClean="0"/>
              <a:t>0</a:t>
            </a:r>
            <a:r>
              <a:rPr lang="en-US" dirty="0" smtClean="0"/>
              <a:t>.  So, the electroweak symmetry must</a:t>
            </a:r>
          </a:p>
          <a:p>
            <a:r>
              <a:rPr lang="en-US" dirty="0"/>
              <a:t> </a:t>
            </a:r>
            <a:r>
              <a:rPr lang="en-US" dirty="0" smtClean="0"/>
              <a:t>     be broken.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66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430659"/>
            <a:ext cx="6283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/>
              <a:t>How to break the electroweak symmetry?</a:t>
            </a:r>
            <a:endParaRPr lang="en-US" sz="2800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1295400"/>
            <a:ext cx="6065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Explicit breaking (add masses “by hand” for the </a:t>
            </a:r>
            <a:r>
              <a:rPr lang="en-US" dirty="0"/>
              <a:t>W</a:t>
            </a:r>
            <a:r>
              <a:rPr lang="en-US" b="1" baseline="30000" dirty="0"/>
              <a:t>+</a:t>
            </a:r>
            <a:r>
              <a:rPr lang="en-US" dirty="0"/>
              <a:t>, W¯, </a:t>
            </a:r>
            <a:r>
              <a:rPr lang="en-US" dirty="0" smtClean="0"/>
              <a:t>Z</a:t>
            </a:r>
            <a:r>
              <a:rPr lang="en-US" baseline="30000" dirty="0" smtClean="0"/>
              <a:t>0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7800" y="1720334"/>
            <a:ext cx="6026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Not viable: leads to mathematical inconsistencies (infinities,…)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2256295"/>
            <a:ext cx="269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Spontaneous breaking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35644" y="2647398"/>
            <a:ext cx="6230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 smtClean="0"/>
              <a:t>The fundamental laws respect the symmetry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/>
              <a:t>The ground state (a.k.a. the “vacuum”) violates the symmetry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21886" y="3657600"/>
            <a:ext cx="758464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Example:  the type-1 superconducting  ground state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Cooper pairs (</a:t>
            </a:r>
            <a:r>
              <a:rPr lang="en-US" dirty="0" err="1" smtClean="0"/>
              <a:t>e¯e</a:t>
            </a:r>
            <a:r>
              <a:rPr lang="en-US" dirty="0" smtClean="0"/>
              <a:t>¯ bound states) condense in the vacuum.   The vacuum</a:t>
            </a:r>
          </a:p>
          <a:p>
            <a:r>
              <a:rPr lang="en-US" dirty="0"/>
              <a:t>i</a:t>
            </a:r>
            <a:r>
              <a:rPr lang="en-US" dirty="0" smtClean="0"/>
              <a:t>s therefore charged,  and the electromagnetic symmetry of the vacuum is </a:t>
            </a:r>
          </a:p>
          <a:p>
            <a:r>
              <a:rPr lang="en-US" dirty="0"/>
              <a:t>b</a:t>
            </a:r>
            <a:r>
              <a:rPr lang="en-US" dirty="0" smtClean="0"/>
              <a:t>roken.   Thus, photons propagating in this vacuum behave as if they are</a:t>
            </a:r>
          </a:p>
          <a:p>
            <a:r>
              <a:rPr lang="en-US" dirty="0"/>
              <a:t>m</a:t>
            </a:r>
            <a:r>
              <a:rPr lang="en-US" dirty="0" smtClean="0"/>
              <a:t>assive.  The electromagnetic force is no longer long-range but exponentially</a:t>
            </a:r>
          </a:p>
          <a:p>
            <a:r>
              <a:rPr lang="en-US" dirty="0"/>
              <a:t>d</a:t>
            </a:r>
            <a:r>
              <a:rPr lang="en-US" dirty="0" smtClean="0"/>
              <a:t>amped.  This is called the </a:t>
            </a:r>
            <a:r>
              <a:rPr lang="en-US" dirty="0" err="1" smtClean="0"/>
              <a:t>Meissner</a:t>
            </a:r>
            <a:r>
              <a:rPr lang="en-US" dirty="0" smtClean="0"/>
              <a:t> effect (static magnetic fields are screened </a:t>
            </a:r>
          </a:p>
          <a:p>
            <a:r>
              <a:rPr lang="en-US" dirty="0"/>
              <a:t>f</a:t>
            </a:r>
            <a:r>
              <a:rPr lang="en-US" dirty="0" smtClean="0"/>
              <a:t>rom the interior of the bulk superconductor).  </a:t>
            </a:r>
          </a:p>
        </p:txBody>
      </p:sp>
    </p:spTree>
    <p:extLst>
      <p:ext uri="{BB962C8B-B14F-4D97-AF65-F5344CB8AC3E}">
        <p14:creationId xmlns:p14="http://schemas.microsoft.com/office/powerpoint/2010/main" val="133685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533400"/>
            <a:ext cx="682885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break the electroweak symmetry, we must find some quantity that</a:t>
            </a:r>
          </a:p>
          <a:p>
            <a:r>
              <a:rPr lang="en-US" dirty="0" smtClean="0"/>
              <a:t>possesses “weak” charge that can condense in the vacuum.  Since the </a:t>
            </a:r>
          </a:p>
          <a:p>
            <a:r>
              <a:rPr lang="en-US" dirty="0"/>
              <a:t>v</a:t>
            </a:r>
            <a:r>
              <a:rPr lang="en-US" dirty="0" smtClean="0"/>
              <a:t>acuum of the universe is Lorentz-invariant, the quantity we seek must</a:t>
            </a:r>
          </a:p>
          <a:p>
            <a:r>
              <a:rPr lang="en-US" dirty="0"/>
              <a:t>b</a:t>
            </a:r>
            <a:r>
              <a:rPr lang="en-US" dirty="0" smtClean="0"/>
              <a:t>e a scalar (which is invariant with respect to Lorentz transformations).</a:t>
            </a:r>
          </a:p>
          <a:p>
            <a:endParaRPr lang="en-US" dirty="0" smtClean="0"/>
          </a:p>
          <a:p>
            <a:r>
              <a:rPr lang="en-US" u="sng" dirty="0" smtClean="0"/>
              <a:t>Possible choices for the condensate</a:t>
            </a:r>
            <a:r>
              <a:rPr lang="en-US" dirty="0" smtClean="0"/>
              <a:t>: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7800" y="2438400"/>
            <a:ext cx="659007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 smtClean="0"/>
              <a:t>An elementary spin-0 (scalar) field that possesses a weak charge</a:t>
            </a:r>
          </a:p>
          <a:p>
            <a:endParaRPr lang="en-US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/>
              <a:t>A bound state of known particles that possesses a weak charge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(example: a bound state of a top quark and anti-top quark)</a:t>
            </a:r>
          </a:p>
          <a:p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/>
              <a:t>A bound state of unknown particles that possess a weak charge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0599" y="4343400"/>
            <a:ext cx="772916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Steven Weinberg proposed a theory of electroweak interactions in 1967 that</a:t>
            </a:r>
          </a:p>
          <a:p>
            <a:r>
              <a:rPr lang="en-US" dirty="0" smtClean="0"/>
              <a:t>employed a new elementary spin-0 field to break the electroweak symmetry.</a:t>
            </a:r>
          </a:p>
          <a:p>
            <a:r>
              <a:rPr lang="en-US" dirty="0" smtClean="0"/>
              <a:t>Later this theory became known as the Weinberg-Salam model.</a:t>
            </a:r>
          </a:p>
          <a:p>
            <a:endParaRPr lang="en-US" dirty="0"/>
          </a:p>
          <a:p>
            <a:r>
              <a:rPr lang="en-US" dirty="0" smtClean="0"/>
              <a:t>Weinberg was inspired by the 1964 paper of Peter Higgs, who suggested that</a:t>
            </a:r>
          </a:p>
          <a:p>
            <a:r>
              <a:rPr lang="en-US" dirty="0"/>
              <a:t>s</a:t>
            </a:r>
            <a:r>
              <a:rPr lang="en-US" dirty="0" smtClean="0"/>
              <a:t>calar fields could be used to break gauge symmetries.  This idea was also</a:t>
            </a:r>
          </a:p>
          <a:p>
            <a:r>
              <a:rPr lang="en-US" dirty="0"/>
              <a:t>s</a:t>
            </a:r>
            <a:r>
              <a:rPr lang="en-US" dirty="0" smtClean="0"/>
              <a:t>uggested around the same time by Robert </a:t>
            </a:r>
            <a:r>
              <a:rPr lang="en-US" dirty="0" err="1" smtClean="0"/>
              <a:t>Brout</a:t>
            </a:r>
            <a:r>
              <a:rPr lang="en-US" dirty="0" smtClean="0"/>
              <a:t> and Francois </a:t>
            </a:r>
            <a:r>
              <a:rPr lang="en-US" dirty="0" err="1" smtClean="0"/>
              <a:t>Englert</a:t>
            </a:r>
            <a:r>
              <a:rPr lang="en-US" dirty="0" smtClean="0"/>
              <a:t>, and soon</a:t>
            </a:r>
          </a:p>
          <a:p>
            <a:r>
              <a:rPr lang="en-US" dirty="0"/>
              <a:t>a</a:t>
            </a:r>
            <a:r>
              <a:rPr lang="en-US" dirty="0" smtClean="0"/>
              <a:t>fterwards by Gerald </a:t>
            </a:r>
            <a:r>
              <a:rPr lang="en-US" dirty="0" err="1" smtClean="0"/>
              <a:t>Guralnik</a:t>
            </a:r>
            <a:r>
              <a:rPr lang="en-US" dirty="0" smtClean="0"/>
              <a:t>, C.R. Hagen and Tom Kibble.</a:t>
            </a:r>
          </a:p>
        </p:txBody>
      </p:sp>
    </p:spTree>
    <p:extLst>
      <p:ext uri="{BB962C8B-B14F-4D97-AF65-F5344CB8AC3E}">
        <p14:creationId xmlns:p14="http://schemas.microsoft.com/office/powerpoint/2010/main" val="118626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ward Haber\Documents\talks\higgsintro\mexican_h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437334" cy="39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" y="228600"/>
            <a:ext cx="91452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If the potential energy density V(</a:t>
            </a:r>
            <a:r>
              <a:rPr lang="el-GR" sz="2000" dirty="0" smtClean="0"/>
              <a:t>φ</a:t>
            </a:r>
            <a:r>
              <a:rPr lang="en-US" sz="2000" dirty="0" smtClean="0"/>
              <a:t>) of the scalar fields is arranged so that the lowest</a:t>
            </a:r>
          </a:p>
          <a:p>
            <a:r>
              <a:rPr lang="en-US" sz="2000" dirty="0" smtClean="0"/>
              <a:t>energy state corresponds to a non-zero value of the field, then the vacuum will possess </a:t>
            </a:r>
          </a:p>
          <a:p>
            <a:r>
              <a:rPr lang="en-US" sz="2000" dirty="0" smtClean="0"/>
              <a:t>a non-zero weak charge (condensation), and the electroweak symmetry is broken. 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87417" y="5791200"/>
            <a:ext cx="90578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But excitations around the bottom of the “Mexican hat” do not cost energy, and</a:t>
            </a:r>
          </a:p>
          <a:p>
            <a:r>
              <a:rPr lang="en-US" sz="2000" dirty="0" smtClean="0"/>
              <a:t>correspond to the excitation of a new massless spin 0 particle---</a:t>
            </a:r>
            <a:r>
              <a:rPr lang="en-US" sz="2000" dirty="0" smtClean="0">
                <a:solidFill>
                  <a:srgbClr val="C00000"/>
                </a:solidFill>
              </a:rPr>
              <a:t>the Goldstone boson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9915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3740" y="1828800"/>
            <a:ext cx="7878888" cy="4431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 the early 1960s, theorists were very troubled by the </a:t>
            </a:r>
          </a:p>
          <a:p>
            <a:r>
              <a:rPr lang="en-US" sz="2400" dirty="0" smtClean="0"/>
              <a:t>mechanism of spontaneous symmetry breaking, as it seemed </a:t>
            </a:r>
          </a:p>
          <a:p>
            <a:r>
              <a:rPr lang="en-US" sz="2400" dirty="0" smtClean="0"/>
              <a:t>to lead to the prediction of a new massless spin-0 particle.  </a:t>
            </a:r>
          </a:p>
          <a:p>
            <a:r>
              <a:rPr lang="en-US" sz="2400" dirty="0" smtClean="0"/>
              <a:t>No evidence for such a particle has ever been seen in nature.</a:t>
            </a:r>
          </a:p>
          <a:p>
            <a:endParaRPr lang="en-US" dirty="0"/>
          </a:p>
          <a:p>
            <a:r>
              <a:rPr lang="en-US" sz="2400" dirty="0" smtClean="0"/>
              <a:t>The remarkable discovery of </a:t>
            </a:r>
            <a:r>
              <a:rPr lang="en-US" sz="2400" dirty="0" err="1" smtClean="0"/>
              <a:t>Brout</a:t>
            </a:r>
            <a:r>
              <a:rPr lang="en-US" sz="2400" dirty="0" smtClean="0"/>
              <a:t>, </a:t>
            </a:r>
            <a:r>
              <a:rPr lang="en-US" sz="2400" dirty="0" err="1" smtClean="0"/>
              <a:t>Englert</a:t>
            </a:r>
            <a:r>
              <a:rPr lang="en-US" sz="2400" dirty="0" smtClean="0"/>
              <a:t>, Higgs, </a:t>
            </a:r>
            <a:r>
              <a:rPr lang="en-US" sz="2400" dirty="0" err="1" smtClean="0"/>
              <a:t>Guralnik</a:t>
            </a:r>
            <a:r>
              <a:rPr lang="en-US" sz="2400" dirty="0" smtClean="0"/>
              <a:t>, </a:t>
            </a:r>
          </a:p>
          <a:p>
            <a:r>
              <a:rPr lang="en-US" sz="2400" dirty="0" smtClean="0"/>
              <a:t>Hagen and Kibble was that when the symmetry-breaking </a:t>
            </a:r>
          </a:p>
          <a:p>
            <a:r>
              <a:rPr lang="en-US" sz="2400" dirty="0" smtClean="0"/>
              <a:t>mechanism was incorporated into gauge theories, the </a:t>
            </a:r>
          </a:p>
          <a:p>
            <a:r>
              <a:rPr lang="en-US" sz="2400" dirty="0" smtClean="0"/>
              <a:t>would-be Goldstone boson no longer appears as a</a:t>
            </a:r>
            <a:r>
              <a:rPr lang="en-US" sz="2400" dirty="0"/>
              <a:t> </a:t>
            </a:r>
            <a:r>
              <a:rPr lang="en-US" sz="2400" dirty="0" smtClean="0"/>
              <a:t>physical </a:t>
            </a:r>
          </a:p>
          <a:p>
            <a:r>
              <a:rPr lang="en-US" sz="2400" dirty="0" smtClean="0"/>
              <a:t>particle.  Instead,  it provides the longitudinal polarization </a:t>
            </a:r>
          </a:p>
          <a:p>
            <a:r>
              <a:rPr lang="en-US" sz="2400" dirty="0" smtClean="0"/>
              <a:t>for the massive gauge boson.  This is now unfairly called the </a:t>
            </a:r>
          </a:p>
          <a:p>
            <a:r>
              <a:rPr lang="en-US" sz="2400" dirty="0" smtClean="0"/>
              <a:t>“Higgs mechanism.”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47800" y="457199"/>
            <a:ext cx="58386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>
                <a:solidFill>
                  <a:schemeClr val="accent4"/>
                </a:solidFill>
              </a:rPr>
              <a:t>The Goldstone boson puzzle and the </a:t>
            </a:r>
          </a:p>
          <a:p>
            <a:r>
              <a:rPr lang="en-US" sz="2800" u="sng" dirty="0" smtClean="0">
                <a:solidFill>
                  <a:schemeClr val="accent4"/>
                </a:solidFill>
              </a:rPr>
              <a:t>gauge boson mass problem: </a:t>
            </a:r>
            <a:r>
              <a:rPr lang="en-US" sz="2800" u="sng" dirty="0" smtClean="0">
                <a:solidFill>
                  <a:srgbClr val="C00000"/>
                </a:solidFill>
              </a:rPr>
              <a:t>RESOLVED</a:t>
            </a:r>
            <a:endParaRPr lang="en-US" sz="2800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81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oward Haber\Documents\talks\higgsintro\LongSp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89950" cy="636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15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914400"/>
            <a:ext cx="76962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That is, a gauge </a:t>
            </a:r>
            <a:r>
              <a:rPr lang="en-US" sz="2400" dirty="0" smtClean="0"/>
              <a:t>boson </a:t>
            </a:r>
            <a:r>
              <a:rPr lang="en-US" sz="2400" dirty="0"/>
              <a:t>that is originally massless (due to the gauge symmetry</a:t>
            </a:r>
            <a:r>
              <a:rPr lang="en-US" sz="2400" dirty="0" smtClean="0"/>
              <a:t>) “</a:t>
            </a:r>
            <a:r>
              <a:rPr lang="en-US" sz="2400" dirty="0"/>
              <a:t>swallows up” the </a:t>
            </a:r>
            <a:r>
              <a:rPr lang="en-US" sz="2400" dirty="0" smtClean="0"/>
              <a:t>Goldstone boson</a:t>
            </a:r>
            <a:r>
              <a:rPr lang="en-US" sz="2400" dirty="0"/>
              <a:t>, </a:t>
            </a:r>
            <a:endParaRPr lang="en-US" sz="2400" dirty="0" smtClean="0"/>
          </a:p>
          <a:p>
            <a:r>
              <a:rPr lang="en-US" sz="2400" dirty="0" smtClean="0"/>
              <a:t>thereby </a:t>
            </a:r>
            <a:r>
              <a:rPr lang="en-US" sz="2400" dirty="0"/>
              <a:t>providing a </a:t>
            </a:r>
            <a:r>
              <a:rPr lang="en-US" sz="2400" dirty="0" smtClean="0"/>
              <a:t>mathematically consistent Lorentz-invariant mechanism </a:t>
            </a:r>
            <a:r>
              <a:rPr lang="en-US" sz="2400" dirty="0"/>
              <a:t>for generating mass.</a:t>
            </a:r>
          </a:p>
          <a:p>
            <a:r>
              <a:rPr lang="en-US" dirty="0"/>
              <a:t>  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200" y="2761059"/>
            <a:ext cx="7620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In 1964, Peter </a:t>
            </a:r>
            <a:r>
              <a:rPr lang="en-US" sz="2400" dirty="0">
                <a:solidFill>
                  <a:srgbClr val="C00000"/>
                </a:solidFill>
              </a:rPr>
              <a:t>Higgs also noticed that the mechanism of spontaneous symmetry </a:t>
            </a:r>
            <a:r>
              <a:rPr lang="en-US" sz="2400" dirty="0" smtClean="0">
                <a:solidFill>
                  <a:srgbClr val="C00000"/>
                </a:solidFill>
              </a:rPr>
              <a:t>breaking by </a:t>
            </a:r>
            <a:r>
              <a:rPr lang="en-US" sz="2400" dirty="0">
                <a:solidFill>
                  <a:srgbClr val="C00000"/>
                </a:solidFill>
              </a:rPr>
              <a:t>scalar fields </a:t>
            </a:r>
            <a:r>
              <a:rPr lang="en-US" sz="2400" dirty="0" smtClean="0">
                <a:solidFill>
                  <a:srgbClr val="C00000"/>
                </a:solidFill>
              </a:rPr>
              <a:t>can also produce </a:t>
            </a:r>
            <a:r>
              <a:rPr lang="en-US" sz="2400" dirty="0">
                <a:solidFill>
                  <a:srgbClr val="C00000"/>
                </a:solidFill>
              </a:rPr>
              <a:t>excitations that are orthogonal to </a:t>
            </a:r>
            <a:r>
              <a:rPr lang="en-US" sz="2400" dirty="0" smtClean="0">
                <a:solidFill>
                  <a:srgbClr val="C00000"/>
                </a:solidFill>
              </a:rPr>
              <a:t>the Goldstone direction.   </a:t>
            </a:r>
            <a:r>
              <a:rPr lang="en-US" sz="2400" dirty="0">
                <a:solidFill>
                  <a:srgbClr val="C00000"/>
                </a:solidFill>
              </a:rPr>
              <a:t>These </a:t>
            </a:r>
            <a:r>
              <a:rPr lang="en-US" sz="2400" dirty="0" smtClean="0">
                <a:solidFill>
                  <a:srgbClr val="C00000"/>
                </a:solidFill>
              </a:rPr>
              <a:t>excitations cost energy and </a:t>
            </a:r>
            <a:r>
              <a:rPr lang="en-US" sz="2400" dirty="0">
                <a:solidFill>
                  <a:srgbClr val="C00000"/>
                </a:solidFill>
              </a:rPr>
              <a:t>correspond to a new massive spin-0 </a:t>
            </a:r>
            <a:r>
              <a:rPr lang="en-US" sz="2400" dirty="0" smtClean="0">
                <a:solidFill>
                  <a:srgbClr val="C00000"/>
                </a:solidFill>
              </a:rPr>
              <a:t>particle, which </a:t>
            </a:r>
            <a:r>
              <a:rPr lang="en-US" sz="2400" dirty="0">
                <a:solidFill>
                  <a:srgbClr val="C00000"/>
                </a:solidFill>
              </a:rPr>
              <a:t>now bears the name of its </a:t>
            </a:r>
            <a:r>
              <a:rPr lang="en-US" sz="2400" dirty="0" smtClean="0">
                <a:solidFill>
                  <a:srgbClr val="C00000"/>
                </a:solidFill>
              </a:rPr>
              <a:t>inventor-</a:t>
            </a:r>
            <a:r>
              <a:rPr lang="en-US" sz="2400" dirty="0">
                <a:solidFill>
                  <a:srgbClr val="C00000"/>
                </a:solidFill>
              </a:rPr>
              <a:t>--the Higgs boson.  </a:t>
            </a: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11" y="5538483"/>
            <a:ext cx="1908951" cy="7347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2800" y="5305681"/>
            <a:ext cx="55046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The scalar squared masses are eigenvalues</a:t>
            </a:r>
          </a:p>
          <a:p>
            <a:r>
              <a:rPr lang="en-US" sz="2400" dirty="0">
                <a:solidFill>
                  <a:srgbClr val="7030A0"/>
                </a:solidFill>
              </a:rPr>
              <a:t>o</a:t>
            </a:r>
            <a:r>
              <a:rPr lang="en-US" sz="2400" dirty="0" smtClean="0">
                <a:solidFill>
                  <a:srgbClr val="7030A0"/>
                </a:solidFill>
              </a:rPr>
              <a:t>f </a:t>
            </a:r>
            <a:r>
              <a:rPr lang="en-US" sz="2400" i="1" dirty="0" smtClean="0">
                <a:solidFill>
                  <a:srgbClr val="7030A0"/>
                </a:solidFill>
              </a:rPr>
              <a:t>M</a:t>
            </a:r>
            <a:r>
              <a:rPr lang="en-US" sz="2400" dirty="0" smtClean="0">
                <a:solidFill>
                  <a:srgbClr val="7030A0"/>
                </a:solidFill>
              </a:rPr>
              <a:t>²; these are related to the curvatures </a:t>
            </a:r>
          </a:p>
          <a:p>
            <a:r>
              <a:rPr lang="en-US" sz="2400" dirty="0" smtClean="0">
                <a:solidFill>
                  <a:srgbClr val="7030A0"/>
                </a:solidFill>
              </a:rPr>
              <a:t>of the scalar potential at its minimum.</a:t>
            </a:r>
            <a:endParaRPr 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09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86211-D55F-4487-B181-9128DAA5C64D}" type="slidenum">
              <a:rPr lang="en-US"/>
              <a:pPr/>
              <a:t>19</a:t>
            </a:fld>
            <a:endParaRPr lang="en-US"/>
          </a:p>
        </p:txBody>
      </p:sp>
      <p:sp>
        <p:nvSpPr>
          <p:cNvPr id="118807" name="Line 23"/>
          <p:cNvSpPr>
            <a:spLocks noChangeShapeType="1"/>
          </p:cNvSpPr>
          <p:nvPr/>
        </p:nvSpPr>
        <p:spPr bwMode="auto">
          <a:xfrm flipV="1">
            <a:off x="3932238" y="2971800"/>
            <a:ext cx="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Breaking the Electroweak Symmetry</a:t>
            </a:r>
            <a:endParaRPr lang="en-US" sz="4000" dirty="0"/>
          </a:p>
        </p:txBody>
      </p:sp>
      <p:pic>
        <p:nvPicPr>
          <p:cNvPr id="118789" name="Picture 5" descr="higgspotenti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4114800"/>
            <a:ext cx="3581400" cy="1597025"/>
          </a:xfrm>
          <a:prstGeom prst="rect">
            <a:avLst/>
          </a:prstGeom>
          <a:noFill/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4800600" y="4114800"/>
            <a:ext cx="2520950" cy="939800"/>
            <a:chOff x="2976" y="1920"/>
            <a:chExt cx="1588" cy="592"/>
          </a:xfrm>
        </p:grpSpPr>
        <p:sp>
          <p:nvSpPr>
            <p:cNvPr id="118795" name="Freeform 11"/>
            <p:cNvSpPr>
              <a:spLocks/>
            </p:cNvSpPr>
            <p:nvPr/>
          </p:nvSpPr>
          <p:spPr bwMode="auto">
            <a:xfrm>
              <a:off x="2976" y="2256"/>
              <a:ext cx="480" cy="25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4" y="192"/>
                </a:cxn>
                <a:cxn ang="0">
                  <a:pos x="288" y="240"/>
                </a:cxn>
                <a:cxn ang="0">
                  <a:pos x="432" y="96"/>
                </a:cxn>
                <a:cxn ang="0">
                  <a:pos x="480" y="0"/>
                </a:cxn>
              </a:cxnLst>
              <a:rect l="0" t="0" r="r" b="b"/>
              <a:pathLst>
                <a:path w="480" h="256">
                  <a:moveTo>
                    <a:pt x="0" y="0"/>
                  </a:moveTo>
                  <a:cubicBezTo>
                    <a:pt x="48" y="76"/>
                    <a:pt x="96" y="152"/>
                    <a:pt x="144" y="192"/>
                  </a:cubicBezTo>
                  <a:cubicBezTo>
                    <a:pt x="192" y="232"/>
                    <a:pt x="240" y="256"/>
                    <a:pt x="288" y="240"/>
                  </a:cubicBezTo>
                  <a:cubicBezTo>
                    <a:pt x="336" y="224"/>
                    <a:pt x="400" y="136"/>
                    <a:pt x="432" y="96"/>
                  </a:cubicBezTo>
                  <a:cubicBezTo>
                    <a:pt x="464" y="56"/>
                    <a:pt x="472" y="16"/>
                    <a:pt x="480" y="0"/>
                  </a:cubicBezTo>
                </a:path>
              </a:pathLst>
            </a:custGeom>
            <a:noFill/>
            <a:ln w="3175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8796" name="Line 12"/>
            <p:cNvSpPr>
              <a:spLocks noChangeShapeType="1"/>
            </p:cNvSpPr>
            <p:nvPr/>
          </p:nvSpPr>
          <p:spPr bwMode="auto">
            <a:xfrm flipH="1">
              <a:off x="3264" y="2064"/>
              <a:ext cx="288" cy="288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8797" name="Text Box 13"/>
            <p:cNvSpPr txBox="1">
              <a:spLocks noChangeArrowheads="1"/>
            </p:cNvSpPr>
            <p:nvPr/>
          </p:nvSpPr>
          <p:spPr bwMode="auto">
            <a:xfrm>
              <a:off x="3552" y="1920"/>
              <a:ext cx="1012" cy="256"/>
            </a:xfrm>
            <a:prstGeom prst="rect">
              <a:avLst/>
            </a:prstGeom>
            <a:noFill/>
            <a:ln w="9525">
              <a:solidFill>
                <a:srgbClr val="FF66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6600"/>
                  </a:solidFill>
                </a:rPr>
                <a:t>Higgs boson</a:t>
              </a: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1752600" y="5257800"/>
            <a:ext cx="2743200" cy="1066800"/>
            <a:chOff x="1056" y="2640"/>
            <a:chExt cx="1728" cy="672"/>
          </a:xfrm>
        </p:grpSpPr>
        <p:sp>
          <p:nvSpPr>
            <p:cNvPr id="118800" name="Freeform 16"/>
            <p:cNvSpPr>
              <a:spLocks/>
            </p:cNvSpPr>
            <p:nvPr/>
          </p:nvSpPr>
          <p:spPr bwMode="auto">
            <a:xfrm>
              <a:off x="1192" y="2640"/>
              <a:ext cx="488" cy="200"/>
            </a:xfrm>
            <a:custGeom>
              <a:avLst/>
              <a:gdLst/>
              <a:ahLst/>
              <a:cxnLst>
                <a:cxn ang="0">
                  <a:pos x="200" y="0"/>
                </a:cxn>
                <a:cxn ang="0">
                  <a:pos x="56" y="48"/>
                </a:cxn>
                <a:cxn ang="0">
                  <a:pos x="8" y="96"/>
                </a:cxn>
                <a:cxn ang="0">
                  <a:pos x="104" y="144"/>
                </a:cxn>
                <a:cxn ang="0">
                  <a:pos x="392" y="192"/>
                </a:cxn>
                <a:cxn ang="0">
                  <a:pos x="488" y="192"/>
                </a:cxn>
              </a:cxnLst>
              <a:rect l="0" t="0" r="r" b="b"/>
              <a:pathLst>
                <a:path w="488" h="200">
                  <a:moveTo>
                    <a:pt x="200" y="0"/>
                  </a:moveTo>
                  <a:cubicBezTo>
                    <a:pt x="144" y="16"/>
                    <a:pt x="88" y="32"/>
                    <a:pt x="56" y="48"/>
                  </a:cubicBezTo>
                  <a:cubicBezTo>
                    <a:pt x="24" y="64"/>
                    <a:pt x="0" y="80"/>
                    <a:pt x="8" y="96"/>
                  </a:cubicBezTo>
                  <a:cubicBezTo>
                    <a:pt x="16" y="112"/>
                    <a:pt x="40" y="128"/>
                    <a:pt x="104" y="144"/>
                  </a:cubicBezTo>
                  <a:cubicBezTo>
                    <a:pt x="168" y="160"/>
                    <a:pt x="328" y="184"/>
                    <a:pt x="392" y="192"/>
                  </a:cubicBezTo>
                  <a:cubicBezTo>
                    <a:pt x="456" y="200"/>
                    <a:pt x="472" y="196"/>
                    <a:pt x="488" y="192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8801" name="Rectangle 17"/>
            <p:cNvSpPr>
              <a:spLocks noChangeArrowheads="1"/>
            </p:cNvSpPr>
            <p:nvPr/>
          </p:nvSpPr>
          <p:spPr bwMode="auto">
            <a:xfrm>
              <a:off x="1056" y="3072"/>
              <a:ext cx="1728" cy="24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eaLnBrk="1" hangingPunct="1">
                <a:spcBef>
                  <a:spcPct val="20000"/>
                </a:spcBef>
              </a:pPr>
              <a:r>
                <a:rPr lang="en-US"/>
                <a:t>extra </a:t>
              </a:r>
              <a:r>
                <a:rPr lang="en-US" i="1">
                  <a:solidFill>
                    <a:schemeClr val="accent2"/>
                  </a:solidFill>
                </a:rPr>
                <a:t>W,Z </a:t>
              </a:r>
              <a:r>
                <a:rPr lang="en-US"/>
                <a:t>polarization</a:t>
              </a:r>
            </a:p>
          </p:txBody>
        </p:sp>
        <p:sp>
          <p:nvSpPr>
            <p:cNvPr id="118802" name="Line 18"/>
            <p:cNvSpPr>
              <a:spLocks noChangeShapeType="1"/>
            </p:cNvSpPr>
            <p:nvPr/>
          </p:nvSpPr>
          <p:spPr bwMode="auto">
            <a:xfrm flipV="1">
              <a:off x="1152" y="2832"/>
              <a:ext cx="96" cy="24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8810" name="Text Box 26"/>
          <p:cNvSpPr txBox="1">
            <a:spLocks noChangeArrowheads="1"/>
          </p:cNvSpPr>
          <p:nvPr/>
        </p:nvSpPr>
        <p:spPr bwMode="auto">
          <a:xfrm>
            <a:off x="4038600" y="2819400"/>
            <a:ext cx="18049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energy stored </a:t>
            </a:r>
          </a:p>
          <a:p>
            <a:r>
              <a:rPr lang="en-US" dirty="0"/>
              <a:t>in Higgs field</a:t>
            </a:r>
          </a:p>
        </p:txBody>
      </p:sp>
      <p:sp>
        <p:nvSpPr>
          <p:cNvPr id="118811" name="Line 27"/>
          <p:cNvSpPr>
            <a:spLocks noChangeShapeType="1"/>
          </p:cNvSpPr>
          <p:nvPr/>
        </p:nvSpPr>
        <p:spPr bwMode="auto">
          <a:xfrm>
            <a:off x="4572000" y="56388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8812" name="Text Box 28"/>
          <p:cNvSpPr txBox="1">
            <a:spLocks noChangeArrowheads="1"/>
          </p:cNvSpPr>
          <p:nvPr/>
        </p:nvSpPr>
        <p:spPr bwMode="auto">
          <a:xfrm>
            <a:off x="4953000" y="6019800"/>
            <a:ext cx="2330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value of Higgs field</a:t>
            </a:r>
          </a:p>
        </p:txBody>
      </p:sp>
      <p:sp>
        <p:nvSpPr>
          <p:cNvPr id="118813" name="Text Box 29"/>
          <p:cNvSpPr txBox="1">
            <a:spLocks noChangeArrowheads="1"/>
          </p:cNvSpPr>
          <p:nvPr/>
        </p:nvSpPr>
        <p:spPr bwMode="auto">
          <a:xfrm>
            <a:off x="1143000" y="1828800"/>
            <a:ext cx="6096000" cy="646331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/>
              <a:t>Higgs imagined a field filling all of space, with a “weak charge”.</a:t>
            </a:r>
          </a:p>
          <a:p>
            <a:r>
              <a:rPr lang="en-US"/>
              <a:t>Energy forces it to be </a:t>
            </a:r>
            <a:r>
              <a:rPr lang="en-US" b="1"/>
              <a:t>nonzero </a:t>
            </a:r>
            <a:r>
              <a:rPr lang="en-US"/>
              <a:t>at bottom of the “Mexican hat”.</a:t>
            </a:r>
          </a:p>
        </p:txBody>
      </p:sp>
      <p:sp>
        <p:nvSpPr>
          <p:cNvPr id="118820" name="Oval 36"/>
          <p:cNvSpPr>
            <a:spLocks noChangeArrowheads="1"/>
          </p:cNvSpPr>
          <p:nvPr/>
        </p:nvSpPr>
        <p:spPr bwMode="auto">
          <a:xfrm>
            <a:off x="3810000" y="40386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8821" name="Oval 37"/>
          <p:cNvSpPr>
            <a:spLocks noChangeArrowheads="1"/>
          </p:cNvSpPr>
          <p:nvPr/>
        </p:nvSpPr>
        <p:spPr bwMode="auto">
          <a:xfrm>
            <a:off x="5029200" y="49530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381000" y="3429000"/>
            <a:ext cx="3352800" cy="762000"/>
            <a:chOff x="240" y="2160"/>
            <a:chExt cx="2112" cy="480"/>
          </a:xfrm>
        </p:grpSpPr>
        <p:sp>
          <p:nvSpPr>
            <p:cNvPr id="118792" name="Line 8"/>
            <p:cNvSpPr>
              <a:spLocks noChangeShapeType="1"/>
            </p:cNvSpPr>
            <p:nvPr/>
          </p:nvSpPr>
          <p:spPr bwMode="auto">
            <a:xfrm>
              <a:off x="1824" y="2496"/>
              <a:ext cx="528" cy="144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8815" name="Rectangle 31"/>
            <p:cNvSpPr>
              <a:spLocks noChangeArrowheads="1"/>
            </p:cNvSpPr>
            <p:nvPr/>
          </p:nvSpPr>
          <p:spPr bwMode="auto">
            <a:xfrm>
              <a:off x="240" y="2160"/>
              <a:ext cx="1872" cy="4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814" name="Text Box 30"/>
            <p:cNvSpPr txBox="1">
              <a:spLocks noChangeArrowheads="1"/>
            </p:cNvSpPr>
            <p:nvPr/>
          </p:nvSpPr>
          <p:spPr bwMode="auto">
            <a:xfrm>
              <a:off x="288" y="2160"/>
              <a:ext cx="84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9900"/>
                  </a:solidFill>
                </a:rPr>
                <a:t>symmetric</a:t>
              </a:r>
            </a:p>
          </p:txBody>
        </p:sp>
        <p:pic>
          <p:nvPicPr>
            <p:cNvPr id="118822" name="Picture 38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8" y="2400"/>
              <a:ext cx="1724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5" name="Group 44"/>
          <p:cNvGrpSpPr>
            <a:grpSpLocks/>
          </p:cNvGrpSpPr>
          <p:nvPr/>
        </p:nvGrpSpPr>
        <p:grpSpPr bwMode="auto">
          <a:xfrm>
            <a:off x="5486400" y="4953000"/>
            <a:ext cx="2667000" cy="990600"/>
            <a:chOff x="3456" y="3120"/>
            <a:chExt cx="1680" cy="624"/>
          </a:xfrm>
        </p:grpSpPr>
        <p:pic>
          <p:nvPicPr>
            <p:cNvPr id="118787" name="Picture 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36" y="3552"/>
              <a:ext cx="105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8790" name="Line 6"/>
            <p:cNvSpPr>
              <a:spLocks noChangeShapeType="1"/>
            </p:cNvSpPr>
            <p:nvPr/>
          </p:nvSpPr>
          <p:spPr bwMode="auto">
            <a:xfrm flipH="1" flipV="1">
              <a:off x="3456" y="3312"/>
              <a:ext cx="336" cy="9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8817" name="Text Box 33"/>
            <p:cNvSpPr txBox="1">
              <a:spLocks noChangeArrowheads="1"/>
            </p:cNvSpPr>
            <p:nvPr/>
          </p:nvSpPr>
          <p:spPr bwMode="auto">
            <a:xfrm>
              <a:off x="3792" y="3120"/>
              <a:ext cx="13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</a:rPr>
                <a:t>broken symmetry</a:t>
              </a:r>
            </a:p>
          </p:txBody>
        </p:sp>
        <p:sp>
          <p:nvSpPr>
            <p:cNvPr id="118818" name="Rectangle 34"/>
            <p:cNvSpPr>
              <a:spLocks noChangeArrowheads="1"/>
            </p:cNvSpPr>
            <p:nvPr/>
          </p:nvSpPr>
          <p:spPr bwMode="auto">
            <a:xfrm>
              <a:off x="3792" y="3168"/>
              <a:ext cx="1344" cy="576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18827" name="Picture 4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128" y="3360"/>
              <a:ext cx="618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188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8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820" grpId="0" animBg="1"/>
      <p:bldP spid="118820" grpId="1" animBg="1"/>
      <p:bldP spid="1188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1400" y="304800"/>
            <a:ext cx="18806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smtClean="0">
                <a:solidFill>
                  <a:srgbClr val="FF0000"/>
                </a:solidFill>
              </a:rPr>
              <a:t>Outline</a:t>
            </a:r>
            <a:endParaRPr lang="en-US" sz="4400" u="sng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3187" y="1295400"/>
            <a:ext cx="6000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</a:rPr>
              <a:t>The Higgs boson explained in 60 seconds</a:t>
            </a:r>
          </a:p>
          <a:p>
            <a:endParaRPr lang="en-US" sz="2400" b="1" dirty="0" smtClean="0">
              <a:solidFill>
                <a:prstClr val="black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</a:rPr>
              <a:t>The Higgs boson explained in 30 minutes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2667000"/>
            <a:ext cx="604498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solidFill>
                  <a:prstClr val="black"/>
                </a:solidFill>
              </a:rPr>
              <a:t>The Standard Model of particle physics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solidFill>
                  <a:prstClr val="black"/>
                </a:solidFill>
              </a:rPr>
              <a:t>How do gauge bosons get their mass?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solidFill>
                  <a:prstClr val="black"/>
                </a:solidFill>
              </a:rPr>
              <a:t>Electroweak symmetry breaking and the Higgs boson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solidFill>
                  <a:prstClr val="black"/>
                </a:solidFill>
              </a:rPr>
              <a:t>Theoretical properties of the Higgs boson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solidFill>
                  <a:prstClr val="black"/>
                </a:solidFill>
              </a:rPr>
              <a:t>Expectations for the Higgs boson mass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3187" y="4495800"/>
            <a:ext cx="85438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</a:rPr>
              <a:t>Discovery of the Higgs boson at the Large Hadron Collider (LHC)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b="1" dirty="0" smtClean="0">
              <a:solidFill>
                <a:prstClr val="black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</a:rPr>
              <a:t>Coming </a:t>
            </a:r>
            <a:r>
              <a:rPr lang="en-US" sz="2400" b="1" dirty="0" smtClean="0">
                <a:solidFill>
                  <a:prstClr val="black"/>
                </a:solidFill>
              </a:rPr>
              <a:t>attractions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b="1" dirty="0">
              <a:solidFill>
                <a:prstClr val="black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</a:rPr>
              <a:t>Beyond the Standard Model Higgs boson</a:t>
            </a:r>
          </a:p>
        </p:txBody>
      </p:sp>
    </p:spTree>
    <p:extLst>
      <p:ext uri="{BB962C8B-B14F-4D97-AF65-F5344CB8AC3E}">
        <p14:creationId xmlns:p14="http://schemas.microsoft.com/office/powerpoint/2010/main" val="79138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howie\talks\higgsintro\symbreak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09600"/>
            <a:ext cx="8915400" cy="53616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457200"/>
            <a:ext cx="77535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/>
              <a:t>Timeline for the confirmation of electroweak theory</a:t>
            </a:r>
            <a:endParaRPr lang="en-US" sz="2800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1295400"/>
            <a:ext cx="841884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1964: the invention of the “Higgs mechanism” and the “Higgs boson.”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1967: Weinberg incorporates the Higgs boson into a theory of the electroweak force.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1971</a:t>
            </a:r>
            <a:r>
              <a:rPr lang="en-US" smtClean="0"/>
              <a:t>: Gerard </a:t>
            </a:r>
            <a:r>
              <a:rPr lang="en-US" dirty="0" smtClean="0"/>
              <a:t>`t </a:t>
            </a:r>
            <a:r>
              <a:rPr lang="en-US" dirty="0" err="1" smtClean="0"/>
              <a:t>Hooft</a:t>
            </a:r>
            <a:r>
              <a:rPr lang="en-US" dirty="0" smtClean="0"/>
              <a:t> proves the </a:t>
            </a:r>
            <a:r>
              <a:rPr lang="en-US" dirty="0" err="1" smtClean="0"/>
              <a:t>renormalizability</a:t>
            </a:r>
            <a:r>
              <a:rPr lang="en-US" dirty="0" smtClean="0"/>
              <a:t> of spontaneously broken gauge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theories, thereby confirming the mathematical consistency of such theories.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1978: The structure of the weak force mediated by the Z</a:t>
            </a:r>
            <a:r>
              <a:rPr lang="en-US" baseline="30000" dirty="0" smtClean="0"/>
              <a:t>0  </a:t>
            </a:r>
            <a:r>
              <a:rPr lang="en-US" dirty="0" smtClean="0"/>
              <a:t>is confirmed at SLAC.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1983: Discovery of the </a:t>
            </a:r>
            <a:r>
              <a:rPr lang="en-US" dirty="0"/>
              <a:t>W</a:t>
            </a:r>
            <a:r>
              <a:rPr lang="en-US" b="1" baseline="30000" dirty="0"/>
              <a:t>+</a:t>
            </a:r>
            <a:r>
              <a:rPr lang="en-US" dirty="0"/>
              <a:t>, W¯, </a:t>
            </a:r>
            <a:r>
              <a:rPr lang="en-US" dirty="0" smtClean="0"/>
              <a:t>Z</a:t>
            </a:r>
            <a:r>
              <a:rPr lang="en-US" baseline="30000" dirty="0" smtClean="0"/>
              <a:t>0  </a:t>
            </a:r>
            <a:r>
              <a:rPr lang="en-US" dirty="0" smtClean="0"/>
              <a:t>at CERN.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1995: Discovery of the top quark at the </a:t>
            </a:r>
            <a:r>
              <a:rPr lang="en-US" dirty="0" err="1" smtClean="0"/>
              <a:t>Fermilab</a:t>
            </a:r>
            <a:r>
              <a:rPr lang="en-US" dirty="0" smtClean="0"/>
              <a:t> </a:t>
            </a:r>
            <a:r>
              <a:rPr lang="en-US" dirty="0" err="1" smtClean="0"/>
              <a:t>Tevatron</a:t>
            </a:r>
            <a:r>
              <a:rPr lang="en-US" dirty="0" smtClean="0"/>
              <a:t>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1989—2000: Precision tests of electroweak theory at CERN, </a:t>
            </a:r>
            <a:r>
              <a:rPr lang="en-US" dirty="0" err="1" smtClean="0"/>
              <a:t>Fermilab</a:t>
            </a:r>
            <a:r>
              <a:rPr lang="en-US" dirty="0" smtClean="0"/>
              <a:t> and SLAC.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2001—2011: Further precision tests at the </a:t>
            </a:r>
            <a:r>
              <a:rPr lang="en-US" dirty="0" err="1" smtClean="0"/>
              <a:t>Fermilab</a:t>
            </a:r>
            <a:r>
              <a:rPr lang="en-US" dirty="0" smtClean="0"/>
              <a:t> </a:t>
            </a:r>
            <a:r>
              <a:rPr lang="en-US" dirty="0" err="1" smtClean="0"/>
              <a:t>Tevatron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0" y="6019800"/>
            <a:ext cx="4835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But, where is the Higgs boson? 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7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Howard Haber\Documents\talks\higgsintro\Higgs_PhenoProfi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1000"/>
            <a:ext cx="6546850" cy="364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Howard Haber\Documents\talks\higgsintro\Ellis_hig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343400"/>
            <a:ext cx="7943463" cy="237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95344" y="228600"/>
            <a:ext cx="40295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1976: The first comprehensive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study of how to search for the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Higgs boson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11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ward Haber\Documents\talks\higgsintro\forHowi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"/>
            <a:ext cx="5838825" cy="567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6027003"/>
            <a:ext cx="78894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Michael </a:t>
            </a:r>
            <a:r>
              <a:rPr lang="en-US" sz="2400" dirty="0" err="1" smtClean="0">
                <a:solidFill>
                  <a:prstClr val="black"/>
                </a:solidFill>
              </a:rPr>
              <a:t>Peskin</a:t>
            </a:r>
            <a:r>
              <a:rPr lang="en-US" sz="2400" dirty="0" smtClean="0">
                <a:solidFill>
                  <a:prstClr val="black"/>
                </a:solidFill>
              </a:rPr>
              <a:t> (from SLAC) peruses the </a:t>
            </a:r>
            <a:r>
              <a:rPr lang="en-US" sz="2400" i="1" dirty="0" smtClean="0">
                <a:solidFill>
                  <a:prstClr val="black"/>
                </a:solidFill>
              </a:rPr>
              <a:t>Higgs Hunter’s Guide,</a:t>
            </a:r>
          </a:p>
          <a:p>
            <a:r>
              <a:rPr lang="en-US" sz="2400" dirty="0">
                <a:solidFill>
                  <a:prstClr val="black"/>
                </a:solidFill>
              </a:rPr>
              <a:t>p</a:t>
            </a:r>
            <a:r>
              <a:rPr lang="en-US" sz="2400" dirty="0" smtClean="0">
                <a:solidFill>
                  <a:prstClr val="black"/>
                </a:solidFill>
              </a:rPr>
              <a:t>ublished in 1990.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71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Howard Haber\Documents\talks\higgsintro\SM_masses_via_Higgs_Page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"/>
            <a:ext cx="8677834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21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Howard Haber\Documents\talks\higgsintro\SM_masses_via_Higgs_Page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"/>
            <a:ext cx="8579224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27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Howard Haber\Documents\talks\higgsintro\SM_masses_via_Higgs_Page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6710"/>
            <a:ext cx="8534400" cy="659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60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81000"/>
            <a:ext cx="76014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/>
              <a:t>Theoretical expectations for the Higgs boson</a:t>
            </a:r>
            <a:endParaRPr lang="en-US" sz="3200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295400"/>
            <a:ext cx="8382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interactions of the Higgs </a:t>
            </a:r>
            <a:r>
              <a:rPr lang="en-US" sz="2400" i="1" dirty="0" smtClean="0"/>
              <a:t>field</a:t>
            </a:r>
            <a:r>
              <a:rPr lang="en-US" sz="2400" dirty="0" smtClean="0"/>
              <a:t> with the gauge bosons, quarks and charged leptons generate masses for all these fundamental particles.  As a result, the strengths of the interaction of these particles with the Higgs </a:t>
            </a:r>
            <a:r>
              <a:rPr lang="en-US" sz="2400" i="1" dirty="0" smtClean="0"/>
              <a:t>boson </a:t>
            </a:r>
            <a:r>
              <a:rPr lang="en-US" sz="2400" dirty="0" smtClean="0"/>
              <a:t>is proportional to the corresponding particle masses.</a:t>
            </a:r>
          </a:p>
          <a:p>
            <a:endParaRPr lang="en-US" sz="2400" dirty="0"/>
          </a:p>
          <a:p>
            <a:r>
              <a:rPr lang="en-US" sz="2400" dirty="0" smtClean="0"/>
              <a:t>That is, </a:t>
            </a:r>
            <a:r>
              <a:rPr lang="en-US" sz="2400" dirty="0" smtClean="0">
                <a:solidFill>
                  <a:srgbClr val="FF0000"/>
                </a:solidFill>
              </a:rPr>
              <a:t>the Higgs boson prefers to couple to the heaviest fundamental objects of the Standard Model. </a:t>
            </a:r>
            <a:r>
              <a:rPr lang="en-US" sz="2400" dirty="0" smtClean="0"/>
              <a:t> Thus, the Higgs boson couples strongest to the </a:t>
            </a:r>
            <a:r>
              <a:rPr lang="en-US" sz="2400" dirty="0"/>
              <a:t>W</a:t>
            </a:r>
            <a:r>
              <a:rPr lang="en-US" sz="2400" b="1" baseline="30000" dirty="0"/>
              <a:t>+</a:t>
            </a:r>
            <a:r>
              <a:rPr lang="en-US" sz="2400" dirty="0"/>
              <a:t>, W¯, </a:t>
            </a:r>
            <a:r>
              <a:rPr lang="en-US" sz="2400" dirty="0" smtClean="0"/>
              <a:t>Z</a:t>
            </a:r>
            <a:r>
              <a:rPr lang="en-US" sz="2400" baseline="30000" dirty="0" smtClean="0"/>
              <a:t>0 </a:t>
            </a:r>
            <a:r>
              <a:rPr lang="en-US" sz="2400" dirty="0" smtClean="0"/>
              <a:t>and top quark.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6954" y="4972071"/>
            <a:ext cx="84792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mass of the Higgs boson (M</a:t>
            </a:r>
            <a:r>
              <a:rPr lang="en-US" sz="2400" baseline="-25000" dirty="0"/>
              <a:t>H</a:t>
            </a:r>
            <a:r>
              <a:rPr lang="en-US" sz="2400" dirty="0"/>
              <a:t>) is </a:t>
            </a:r>
            <a:r>
              <a:rPr lang="en-US" sz="2400" dirty="0">
                <a:solidFill>
                  <a:srgbClr val="7030A0"/>
                </a:solidFill>
              </a:rPr>
              <a:t>NOT</a:t>
            </a:r>
            <a:r>
              <a:rPr lang="en-US" sz="2400" dirty="0"/>
              <a:t> predicted by the theory.  </a:t>
            </a:r>
          </a:p>
          <a:p>
            <a:r>
              <a:rPr lang="en-US" sz="2400" dirty="0"/>
              <a:t>However, for a given Higgs mass, one can predict the production </a:t>
            </a:r>
          </a:p>
          <a:p>
            <a:r>
              <a:rPr lang="en-US" sz="2400" dirty="0"/>
              <a:t>rate for Higgs bosons at colliders and the </a:t>
            </a:r>
            <a:r>
              <a:rPr lang="en-US" sz="2400" dirty="0" smtClean="0"/>
              <a:t>rates </a:t>
            </a:r>
            <a:r>
              <a:rPr lang="en-US" sz="2400" dirty="0"/>
              <a:t>for Higgs boson </a:t>
            </a:r>
          </a:p>
          <a:p>
            <a:r>
              <a:rPr lang="en-US" sz="2400" dirty="0" smtClean="0"/>
              <a:t>decays </a:t>
            </a:r>
            <a:r>
              <a:rPr lang="en-US" sz="2400" dirty="0"/>
              <a:t>to </a:t>
            </a:r>
            <a:r>
              <a:rPr lang="en-US" sz="2400" dirty="0" smtClean="0"/>
              <a:t>various Standard </a:t>
            </a:r>
            <a:r>
              <a:rPr lang="en-US" sz="2400" dirty="0"/>
              <a:t>Model particles.   </a:t>
            </a:r>
          </a:p>
        </p:txBody>
      </p:sp>
    </p:spTree>
    <p:extLst>
      <p:ext uri="{BB962C8B-B14F-4D97-AF65-F5344CB8AC3E}">
        <p14:creationId xmlns:p14="http://schemas.microsoft.com/office/powerpoint/2010/main" val="87830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91510"/>
            <a:ext cx="8458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</a:t>
            </a:r>
            <a:r>
              <a:rPr lang="en-US" sz="2400" dirty="0"/>
              <a:t>LEP </a:t>
            </a:r>
            <a:r>
              <a:rPr lang="en-US" sz="2400" dirty="0" smtClean="0"/>
              <a:t>Collider </a:t>
            </a:r>
            <a:r>
              <a:rPr lang="en-US" sz="2400" dirty="0"/>
              <a:t>at CERN spent ten years searching for the </a:t>
            </a:r>
            <a:r>
              <a:rPr lang="en-US" sz="2400" dirty="0" smtClean="0"/>
              <a:t>Higgs </a:t>
            </a:r>
            <a:r>
              <a:rPr lang="en-US" sz="2400" dirty="0"/>
              <a:t>boson.   Since no </a:t>
            </a:r>
            <a:r>
              <a:rPr lang="en-US" sz="2400" dirty="0" smtClean="0"/>
              <a:t>Higgs </a:t>
            </a:r>
            <a:r>
              <a:rPr lang="en-US" sz="2400" dirty="0"/>
              <a:t>bosons were observed, </a:t>
            </a:r>
            <a:r>
              <a:rPr lang="en-US" sz="2400" dirty="0" smtClean="0"/>
              <a:t> </a:t>
            </a:r>
            <a:r>
              <a:rPr lang="en-US" sz="2400" dirty="0"/>
              <a:t>experimenters </a:t>
            </a:r>
            <a:endParaRPr lang="en-US" sz="2400" dirty="0" smtClean="0"/>
          </a:p>
          <a:p>
            <a:r>
              <a:rPr lang="en-US" sz="2400" dirty="0" smtClean="0"/>
              <a:t>at LEP concluded </a:t>
            </a:r>
            <a:r>
              <a:rPr lang="en-US" sz="2400" dirty="0"/>
              <a:t>that its mass must </a:t>
            </a:r>
            <a:r>
              <a:rPr lang="en-US" sz="2400" dirty="0" smtClean="0"/>
              <a:t>be </a:t>
            </a:r>
            <a:r>
              <a:rPr lang="en-US" sz="2400" dirty="0"/>
              <a:t>larger </a:t>
            </a:r>
            <a:r>
              <a:rPr lang="en-US" sz="2400" dirty="0" smtClean="0"/>
              <a:t>than </a:t>
            </a:r>
            <a:r>
              <a:rPr lang="en-US" sz="2400" dirty="0"/>
              <a:t>114 </a:t>
            </a:r>
            <a:r>
              <a:rPr lang="en-US" sz="2400" dirty="0" err="1"/>
              <a:t>GeV</a:t>
            </a:r>
            <a:r>
              <a:rPr lang="en-US" sz="2400" dirty="0"/>
              <a:t>.   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Meanwhile</a:t>
            </a:r>
            <a:r>
              <a:rPr lang="en-US" sz="2400" dirty="0"/>
              <a:t>, the analysis of precision </a:t>
            </a:r>
            <a:r>
              <a:rPr lang="en-US" sz="2400" dirty="0" smtClean="0"/>
              <a:t>electroweak </a:t>
            </a:r>
            <a:r>
              <a:rPr lang="en-US" sz="2400" dirty="0"/>
              <a:t>data </a:t>
            </a:r>
            <a:r>
              <a:rPr lang="en-US" sz="2400" dirty="0" smtClean="0"/>
              <a:t>provides </a:t>
            </a:r>
          </a:p>
          <a:p>
            <a:r>
              <a:rPr lang="en-US" sz="2400" dirty="0" smtClean="0"/>
              <a:t>an </a:t>
            </a:r>
            <a:r>
              <a:rPr lang="en-US" sz="2400" dirty="0"/>
              <a:t>indirect determination of the </a:t>
            </a:r>
            <a:r>
              <a:rPr lang="en-US" sz="2400" dirty="0" smtClean="0"/>
              <a:t>Higgs mass, assuming that the Standard Model is correct.  In particular, the </a:t>
            </a:r>
            <a:r>
              <a:rPr lang="en-US" sz="2400" dirty="0"/>
              <a:t>“virtual” emission </a:t>
            </a:r>
            <a:endParaRPr lang="en-US" sz="2400" dirty="0" smtClean="0"/>
          </a:p>
          <a:p>
            <a:r>
              <a:rPr lang="en-US" sz="2400" dirty="0" smtClean="0"/>
              <a:t>and </a:t>
            </a:r>
            <a:r>
              <a:rPr lang="en-US" sz="2400" dirty="0"/>
              <a:t>reabsorption </a:t>
            </a:r>
            <a:r>
              <a:rPr lang="en-US" sz="2400" dirty="0" smtClean="0"/>
              <a:t>of </a:t>
            </a:r>
            <a:r>
              <a:rPr lang="en-US" sz="2400" dirty="0"/>
              <a:t>Higgs bosons by </a:t>
            </a:r>
            <a:r>
              <a:rPr lang="en-US" sz="2400" dirty="0" smtClean="0"/>
              <a:t>the </a:t>
            </a:r>
            <a:r>
              <a:rPr lang="en-US" sz="2400" dirty="0"/>
              <a:t>W</a:t>
            </a:r>
            <a:r>
              <a:rPr lang="en-US" sz="2400" b="1" baseline="30000" dirty="0"/>
              <a:t>+</a:t>
            </a:r>
            <a:r>
              <a:rPr lang="en-US" sz="2400" dirty="0"/>
              <a:t>, W¯, Z</a:t>
            </a:r>
            <a:r>
              <a:rPr lang="en-US" sz="2400" baseline="30000" dirty="0"/>
              <a:t>0 </a:t>
            </a:r>
            <a:r>
              <a:rPr lang="en-US" sz="2400" dirty="0"/>
              <a:t> affects the </a:t>
            </a:r>
            <a:r>
              <a:rPr lang="en-US" sz="2400" dirty="0" smtClean="0"/>
              <a:t>mass and interactions of </a:t>
            </a:r>
            <a:r>
              <a:rPr lang="en-US" sz="2400" dirty="0"/>
              <a:t>these gauge bosons</a:t>
            </a:r>
            <a:r>
              <a:rPr lang="en-US" sz="2400" dirty="0" smtClean="0"/>
              <a:t>.  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761360" y="5715000"/>
            <a:ext cx="7436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Window of opportunity: 114 </a:t>
            </a:r>
            <a:r>
              <a:rPr lang="en-US" sz="2800" dirty="0" err="1" smtClean="0">
                <a:solidFill>
                  <a:srgbClr val="FF0000"/>
                </a:solidFill>
              </a:rPr>
              <a:t>GeV</a:t>
            </a:r>
            <a:r>
              <a:rPr lang="en-US" sz="2800" dirty="0" smtClean="0">
                <a:solidFill>
                  <a:srgbClr val="FF0000"/>
                </a:solidFill>
              </a:rPr>
              <a:t> &lt; M</a:t>
            </a:r>
            <a:r>
              <a:rPr lang="en-US" sz="2800" baseline="-25000" dirty="0" smtClean="0">
                <a:solidFill>
                  <a:srgbClr val="FF0000"/>
                </a:solidFill>
              </a:rPr>
              <a:t>H  </a:t>
            </a:r>
            <a:r>
              <a:rPr lang="en-US" sz="2800" dirty="0" smtClean="0">
                <a:solidFill>
                  <a:srgbClr val="FF0000"/>
                </a:solidFill>
              </a:rPr>
              <a:t>&lt; 153 </a:t>
            </a:r>
            <a:r>
              <a:rPr lang="en-US" sz="2800" dirty="0" err="1" smtClean="0">
                <a:solidFill>
                  <a:srgbClr val="FF0000"/>
                </a:solidFill>
              </a:rPr>
              <a:t>GeV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Howard Haber\Documents\talks\higgsintro\SelfEnergi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91" y="3807830"/>
            <a:ext cx="723741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41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oward Haber\Documents\talks\higgsintro\gfitter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370888" cy="646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13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howie\talks\higgsintro\Higgsin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50225" cy="617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oward Haber\Documents\talks\higgsintro\Higgs_Produc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5587"/>
            <a:ext cx="8707438" cy="672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08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Howard Haber\Documents\talks\higgsintro\Higgs_XS_8TeV_l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838" y="1963271"/>
            <a:ext cx="4765031" cy="342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Howard Haber\Documents\talks\higgsintro\Higgs_XS_7TeV_L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8" y="1660403"/>
            <a:ext cx="4196662" cy="427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008" y="508032"/>
            <a:ext cx="90999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Higgs boson production cross sections at a </a:t>
            </a:r>
            <a:r>
              <a:rPr lang="en-US" sz="3200" dirty="0" err="1" smtClean="0">
                <a:solidFill>
                  <a:srgbClr val="FF0000"/>
                </a:solidFill>
              </a:rPr>
              <a:t>pp</a:t>
            </a:r>
            <a:r>
              <a:rPr lang="en-US" sz="3200" dirty="0" smtClean="0">
                <a:solidFill>
                  <a:srgbClr val="FF0000"/>
                </a:solidFill>
              </a:rPr>
              <a:t> collider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76801" y="5715000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With 35 fb</a:t>
            </a:r>
            <a:r>
              <a:rPr lang="en-US" baseline="30000" dirty="0" smtClean="0">
                <a:solidFill>
                  <a:schemeClr val="tx2"/>
                </a:solidFill>
              </a:rPr>
              <a:t>-1</a:t>
            </a:r>
            <a:r>
              <a:rPr lang="en-US" dirty="0" smtClean="0">
                <a:solidFill>
                  <a:schemeClr val="tx2"/>
                </a:solidFill>
              </a:rPr>
              <a:t> of data, one would expect</a:t>
            </a:r>
          </a:p>
          <a:p>
            <a:r>
              <a:rPr lang="en-US" dirty="0">
                <a:solidFill>
                  <a:schemeClr val="tx2"/>
                </a:solidFill>
              </a:rPr>
              <a:t>t</a:t>
            </a:r>
            <a:r>
              <a:rPr lang="en-US" dirty="0" smtClean="0">
                <a:solidFill>
                  <a:schemeClr val="tx2"/>
                </a:solidFill>
              </a:rPr>
              <a:t>o produce roughly 500,000 Higgs bosons </a:t>
            </a:r>
          </a:p>
          <a:p>
            <a:r>
              <a:rPr lang="en-US" dirty="0">
                <a:solidFill>
                  <a:schemeClr val="tx2"/>
                </a:solidFill>
              </a:rPr>
              <a:t>i</a:t>
            </a:r>
            <a:r>
              <a:rPr lang="en-US" dirty="0" smtClean="0">
                <a:solidFill>
                  <a:schemeClr val="tx2"/>
                </a:solidFill>
              </a:rPr>
              <a:t>f the Higgs mass was, say, M</a:t>
            </a:r>
            <a:r>
              <a:rPr lang="en-US" baseline="-25000" dirty="0" smtClean="0">
                <a:solidFill>
                  <a:schemeClr val="tx2"/>
                </a:solidFill>
              </a:rPr>
              <a:t>H  </a:t>
            </a:r>
            <a:r>
              <a:rPr lang="en-US" dirty="0" smtClean="0">
                <a:solidFill>
                  <a:schemeClr val="tx2"/>
                </a:solidFill>
              </a:rPr>
              <a:t>= 125 </a:t>
            </a:r>
            <a:r>
              <a:rPr lang="en-US" dirty="0" err="1" smtClean="0">
                <a:solidFill>
                  <a:schemeClr val="tx2"/>
                </a:solidFill>
              </a:rPr>
              <a:t>GeV</a:t>
            </a:r>
            <a:r>
              <a:rPr lang="en-US" dirty="0" smtClean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943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2377" y="228600"/>
            <a:ext cx="89166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Probability of Higgs boson decay channels</a:t>
            </a:r>
            <a:endParaRPr lang="en-US" sz="4000" dirty="0"/>
          </a:p>
        </p:txBody>
      </p:sp>
      <p:pic>
        <p:nvPicPr>
          <p:cNvPr id="4099" name="Picture 3" descr="C:\Users\Howard Haber\Documents\talks\higgsintro\YRHXS2_BR_Fi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65" y="972940"/>
            <a:ext cx="8054507" cy="579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Howard Haber\Documents\talks\higgsintro\hcp-cms-higgs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28600"/>
            <a:ext cx="4987923" cy="650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762000"/>
            <a:ext cx="36853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Question: why not search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for Higgs bosons that decay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into a pair of b-quarks?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1449" y="2690692"/>
            <a:ext cx="378122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Answer</a:t>
            </a:r>
            <a:r>
              <a:rPr lang="en-US" sz="2000" dirty="0" smtClean="0"/>
              <a:t>: The Standard Model</a:t>
            </a:r>
          </a:p>
          <a:p>
            <a:r>
              <a:rPr lang="en-US" sz="2000" dirty="0"/>
              <a:t>b</a:t>
            </a:r>
            <a:r>
              <a:rPr lang="en-US" sz="2000" dirty="0" smtClean="0"/>
              <a:t>ackground is overwhelming.</a:t>
            </a:r>
          </a:p>
          <a:p>
            <a:r>
              <a:rPr lang="en-US" sz="2000" dirty="0" smtClean="0"/>
              <a:t>There are more than 10⁷ times</a:t>
            </a:r>
          </a:p>
          <a:p>
            <a:r>
              <a:rPr lang="en-US" sz="2000" dirty="0"/>
              <a:t>a</a:t>
            </a:r>
            <a:r>
              <a:rPr lang="en-US" sz="2000" dirty="0" smtClean="0"/>
              <a:t>s many b-quark pairs produced</a:t>
            </a:r>
          </a:p>
          <a:p>
            <a:r>
              <a:rPr lang="en-US" sz="2000" dirty="0"/>
              <a:t>i</a:t>
            </a:r>
            <a:r>
              <a:rPr lang="en-US" sz="2000" dirty="0" smtClean="0"/>
              <a:t>n proton-proton collisions as </a:t>
            </a:r>
          </a:p>
          <a:p>
            <a:r>
              <a:rPr lang="en-US" sz="2000" dirty="0"/>
              <a:t>c</a:t>
            </a:r>
            <a:r>
              <a:rPr lang="en-US" sz="2000" dirty="0" smtClean="0"/>
              <a:t>ompared to b-quark pairs that</a:t>
            </a:r>
          </a:p>
          <a:p>
            <a:r>
              <a:rPr lang="en-US" sz="2000" dirty="0"/>
              <a:t>a</a:t>
            </a:r>
            <a:r>
              <a:rPr lang="en-US" sz="2000" dirty="0" smtClean="0"/>
              <a:t>rise from a decaying Higgs boson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96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ward Haber\Documents\talks\higgsintro\SM_Higgs_Decay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"/>
            <a:ext cx="8612188" cy="665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01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ERNaeri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71600"/>
            <a:ext cx="8329033" cy="4572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66800" y="457199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The Large Hadron Collider (LHC) at CERN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9906026_01_layout_sch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04800"/>
            <a:ext cx="7405565" cy="609600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oward Haber\Documents\talks\higgsintro\CMS_3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8148577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43200" y="93316"/>
            <a:ext cx="39144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The CMS detector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atl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06" y="914400"/>
            <a:ext cx="9032294" cy="58878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667000" y="76200"/>
            <a:ext cx="42205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The ATLAS detector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0600" y="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Different elements of the detector help to distinguish particles that are produced in the collision.</a:t>
            </a:r>
            <a:endParaRPr lang="en-US" sz="2400" dirty="0"/>
          </a:p>
        </p:txBody>
      </p:sp>
      <p:pic>
        <p:nvPicPr>
          <p:cNvPr id="4" name="Picture 4" descr="atlas_wedge_particl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90600"/>
            <a:ext cx="7620000" cy="571500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howie\talks\higgsintro\chart_2006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0"/>
            <a:ext cx="9601200" cy="6675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304800"/>
            <a:ext cx="220765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 challenging 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environment 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for analysis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3314" name="Picture 2" descr="C:\Users\Howard Haber\Documents\talks\higgsintro\2012_highPileu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0479"/>
            <a:ext cx="63246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2057400"/>
            <a:ext cx="244095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A candidate Z boson </a:t>
            </a:r>
            <a:r>
              <a:rPr lang="en-US" sz="1400" dirty="0" smtClean="0">
                <a:solidFill>
                  <a:srgbClr val="7030A0"/>
                </a:solidFill>
              </a:rPr>
              <a:t>event in </a:t>
            </a:r>
            <a:r>
              <a:rPr lang="en-US" sz="1400" dirty="0">
                <a:solidFill>
                  <a:srgbClr val="7030A0"/>
                </a:solidFill>
              </a:rPr>
              <a:t>the </a:t>
            </a:r>
            <a:r>
              <a:rPr lang="en-US" sz="1400" dirty="0" err="1">
                <a:solidFill>
                  <a:srgbClr val="7030A0"/>
                </a:solidFill>
              </a:rPr>
              <a:t>dimuon</a:t>
            </a:r>
            <a:r>
              <a:rPr lang="en-US" sz="1400" dirty="0">
                <a:solidFill>
                  <a:srgbClr val="7030A0"/>
                </a:solidFill>
              </a:rPr>
              <a:t> </a:t>
            </a:r>
            <a:r>
              <a:rPr lang="en-US" sz="1400" dirty="0" smtClean="0">
                <a:solidFill>
                  <a:srgbClr val="7030A0"/>
                </a:solidFill>
              </a:rPr>
              <a:t>decay </a:t>
            </a:r>
            <a:r>
              <a:rPr lang="en-US" sz="1400" dirty="0">
                <a:solidFill>
                  <a:srgbClr val="7030A0"/>
                </a:solidFill>
              </a:rPr>
              <a:t>with </a:t>
            </a:r>
            <a:r>
              <a:rPr lang="en-US" sz="1400" dirty="0" smtClean="0">
                <a:solidFill>
                  <a:srgbClr val="7030A0"/>
                </a:solidFill>
              </a:rPr>
              <a:t>25</a:t>
            </a:r>
          </a:p>
          <a:p>
            <a:r>
              <a:rPr lang="en-US" sz="1400" dirty="0" smtClean="0">
                <a:solidFill>
                  <a:srgbClr val="7030A0"/>
                </a:solidFill>
              </a:rPr>
              <a:t>reconstructed </a:t>
            </a:r>
            <a:r>
              <a:rPr lang="en-US" sz="1400" dirty="0">
                <a:solidFill>
                  <a:srgbClr val="7030A0"/>
                </a:solidFill>
              </a:rPr>
              <a:t>vertices. </a:t>
            </a:r>
            <a:endParaRPr lang="en-US" sz="1400" dirty="0" smtClean="0">
              <a:solidFill>
                <a:srgbClr val="7030A0"/>
              </a:solidFill>
            </a:endParaRPr>
          </a:p>
          <a:p>
            <a:r>
              <a:rPr lang="en-US" sz="1400" dirty="0" smtClean="0"/>
              <a:t>This</a:t>
            </a:r>
            <a:r>
              <a:rPr lang="en-US" sz="1400" dirty="0"/>
              <a:t> </a:t>
            </a:r>
            <a:r>
              <a:rPr lang="en-US" sz="1400" dirty="0" smtClean="0"/>
              <a:t>event </a:t>
            </a:r>
            <a:r>
              <a:rPr lang="en-US" sz="1400" dirty="0"/>
              <a:t>was recorded </a:t>
            </a:r>
            <a:r>
              <a:rPr lang="en-US" sz="1400" dirty="0" smtClean="0"/>
              <a:t>by the</a:t>
            </a:r>
          </a:p>
          <a:p>
            <a:r>
              <a:rPr lang="en-US" sz="1400" dirty="0" smtClean="0"/>
              <a:t>ATLAS collaboration on April </a:t>
            </a:r>
            <a:r>
              <a:rPr lang="en-US" sz="1400" dirty="0"/>
              <a:t>15th 2012 and </a:t>
            </a:r>
            <a:r>
              <a:rPr lang="en-US" sz="1400" dirty="0" smtClean="0"/>
              <a:t>demonstrates </a:t>
            </a:r>
            <a:r>
              <a:rPr lang="en-US" sz="1400" dirty="0"/>
              <a:t>the high </a:t>
            </a:r>
            <a:r>
              <a:rPr lang="en-US" sz="1400" dirty="0" smtClean="0"/>
              <a:t>pileup </a:t>
            </a:r>
            <a:r>
              <a:rPr lang="en-US" sz="1400" dirty="0"/>
              <a:t>environment in </a:t>
            </a:r>
            <a:r>
              <a:rPr lang="en-US" sz="1400" dirty="0" smtClean="0"/>
              <a:t>2012 running. </a:t>
            </a:r>
            <a:r>
              <a:rPr lang="en-US" sz="1400" dirty="0"/>
              <a:t>For this display </a:t>
            </a:r>
            <a:r>
              <a:rPr lang="en-US" sz="1400" dirty="0" smtClean="0"/>
              <a:t>the </a:t>
            </a:r>
            <a:r>
              <a:rPr lang="en-US" sz="1400" dirty="0"/>
              <a:t>track </a:t>
            </a:r>
            <a:r>
              <a:rPr lang="en-US" sz="1400" dirty="0" err="1"/>
              <a:t>p</a:t>
            </a:r>
            <a:r>
              <a:rPr lang="en-US" sz="1400" baseline="-25000" dirty="0" err="1"/>
              <a:t>T</a:t>
            </a:r>
            <a:r>
              <a:rPr lang="en-US" sz="1400" dirty="0"/>
              <a:t> threshold is 0.4 </a:t>
            </a:r>
            <a:r>
              <a:rPr lang="en-US" sz="1400" dirty="0" err="1" smtClean="0"/>
              <a:t>GeV</a:t>
            </a:r>
            <a:r>
              <a:rPr lang="en-US" sz="1400" dirty="0" smtClean="0"/>
              <a:t> </a:t>
            </a:r>
            <a:r>
              <a:rPr lang="en-US" sz="1400" dirty="0"/>
              <a:t>and all tracks are required </a:t>
            </a:r>
            <a:endParaRPr lang="en-US" sz="1400" dirty="0" smtClean="0"/>
          </a:p>
          <a:p>
            <a:r>
              <a:rPr lang="en-US" sz="1400" dirty="0" smtClean="0"/>
              <a:t>to </a:t>
            </a:r>
            <a:r>
              <a:rPr lang="en-US" sz="1400" dirty="0"/>
              <a:t>have at least 3 Pixel and </a:t>
            </a:r>
            <a:endParaRPr lang="en-US" sz="1400" dirty="0" smtClean="0"/>
          </a:p>
          <a:p>
            <a:r>
              <a:rPr lang="en-US" sz="1400" dirty="0" smtClean="0"/>
              <a:t>6 </a:t>
            </a:r>
            <a:r>
              <a:rPr lang="en-US" sz="1400" dirty="0"/>
              <a:t>SCT hits. The vertices shown </a:t>
            </a:r>
            <a:endParaRPr lang="en-US" sz="1400" dirty="0" smtClean="0"/>
          </a:p>
          <a:p>
            <a:r>
              <a:rPr lang="en-US" sz="1400" dirty="0" smtClean="0"/>
              <a:t>are </a:t>
            </a:r>
            <a:r>
              <a:rPr lang="en-US" sz="1400" dirty="0"/>
              <a:t>reconstructed using </a:t>
            </a:r>
            <a:r>
              <a:rPr lang="en-US" sz="1400" dirty="0" smtClean="0"/>
              <a:t>tracks </a:t>
            </a:r>
            <a:r>
              <a:rPr lang="en-US" sz="1400" dirty="0"/>
              <a:t>with </a:t>
            </a:r>
            <a:r>
              <a:rPr lang="en-US" sz="1400" dirty="0" err="1"/>
              <a:t>p</a:t>
            </a:r>
            <a:r>
              <a:rPr lang="en-US" sz="1400" baseline="-25000" dirty="0" err="1"/>
              <a:t>T</a:t>
            </a:r>
            <a:r>
              <a:rPr lang="en-US" sz="1400" dirty="0"/>
              <a:t> greater than </a:t>
            </a:r>
            <a:r>
              <a:rPr lang="en-US" sz="1400" dirty="0" smtClean="0"/>
              <a:t>0.4 </a:t>
            </a:r>
            <a:r>
              <a:rPr lang="en-US" sz="1400" dirty="0" err="1"/>
              <a:t>GeV</a:t>
            </a:r>
            <a:r>
              <a:rPr lang="en-US" sz="1400" dirty="0"/>
              <a:t>, but with tighter </a:t>
            </a:r>
            <a:r>
              <a:rPr lang="en-US" sz="1400" dirty="0" smtClean="0"/>
              <a:t>requirements </a:t>
            </a:r>
            <a:r>
              <a:rPr lang="en-US" sz="1400" dirty="0"/>
              <a:t>on the </a:t>
            </a:r>
            <a:r>
              <a:rPr lang="en-US" sz="1400" dirty="0" smtClean="0"/>
              <a:t>number </a:t>
            </a:r>
            <a:r>
              <a:rPr lang="en-US" sz="1400" dirty="0"/>
              <a:t>of hits on the </a:t>
            </a:r>
            <a:endParaRPr lang="en-US" sz="1400" dirty="0" smtClean="0"/>
          </a:p>
          <a:p>
            <a:r>
              <a:rPr lang="en-US" sz="1400" dirty="0" smtClean="0"/>
              <a:t>tracks </a:t>
            </a:r>
            <a:r>
              <a:rPr lang="en-US" sz="1400" dirty="0"/>
              <a:t>than in the 2011 </a:t>
            </a:r>
            <a:endParaRPr lang="en-US" sz="1400" dirty="0" smtClean="0"/>
          </a:p>
          <a:p>
            <a:r>
              <a:rPr lang="en-US" sz="1400" dirty="0" smtClean="0"/>
              <a:t>reconstruction</a:t>
            </a:r>
            <a:r>
              <a:rPr lang="en-US" sz="1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3823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659069"/>
            <a:ext cx="2971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The LHC Discovery of 4 July 2012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Haber\Pictures\Melbourne and environs (Tony's pix)\IMG_15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976" y="152400"/>
            <a:ext cx="4927725" cy="660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620" y="4038600"/>
            <a:ext cx="28761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The CERN update of the </a:t>
            </a:r>
          </a:p>
          <a:p>
            <a:r>
              <a:rPr lang="en-US" b="1" dirty="0" smtClean="0">
                <a:solidFill>
                  <a:prstClr val="black"/>
                </a:solidFill>
              </a:rPr>
              <a:t>search for the Higgs boson,</a:t>
            </a:r>
          </a:p>
          <a:p>
            <a:r>
              <a:rPr lang="en-US" b="1" dirty="0">
                <a:solidFill>
                  <a:prstClr val="black"/>
                </a:solidFill>
              </a:rPr>
              <a:t>s</a:t>
            </a:r>
            <a:r>
              <a:rPr lang="en-US" b="1" dirty="0" smtClean="0">
                <a:solidFill>
                  <a:prstClr val="black"/>
                </a:solidFill>
              </a:rPr>
              <a:t>imulcast at ICHEP-2012</a:t>
            </a:r>
          </a:p>
          <a:p>
            <a:r>
              <a:rPr lang="en-US" b="1" dirty="0">
                <a:solidFill>
                  <a:prstClr val="black"/>
                </a:solidFill>
              </a:rPr>
              <a:t>i</a:t>
            </a:r>
            <a:r>
              <a:rPr lang="en-US" b="1" dirty="0" smtClean="0">
                <a:solidFill>
                  <a:prstClr val="black"/>
                </a:solidFill>
              </a:rPr>
              <a:t>n Melbourne, Australia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5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83333"/>
            <a:ext cx="4991100" cy="668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533400"/>
            <a:ext cx="33148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The discovery of the new</a:t>
            </a:r>
          </a:p>
          <a:p>
            <a:r>
              <a:rPr lang="en-US" sz="2400" dirty="0">
                <a:solidFill>
                  <a:srgbClr val="7030A0"/>
                </a:solidFill>
              </a:rPr>
              <a:t>b</a:t>
            </a:r>
            <a:r>
              <a:rPr lang="en-US" sz="2400" dirty="0" smtClean="0">
                <a:solidFill>
                  <a:srgbClr val="7030A0"/>
                </a:solidFill>
              </a:rPr>
              <a:t>oson is published in</a:t>
            </a:r>
          </a:p>
          <a:p>
            <a:r>
              <a:rPr lang="en-US" sz="2400" dirty="0" smtClean="0">
                <a:solidFill>
                  <a:srgbClr val="7030A0"/>
                </a:solidFill>
              </a:rPr>
              <a:t>Physics Letters B.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2133600"/>
            <a:ext cx="33863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ATLAS Collaboration:</a:t>
            </a:r>
          </a:p>
          <a:p>
            <a:endParaRPr lang="en-US" u="sng" dirty="0" smtClean="0"/>
          </a:p>
          <a:p>
            <a:r>
              <a:rPr lang="en-US" b="1" dirty="0">
                <a:solidFill>
                  <a:prstClr val="black"/>
                </a:solidFill>
              </a:rPr>
              <a:t>Physics Letters B716 (2012) </a:t>
            </a:r>
            <a:r>
              <a:rPr lang="en-US" b="1" dirty="0" smtClean="0">
                <a:solidFill>
                  <a:prstClr val="black"/>
                </a:solidFill>
              </a:rPr>
              <a:t>1</a:t>
            </a:r>
            <a:r>
              <a:rPr lang="en-US" b="1" dirty="0"/>
              <a:t>—</a:t>
            </a:r>
            <a:r>
              <a:rPr lang="en-US" b="1" dirty="0" smtClean="0">
                <a:solidFill>
                  <a:prstClr val="black"/>
                </a:solidFill>
              </a:rPr>
              <a:t>29</a:t>
            </a:r>
            <a:endParaRPr lang="en-US" u="sng" dirty="0"/>
          </a:p>
          <a:p>
            <a:endParaRPr lang="en-US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3657600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CMS Collaboration: </a:t>
            </a:r>
          </a:p>
          <a:p>
            <a:endParaRPr lang="en-US" u="sng" dirty="0"/>
          </a:p>
          <a:p>
            <a:r>
              <a:rPr lang="en-US" b="1" dirty="0"/>
              <a:t>Physics Letters B716 (2012) 30—61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191179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Howard Haber\Documents\talks\higgsintro\Higgs_reac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90600"/>
            <a:ext cx="7269018" cy="499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38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Howard Haber\Documents\talks\higgsintro\ATLAS_figaux_004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" y="1185262"/>
            <a:ext cx="4876800" cy="350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1" y="4953000"/>
            <a:ext cx="4419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Invariant mass distribution of </a:t>
            </a:r>
            <a:r>
              <a:rPr lang="en-US" sz="1400" dirty="0" err="1"/>
              <a:t>diphoton</a:t>
            </a:r>
            <a:r>
              <a:rPr lang="en-US" sz="1400" dirty="0"/>
              <a:t> candidates for the combined </a:t>
            </a:r>
            <a:r>
              <a:rPr lang="en-US" sz="1400" dirty="0" smtClean="0"/>
              <a:t>7 </a:t>
            </a:r>
            <a:r>
              <a:rPr lang="en-US" sz="1400" dirty="0" err="1" smtClean="0"/>
              <a:t>TeV</a:t>
            </a:r>
            <a:r>
              <a:rPr lang="en-US" sz="1400" dirty="0" smtClean="0"/>
              <a:t> and 8 </a:t>
            </a:r>
            <a:r>
              <a:rPr lang="en-US" sz="1400" dirty="0" err="1" smtClean="0"/>
              <a:t>TeV</a:t>
            </a:r>
            <a:r>
              <a:rPr lang="en-US" sz="1400" dirty="0" smtClean="0"/>
              <a:t> </a:t>
            </a:r>
            <a:r>
              <a:rPr lang="en-US" sz="1400" dirty="0"/>
              <a:t>data samples. The result of a fit to the data of the sum of a signal </a:t>
            </a:r>
            <a:r>
              <a:rPr lang="en-US" sz="1400" dirty="0" smtClean="0"/>
              <a:t>component </a:t>
            </a:r>
            <a:r>
              <a:rPr lang="en-US" sz="1400" dirty="0"/>
              <a:t>fixed to </a:t>
            </a:r>
            <a:endParaRPr lang="en-US" sz="1400" dirty="0" smtClean="0"/>
          </a:p>
          <a:p>
            <a:r>
              <a:rPr lang="en-US" sz="1400" dirty="0" err="1" smtClean="0">
                <a:solidFill>
                  <a:prstClr val="black"/>
                </a:solidFill>
              </a:rPr>
              <a:t>m</a:t>
            </a:r>
            <a:r>
              <a:rPr lang="en-US" sz="1400" baseline="-25000" dirty="0" err="1">
                <a:solidFill>
                  <a:prstClr val="black"/>
                </a:solidFill>
              </a:rPr>
              <a:t>H</a:t>
            </a:r>
            <a:r>
              <a:rPr lang="en-US" sz="1400" b="1" baseline="-25000" dirty="0" smtClean="0">
                <a:solidFill>
                  <a:prstClr val="black"/>
                </a:solidFill>
              </a:rPr>
              <a:t> </a:t>
            </a:r>
            <a:r>
              <a:rPr lang="en-US" sz="1400" dirty="0" smtClean="0"/>
              <a:t>= 126.5 </a:t>
            </a:r>
            <a:r>
              <a:rPr lang="en-US" sz="1400" dirty="0" err="1" smtClean="0"/>
              <a:t>GeV</a:t>
            </a:r>
            <a:r>
              <a:rPr lang="en-US" sz="1400" dirty="0" smtClean="0"/>
              <a:t> </a:t>
            </a:r>
            <a:r>
              <a:rPr lang="en-US" sz="1400" dirty="0"/>
              <a:t>and a background component described by a </a:t>
            </a:r>
            <a:r>
              <a:rPr lang="en-US" sz="1400" dirty="0" smtClean="0"/>
              <a:t>fourth-order </a:t>
            </a:r>
            <a:r>
              <a:rPr lang="en-US" sz="1400" dirty="0"/>
              <a:t>Bernstein polynomial is superimposed. The bottom inset displays the </a:t>
            </a:r>
            <a:r>
              <a:rPr lang="en-US" sz="1400" dirty="0" smtClean="0"/>
              <a:t>residuals </a:t>
            </a:r>
            <a:r>
              <a:rPr lang="en-US" sz="1400" dirty="0"/>
              <a:t>of the data with respect to the fitted </a:t>
            </a:r>
            <a:r>
              <a:rPr lang="en-US" sz="1400" dirty="0" smtClean="0"/>
              <a:t>background component</a:t>
            </a:r>
            <a:r>
              <a:rPr lang="en-US" sz="1600" dirty="0"/>
              <a:t>. </a:t>
            </a:r>
          </a:p>
        </p:txBody>
      </p:sp>
      <p:pic>
        <p:nvPicPr>
          <p:cNvPr id="10244" name="Picture 4" descr="C:\Users\Howard Haber\Documents\talks\higgsintro\ATLAS_fig_0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051712"/>
            <a:ext cx="420935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81600" y="5090312"/>
            <a:ext cx="38283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distribution of the four-lepton </a:t>
            </a:r>
            <a:r>
              <a:rPr lang="en-US" sz="1400" dirty="0" smtClean="0"/>
              <a:t>invariant </a:t>
            </a:r>
            <a:r>
              <a:rPr lang="en-US" sz="1400" dirty="0"/>
              <a:t>mass, m</a:t>
            </a:r>
            <a:r>
              <a:rPr lang="en-US" sz="1400" baseline="-25000" dirty="0"/>
              <a:t>4l</a:t>
            </a:r>
            <a:r>
              <a:rPr lang="en-US" sz="1400" dirty="0"/>
              <a:t>, for the selected </a:t>
            </a:r>
            <a:r>
              <a:rPr lang="en-US" sz="1400" dirty="0" smtClean="0"/>
              <a:t>candidates</a:t>
            </a:r>
            <a:r>
              <a:rPr lang="en-US" sz="1400" dirty="0"/>
              <a:t>, compared to the background </a:t>
            </a:r>
            <a:r>
              <a:rPr lang="en-US" sz="1400" dirty="0" smtClean="0"/>
              <a:t>expectation </a:t>
            </a:r>
            <a:r>
              <a:rPr lang="en-US" sz="1400" dirty="0"/>
              <a:t>in the 80 to 250 </a:t>
            </a:r>
            <a:r>
              <a:rPr lang="en-US" sz="1400" dirty="0" err="1"/>
              <a:t>GeV</a:t>
            </a:r>
            <a:r>
              <a:rPr lang="en-US" sz="1400" dirty="0"/>
              <a:t> </a:t>
            </a:r>
            <a:r>
              <a:rPr lang="en-US" sz="1400" dirty="0" smtClean="0"/>
              <a:t>mass range</a:t>
            </a:r>
            <a:r>
              <a:rPr lang="en-US" sz="1400" dirty="0"/>
              <a:t>, for the combination of the </a:t>
            </a:r>
            <a:r>
              <a:rPr lang="en-US" sz="1400" dirty="0" smtClean="0"/>
              <a:t>7 </a:t>
            </a:r>
            <a:r>
              <a:rPr lang="en-US" sz="1400" dirty="0" err="1"/>
              <a:t>TeV</a:t>
            </a:r>
            <a:r>
              <a:rPr lang="en-US" sz="1400" dirty="0"/>
              <a:t> </a:t>
            </a:r>
            <a:endParaRPr lang="en-US" sz="1400" dirty="0" smtClean="0"/>
          </a:p>
          <a:p>
            <a:r>
              <a:rPr lang="en-US" sz="1400" dirty="0" smtClean="0"/>
              <a:t>8 </a:t>
            </a:r>
            <a:r>
              <a:rPr lang="en-US" sz="1400" dirty="0" err="1"/>
              <a:t>TeV</a:t>
            </a:r>
            <a:r>
              <a:rPr lang="en-US" sz="1400" dirty="0"/>
              <a:t> data. The signal expectation for a </a:t>
            </a:r>
            <a:r>
              <a:rPr lang="en-US" sz="1400" dirty="0" smtClean="0"/>
              <a:t>Higgs boson with </a:t>
            </a:r>
            <a:r>
              <a:rPr lang="en-US" sz="1400" dirty="0" err="1" smtClean="0">
                <a:solidFill>
                  <a:prstClr val="black"/>
                </a:solidFill>
              </a:rPr>
              <a:t>m</a:t>
            </a:r>
            <a:r>
              <a:rPr lang="en-US" sz="1400" baseline="-25000" dirty="0" err="1">
                <a:solidFill>
                  <a:prstClr val="black"/>
                </a:solidFill>
              </a:rPr>
              <a:t>H</a:t>
            </a:r>
            <a:r>
              <a:rPr lang="en-US" sz="1400" dirty="0" smtClean="0"/>
              <a:t>=125 </a:t>
            </a:r>
            <a:r>
              <a:rPr lang="en-US" sz="1400" dirty="0" err="1"/>
              <a:t>GeV</a:t>
            </a:r>
            <a:r>
              <a:rPr lang="en-US" sz="1400" dirty="0"/>
              <a:t> is also shown</a:t>
            </a:r>
            <a:r>
              <a:rPr lang="en-US" dirty="0"/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363" y="228600"/>
            <a:ext cx="8901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 boson is discovered at the LHC by the ATLAS Collaboration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4948" y="6536862"/>
            <a:ext cx="4576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(Taken from Physics Letters B716 (2012) 1-29.)</a:t>
            </a:r>
          </a:p>
        </p:txBody>
      </p:sp>
    </p:spTree>
    <p:extLst>
      <p:ext uri="{BB962C8B-B14F-4D97-AF65-F5344CB8AC3E}">
        <p14:creationId xmlns:p14="http://schemas.microsoft.com/office/powerpoint/2010/main" val="143187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8600"/>
            <a:ext cx="8710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 boson is discovered at the LHC by the </a:t>
            </a:r>
            <a:r>
              <a:rPr lang="en-US" sz="2800" dirty="0" smtClean="0">
                <a:solidFill>
                  <a:srgbClr val="FF0000"/>
                </a:solidFill>
              </a:rPr>
              <a:t>CMS </a:t>
            </a:r>
            <a:r>
              <a:rPr lang="en-US" sz="2800" dirty="0">
                <a:solidFill>
                  <a:srgbClr val="FF0000"/>
                </a:solidFill>
              </a:rPr>
              <a:t>Collaboration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4776762"/>
            <a:ext cx="3810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</a:t>
            </a:r>
            <a:r>
              <a:rPr lang="en-US" sz="1400" dirty="0" err="1"/>
              <a:t>diphoton</a:t>
            </a:r>
            <a:r>
              <a:rPr lang="en-US" sz="1400" dirty="0"/>
              <a:t> invariant mass distribution </a:t>
            </a:r>
            <a:endParaRPr lang="en-US" sz="1400" dirty="0" smtClean="0"/>
          </a:p>
          <a:p>
            <a:r>
              <a:rPr lang="en-US" sz="1400" dirty="0" smtClean="0"/>
              <a:t>with </a:t>
            </a:r>
            <a:r>
              <a:rPr lang="en-US" sz="1400" dirty="0"/>
              <a:t>each event weighted by the S/(S+B) </a:t>
            </a:r>
            <a:endParaRPr lang="en-US" sz="1400" dirty="0" smtClean="0"/>
          </a:p>
          <a:p>
            <a:r>
              <a:rPr lang="en-US" sz="1400" dirty="0" smtClean="0"/>
              <a:t>value </a:t>
            </a:r>
            <a:r>
              <a:rPr lang="en-US" sz="1400" dirty="0"/>
              <a:t>of its category. The lines represent the </a:t>
            </a:r>
            <a:endParaRPr lang="en-US" sz="1400" dirty="0" smtClean="0"/>
          </a:p>
          <a:p>
            <a:r>
              <a:rPr lang="en-US" sz="1400" dirty="0" smtClean="0"/>
              <a:t>fitted </a:t>
            </a:r>
            <a:r>
              <a:rPr lang="en-US" sz="1400" dirty="0"/>
              <a:t>background and signal, and the </a:t>
            </a:r>
            <a:r>
              <a:rPr lang="en-US" sz="1400" dirty="0" smtClean="0"/>
              <a:t>colored </a:t>
            </a:r>
          </a:p>
          <a:p>
            <a:r>
              <a:rPr lang="en-US" sz="1400" dirty="0" smtClean="0"/>
              <a:t>bands </a:t>
            </a:r>
            <a:r>
              <a:rPr lang="en-US" sz="1400" dirty="0"/>
              <a:t>represent the ±1 and ±2 standard deviation </a:t>
            </a:r>
            <a:endParaRPr lang="en-US" sz="1400" dirty="0" smtClean="0"/>
          </a:p>
          <a:p>
            <a:r>
              <a:rPr lang="en-US" sz="1400" dirty="0" smtClean="0"/>
              <a:t>uncertainties </a:t>
            </a:r>
            <a:r>
              <a:rPr lang="en-US" sz="1400" dirty="0"/>
              <a:t>in the background estimate. The </a:t>
            </a:r>
            <a:endParaRPr lang="en-US" sz="1400" dirty="0" smtClean="0"/>
          </a:p>
          <a:p>
            <a:r>
              <a:rPr lang="en-US" sz="1400" dirty="0" smtClean="0"/>
              <a:t>inset </a:t>
            </a:r>
            <a:r>
              <a:rPr lang="en-US" sz="1400" dirty="0"/>
              <a:t>shows the central part of the </a:t>
            </a:r>
            <a:r>
              <a:rPr lang="en-US" sz="1400" dirty="0" err="1"/>
              <a:t>unweighted</a:t>
            </a:r>
            <a:r>
              <a:rPr lang="en-US" sz="1400" dirty="0"/>
              <a:t> </a:t>
            </a:r>
            <a:endParaRPr lang="en-US" sz="1400" dirty="0" smtClean="0"/>
          </a:p>
          <a:p>
            <a:r>
              <a:rPr lang="en-US" sz="1400" dirty="0" smtClean="0"/>
              <a:t>invariant </a:t>
            </a:r>
            <a:r>
              <a:rPr lang="en-US" sz="1400" dirty="0"/>
              <a:t>mass distribution. </a:t>
            </a:r>
            <a:r>
              <a:rPr lang="en-US" sz="1400" dirty="0" smtClean="0"/>
              <a:t>Taken from</a:t>
            </a:r>
          </a:p>
          <a:p>
            <a:r>
              <a:rPr lang="en-US" sz="1400" dirty="0" smtClean="0"/>
              <a:t>Physics Letters </a:t>
            </a:r>
            <a:r>
              <a:rPr lang="en-US" sz="1400" b="1" dirty="0" smtClean="0"/>
              <a:t>B716 </a:t>
            </a:r>
            <a:r>
              <a:rPr lang="en-US" sz="1400" dirty="0" smtClean="0"/>
              <a:t>(2012) 30—61.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724400" y="4898219"/>
            <a:ext cx="4343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Distribution of the four-lepton invariant mass </a:t>
            </a:r>
            <a:r>
              <a:rPr lang="en-US" sz="1400" dirty="0" smtClean="0"/>
              <a:t>for the</a:t>
            </a:r>
          </a:p>
          <a:p>
            <a:r>
              <a:rPr lang="en-US" sz="1400" dirty="0" smtClean="0"/>
              <a:t>ZZ</a:t>
            </a:r>
            <a:r>
              <a:rPr lang="en-US" sz="1400" dirty="0"/>
              <a:t>→</a:t>
            </a:r>
            <a:r>
              <a:rPr lang="en-US" sz="1400" dirty="0" smtClean="0"/>
              <a:t>4 leptons </a:t>
            </a:r>
            <a:r>
              <a:rPr lang="en-US" sz="1400" dirty="0"/>
              <a:t>analysis. The points represent the data, </a:t>
            </a:r>
            <a:endParaRPr lang="en-US" sz="1400" dirty="0" smtClean="0"/>
          </a:p>
          <a:p>
            <a:r>
              <a:rPr lang="en-US" sz="1400" dirty="0" smtClean="0"/>
              <a:t>the </a:t>
            </a:r>
            <a:r>
              <a:rPr lang="en-US" sz="1400" dirty="0"/>
              <a:t>filled histograms represent the background, and </a:t>
            </a:r>
            <a:endParaRPr lang="en-US" sz="1400" dirty="0" smtClean="0"/>
          </a:p>
          <a:p>
            <a:r>
              <a:rPr lang="en-US" sz="1400" dirty="0" smtClean="0"/>
              <a:t>the </a:t>
            </a:r>
            <a:r>
              <a:rPr lang="en-US" sz="1400" dirty="0"/>
              <a:t>open histogram shows the signal expectation for </a:t>
            </a:r>
            <a:endParaRPr lang="en-US" sz="1400" dirty="0" smtClean="0"/>
          </a:p>
          <a:p>
            <a:r>
              <a:rPr lang="en-US" sz="1400" dirty="0" smtClean="0"/>
              <a:t>a </a:t>
            </a:r>
            <a:r>
              <a:rPr lang="en-US" sz="1400" dirty="0"/>
              <a:t>Higgs boson of mass </a:t>
            </a:r>
            <a:r>
              <a:rPr lang="en-US" sz="1400" dirty="0" err="1"/>
              <a:t>m</a:t>
            </a:r>
            <a:r>
              <a:rPr lang="en-US" sz="1400" baseline="-25000" dirty="0" err="1"/>
              <a:t>H</a:t>
            </a:r>
            <a:r>
              <a:rPr lang="en-US" sz="1400" dirty="0"/>
              <a:t> = </a:t>
            </a:r>
            <a:r>
              <a:rPr lang="en-US" sz="1400" dirty="0" smtClean="0"/>
              <a:t>126 </a:t>
            </a:r>
            <a:r>
              <a:rPr lang="en-US" sz="1400" dirty="0" err="1"/>
              <a:t>GeV</a:t>
            </a:r>
            <a:r>
              <a:rPr lang="en-US" sz="1400" dirty="0"/>
              <a:t>, added to the </a:t>
            </a:r>
            <a:endParaRPr lang="en-US" sz="1400" dirty="0" smtClean="0"/>
          </a:p>
          <a:p>
            <a:r>
              <a:rPr lang="en-US" sz="1400" dirty="0" smtClean="0"/>
              <a:t>background </a:t>
            </a:r>
            <a:r>
              <a:rPr lang="en-US" sz="1400" dirty="0"/>
              <a:t>expectation.  </a:t>
            </a:r>
            <a:r>
              <a:rPr lang="en-US" sz="1400" dirty="0" smtClean="0"/>
              <a:t> Taken from https://</a:t>
            </a:r>
          </a:p>
          <a:p>
            <a:r>
              <a:rPr lang="en-US" sz="1400" dirty="0" smtClean="0"/>
              <a:t>twiki.cern.ch/</a:t>
            </a:r>
            <a:r>
              <a:rPr lang="en-US" sz="1400" dirty="0" err="1" smtClean="0"/>
              <a:t>twiki</a:t>
            </a:r>
            <a:r>
              <a:rPr lang="en-US" sz="1400" dirty="0" smtClean="0"/>
              <a:t>/bin/view/</a:t>
            </a:r>
            <a:r>
              <a:rPr lang="en-US" sz="1400" dirty="0" err="1" smtClean="0"/>
              <a:t>CMSPublic</a:t>
            </a:r>
            <a:r>
              <a:rPr lang="en-US" sz="1400" dirty="0" smtClean="0"/>
              <a:t>/Hig12041TWiki.</a:t>
            </a:r>
            <a:endParaRPr lang="en-US" sz="1400" dirty="0"/>
          </a:p>
        </p:txBody>
      </p:sp>
      <p:pic>
        <p:nvPicPr>
          <p:cNvPr id="3074" name="Picture 2" descr="C:\Users\Howard Haber\Documents\talks\higgsintro\ZZMass_7Plus8TeV_100-180_3Ge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51821"/>
            <a:ext cx="4365624" cy="420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oward Haber\Documents\talks\higgsintro\new_boson_125_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26" y="838200"/>
            <a:ext cx="4302298" cy="36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00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6257" y="4111079"/>
            <a:ext cx="45988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</a:rPr>
              <a:t>The local probability p</a:t>
            </a:r>
            <a:r>
              <a:rPr lang="en-US" sz="1400" b="1" baseline="-25000" dirty="0">
                <a:solidFill>
                  <a:prstClr val="black"/>
                </a:solidFill>
              </a:rPr>
              <a:t>0 </a:t>
            </a:r>
            <a:r>
              <a:rPr lang="en-US" sz="1400" b="1" dirty="0">
                <a:solidFill>
                  <a:prstClr val="black"/>
                </a:solidFill>
              </a:rPr>
              <a:t>for a background-only </a:t>
            </a:r>
            <a:r>
              <a:rPr lang="en-US" sz="1400" b="1" dirty="0" smtClean="0">
                <a:solidFill>
                  <a:prstClr val="black"/>
                </a:solidFill>
              </a:rPr>
              <a:t>experiment </a:t>
            </a:r>
          </a:p>
          <a:p>
            <a:r>
              <a:rPr lang="en-US" sz="1400" b="1" dirty="0" smtClean="0">
                <a:solidFill>
                  <a:prstClr val="black"/>
                </a:solidFill>
              </a:rPr>
              <a:t>to </a:t>
            </a:r>
            <a:r>
              <a:rPr lang="en-US" sz="1400" b="1" dirty="0">
                <a:solidFill>
                  <a:prstClr val="black"/>
                </a:solidFill>
              </a:rPr>
              <a:t>be more signal-like than the </a:t>
            </a:r>
            <a:r>
              <a:rPr lang="en-US" sz="1400" b="1" dirty="0" smtClean="0">
                <a:solidFill>
                  <a:prstClr val="black"/>
                </a:solidFill>
              </a:rPr>
              <a:t>observation </a:t>
            </a:r>
            <a:r>
              <a:rPr lang="en-US" sz="1400" b="1" dirty="0">
                <a:solidFill>
                  <a:prstClr val="black"/>
                </a:solidFill>
              </a:rPr>
              <a:t>in in the low mass </a:t>
            </a:r>
            <a:r>
              <a:rPr lang="en-US" sz="1400" b="1" dirty="0" smtClean="0">
                <a:solidFill>
                  <a:prstClr val="black"/>
                </a:solidFill>
              </a:rPr>
              <a:t>range </a:t>
            </a:r>
            <a:r>
              <a:rPr lang="en-US" sz="1400" b="1" dirty="0">
                <a:solidFill>
                  <a:prstClr val="black"/>
                </a:solidFill>
              </a:rPr>
              <a:t>of this </a:t>
            </a:r>
            <a:r>
              <a:rPr lang="en-US" sz="1400" b="1" dirty="0" smtClean="0">
                <a:solidFill>
                  <a:prstClr val="black"/>
                </a:solidFill>
              </a:rPr>
              <a:t>analysis </a:t>
            </a:r>
            <a:r>
              <a:rPr lang="en-US" sz="1400" b="1" dirty="0">
                <a:solidFill>
                  <a:prstClr val="black"/>
                </a:solidFill>
              </a:rPr>
              <a:t>as a function of </a:t>
            </a:r>
            <a:r>
              <a:rPr lang="en-US" sz="1400" b="1" dirty="0" err="1" smtClean="0">
                <a:solidFill>
                  <a:prstClr val="black"/>
                </a:solidFill>
              </a:rPr>
              <a:t>m</a:t>
            </a:r>
            <a:r>
              <a:rPr lang="en-US" sz="1400" b="1" baseline="-25000" dirty="0" err="1">
                <a:solidFill>
                  <a:prstClr val="black"/>
                </a:solidFill>
              </a:rPr>
              <a:t>H</a:t>
            </a:r>
            <a:r>
              <a:rPr lang="en-US" sz="1400" b="1" dirty="0" smtClean="0">
                <a:solidFill>
                  <a:prstClr val="black"/>
                </a:solidFill>
              </a:rPr>
              <a:t>. </a:t>
            </a:r>
            <a:r>
              <a:rPr lang="en-US" sz="1400" b="1" dirty="0">
                <a:solidFill>
                  <a:prstClr val="black"/>
                </a:solidFill>
              </a:rPr>
              <a:t>The dashed curves </a:t>
            </a:r>
            <a:r>
              <a:rPr lang="en-US" sz="1400" b="1" dirty="0" smtClean="0">
                <a:solidFill>
                  <a:prstClr val="black"/>
                </a:solidFill>
              </a:rPr>
              <a:t>show </a:t>
            </a:r>
            <a:r>
              <a:rPr lang="en-US" sz="1400" b="1" dirty="0">
                <a:solidFill>
                  <a:prstClr val="black"/>
                </a:solidFill>
              </a:rPr>
              <a:t>the median expected local </a:t>
            </a:r>
            <a:r>
              <a:rPr lang="en-US" sz="1400" b="1" dirty="0" smtClean="0">
                <a:solidFill>
                  <a:prstClr val="black"/>
                </a:solidFill>
              </a:rPr>
              <a:t>p</a:t>
            </a:r>
            <a:r>
              <a:rPr lang="en-US" sz="1400" b="1" baseline="-25000" dirty="0" smtClean="0">
                <a:solidFill>
                  <a:prstClr val="black"/>
                </a:solidFill>
              </a:rPr>
              <a:t>0</a:t>
            </a:r>
            <a:r>
              <a:rPr lang="en-US" sz="1400" b="1" dirty="0" smtClean="0">
                <a:solidFill>
                  <a:prstClr val="black"/>
                </a:solidFill>
              </a:rPr>
              <a:t> </a:t>
            </a:r>
            <a:r>
              <a:rPr lang="en-US" sz="1400" b="1" dirty="0">
                <a:solidFill>
                  <a:prstClr val="black"/>
                </a:solidFill>
              </a:rPr>
              <a:t>under the </a:t>
            </a:r>
            <a:r>
              <a:rPr lang="en-US" sz="1400" b="1" dirty="0" smtClean="0">
                <a:solidFill>
                  <a:prstClr val="black"/>
                </a:solidFill>
              </a:rPr>
              <a:t>hypothesis </a:t>
            </a:r>
            <a:r>
              <a:rPr lang="en-US" sz="1400" b="1" dirty="0">
                <a:solidFill>
                  <a:prstClr val="black"/>
                </a:solidFill>
              </a:rPr>
              <a:t>of a </a:t>
            </a:r>
            <a:r>
              <a:rPr lang="en-US" sz="1400" b="1" dirty="0" smtClean="0">
                <a:solidFill>
                  <a:prstClr val="black"/>
                </a:solidFill>
              </a:rPr>
              <a:t>Standard </a:t>
            </a:r>
            <a:r>
              <a:rPr lang="en-US" sz="1400" b="1" dirty="0">
                <a:solidFill>
                  <a:prstClr val="black"/>
                </a:solidFill>
              </a:rPr>
              <a:t>Model Higgs boson </a:t>
            </a:r>
            <a:r>
              <a:rPr lang="en-US" sz="1400" b="1" dirty="0" smtClean="0">
                <a:solidFill>
                  <a:prstClr val="black"/>
                </a:solidFill>
              </a:rPr>
              <a:t>production </a:t>
            </a:r>
            <a:r>
              <a:rPr lang="en-US" sz="1400" b="1" dirty="0">
                <a:solidFill>
                  <a:prstClr val="black"/>
                </a:solidFill>
              </a:rPr>
              <a:t>signal at that mass.  </a:t>
            </a:r>
            <a:r>
              <a:rPr lang="en-US" sz="1400" b="1" dirty="0" smtClean="0">
                <a:solidFill>
                  <a:prstClr val="black"/>
                </a:solidFill>
              </a:rPr>
              <a:t>The </a:t>
            </a:r>
            <a:r>
              <a:rPr lang="en-US" sz="1400" b="1" dirty="0">
                <a:solidFill>
                  <a:prstClr val="black"/>
                </a:solidFill>
              </a:rPr>
              <a:t>horizontal </a:t>
            </a:r>
            <a:r>
              <a:rPr lang="en-US" sz="1400" b="1" dirty="0" smtClean="0">
                <a:solidFill>
                  <a:prstClr val="black"/>
                </a:solidFill>
              </a:rPr>
              <a:t>dashed </a:t>
            </a:r>
            <a:r>
              <a:rPr lang="en-US" sz="1400" b="1" dirty="0">
                <a:solidFill>
                  <a:prstClr val="black"/>
                </a:solidFill>
              </a:rPr>
              <a:t>lines indicate the p-values corresponding </a:t>
            </a:r>
            <a:r>
              <a:rPr lang="en-US" sz="1400" b="1" dirty="0" smtClean="0">
                <a:solidFill>
                  <a:prstClr val="black"/>
                </a:solidFill>
              </a:rPr>
              <a:t>to </a:t>
            </a:r>
            <a:r>
              <a:rPr lang="en-US" sz="1400" b="1" dirty="0">
                <a:solidFill>
                  <a:prstClr val="black"/>
                </a:solidFill>
              </a:rPr>
              <a:t>significances of 1σ to 6σ. </a:t>
            </a:r>
            <a:r>
              <a:rPr lang="en-US" sz="1400" b="1" dirty="0" smtClean="0">
                <a:solidFill>
                  <a:prstClr val="black"/>
                </a:solidFill>
              </a:rPr>
              <a:t>(Taken from Physics Letters B716 (2012) 1-29.)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2045" y="4495800"/>
            <a:ext cx="39753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Summary of the individual and combined </a:t>
            </a:r>
            <a:endParaRPr lang="en-US" sz="1600" b="1" dirty="0" smtClean="0">
              <a:solidFill>
                <a:prstClr val="black"/>
              </a:solidFill>
            </a:endParaRPr>
          </a:p>
          <a:p>
            <a:r>
              <a:rPr lang="en-US" sz="1600" b="1" dirty="0" smtClean="0">
                <a:solidFill>
                  <a:prstClr val="black"/>
                </a:solidFill>
              </a:rPr>
              <a:t>best-fit values </a:t>
            </a:r>
            <a:r>
              <a:rPr lang="en-US" sz="1600" b="1" dirty="0">
                <a:solidFill>
                  <a:prstClr val="black"/>
                </a:solidFill>
              </a:rPr>
              <a:t>of the strength parameter for </a:t>
            </a:r>
            <a:endParaRPr lang="en-US" sz="1600" b="1" dirty="0" smtClean="0">
              <a:solidFill>
                <a:prstClr val="black"/>
              </a:solidFill>
            </a:endParaRPr>
          </a:p>
          <a:p>
            <a:r>
              <a:rPr lang="en-US" sz="1600" b="1" dirty="0" smtClean="0">
                <a:solidFill>
                  <a:prstClr val="black"/>
                </a:solidFill>
              </a:rPr>
              <a:t>a </a:t>
            </a:r>
            <a:r>
              <a:rPr lang="en-US" sz="1600" b="1" dirty="0">
                <a:solidFill>
                  <a:prstClr val="black"/>
                </a:solidFill>
              </a:rPr>
              <a:t>Higgs boson </a:t>
            </a:r>
            <a:r>
              <a:rPr lang="en-US" sz="1600" b="1" dirty="0" smtClean="0">
                <a:solidFill>
                  <a:prstClr val="black"/>
                </a:solidFill>
              </a:rPr>
              <a:t>mass </a:t>
            </a:r>
            <a:r>
              <a:rPr lang="en-US" sz="1600" b="1" dirty="0">
                <a:solidFill>
                  <a:prstClr val="black"/>
                </a:solidFill>
              </a:rPr>
              <a:t>hypothesis of </a:t>
            </a:r>
            <a:r>
              <a:rPr lang="en-US" sz="1600" b="1" dirty="0" smtClean="0">
                <a:solidFill>
                  <a:prstClr val="black"/>
                </a:solidFill>
              </a:rPr>
              <a:t>126 </a:t>
            </a:r>
            <a:r>
              <a:rPr lang="en-US" sz="1600" b="1" dirty="0" err="1">
                <a:solidFill>
                  <a:prstClr val="black"/>
                </a:solidFill>
              </a:rPr>
              <a:t>GeV</a:t>
            </a:r>
            <a:r>
              <a:rPr lang="en-US" sz="1600" b="1" dirty="0" smtClean="0">
                <a:solidFill>
                  <a:prstClr val="black"/>
                </a:solidFill>
              </a:rPr>
              <a:t>.</a:t>
            </a:r>
          </a:p>
          <a:p>
            <a:r>
              <a:rPr lang="en-US" sz="1600" b="1" dirty="0" smtClean="0">
                <a:solidFill>
                  <a:prstClr val="black"/>
                </a:solidFill>
              </a:rPr>
              <a:t>(Taken from ATLAS-CONF-2012-162, </a:t>
            </a:r>
          </a:p>
          <a:p>
            <a:r>
              <a:rPr lang="en-US" sz="1600" b="1" dirty="0" smtClean="0">
                <a:solidFill>
                  <a:prstClr val="black"/>
                </a:solidFill>
              </a:rPr>
              <a:t>13 November 2012.) </a:t>
            </a:r>
            <a:endParaRPr lang="en-US" sz="1600" b="1" dirty="0">
              <a:solidFill>
                <a:prstClr val="black"/>
              </a:solidFill>
            </a:endParaRPr>
          </a:p>
        </p:txBody>
      </p:sp>
      <p:pic>
        <p:nvPicPr>
          <p:cNvPr id="7172" name="Picture 4" descr="C:\Users\Howard Haber\Documents\talks\higgsintro\ATLAS_fig_0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4" y="491212"/>
            <a:ext cx="4993831" cy="361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Howard Haber\Documents\talks\higgsintro\ATLAS_higgs_comb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45" y="533400"/>
            <a:ext cx="4243755" cy="403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6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4514165"/>
            <a:ext cx="4419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</a:rPr>
              <a:t>The observed local </a:t>
            </a:r>
            <a:r>
              <a:rPr lang="en-US" sz="1400" b="1" i="1" dirty="0">
                <a:solidFill>
                  <a:prstClr val="black"/>
                </a:solidFill>
              </a:rPr>
              <a:t>p</a:t>
            </a:r>
            <a:r>
              <a:rPr lang="en-US" sz="1400" b="1" dirty="0">
                <a:solidFill>
                  <a:prstClr val="black"/>
                </a:solidFill>
              </a:rPr>
              <a:t>-value </a:t>
            </a:r>
            <a:r>
              <a:rPr lang="en-US" sz="1400" b="1" i="1" dirty="0">
                <a:solidFill>
                  <a:prstClr val="black"/>
                </a:solidFill>
              </a:rPr>
              <a:t>p</a:t>
            </a:r>
            <a:r>
              <a:rPr lang="en-US" sz="1400" b="1" i="1" baseline="-25000" dirty="0">
                <a:solidFill>
                  <a:prstClr val="black"/>
                </a:solidFill>
              </a:rPr>
              <a:t>0</a:t>
            </a:r>
            <a:r>
              <a:rPr lang="en-US" sz="1400" b="1" dirty="0">
                <a:solidFill>
                  <a:prstClr val="black"/>
                </a:solidFill>
              </a:rPr>
              <a:t> for five </a:t>
            </a:r>
            <a:r>
              <a:rPr lang="en-US" sz="1400" b="1" dirty="0" err="1">
                <a:solidFill>
                  <a:prstClr val="black"/>
                </a:solidFill>
              </a:rPr>
              <a:t>subcombinations</a:t>
            </a:r>
            <a:r>
              <a:rPr lang="en-US" sz="1400" b="1" dirty="0">
                <a:solidFill>
                  <a:prstClr val="black"/>
                </a:solidFill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</a:rPr>
              <a:t>by decay </a:t>
            </a:r>
            <a:r>
              <a:rPr lang="en-US" sz="1400" b="1" dirty="0">
                <a:solidFill>
                  <a:prstClr val="black"/>
                </a:solidFill>
              </a:rPr>
              <a:t>mode and the overall combination as a </a:t>
            </a:r>
            <a:r>
              <a:rPr lang="en-US" sz="1400" b="1" dirty="0" smtClean="0">
                <a:solidFill>
                  <a:prstClr val="black"/>
                </a:solidFill>
              </a:rPr>
              <a:t>function </a:t>
            </a:r>
            <a:r>
              <a:rPr lang="en-US" sz="1400" b="1" dirty="0">
                <a:solidFill>
                  <a:prstClr val="black"/>
                </a:solidFill>
              </a:rPr>
              <a:t>of the </a:t>
            </a:r>
            <a:r>
              <a:rPr lang="en-US" sz="1400" b="1" dirty="0" smtClean="0">
                <a:solidFill>
                  <a:prstClr val="black"/>
                </a:solidFill>
              </a:rPr>
              <a:t>SM </a:t>
            </a:r>
            <a:r>
              <a:rPr lang="en-US" sz="1400" b="1" dirty="0">
                <a:solidFill>
                  <a:prstClr val="black"/>
                </a:solidFill>
              </a:rPr>
              <a:t>Higgs boson mass. The dashed lines </a:t>
            </a:r>
            <a:r>
              <a:rPr lang="en-US" sz="1400" b="1" dirty="0" smtClean="0">
                <a:solidFill>
                  <a:prstClr val="black"/>
                </a:solidFill>
              </a:rPr>
              <a:t>show </a:t>
            </a:r>
            <a:r>
              <a:rPr lang="en-US" sz="1400" b="1" dirty="0">
                <a:solidFill>
                  <a:prstClr val="black"/>
                </a:solidFill>
              </a:rPr>
              <a:t>the expected </a:t>
            </a:r>
            <a:r>
              <a:rPr lang="en-US" sz="1400" b="1" dirty="0" smtClean="0">
                <a:solidFill>
                  <a:prstClr val="black"/>
                </a:solidFill>
              </a:rPr>
              <a:t>local </a:t>
            </a:r>
            <a:r>
              <a:rPr lang="en-US" sz="1400" b="1" i="1" dirty="0">
                <a:solidFill>
                  <a:prstClr val="black"/>
                </a:solidFill>
              </a:rPr>
              <a:t>p</a:t>
            </a:r>
            <a:r>
              <a:rPr lang="en-US" sz="1400" b="1" dirty="0">
                <a:solidFill>
                  <a:prstClr val="black"/>
                </a:solidFill>
              </a:rPr>
              <a:t>-value </a:t>
            </a:r>
            <a:r>
              <a:rPr lang="en-US" sz="1400" b="1" i="1" dirty="0">
                <a:solidFill>
                  <a:prstClr val="black"/>
                </a:solidFill>
              </a:rPr>
              <a:t>p</a:t>
            </a:r>
            <a:r>
              <a:rPr lang="en-US" sz="1400" b="1" i="1" baseline="-25000" dirty="0">
                <a:solidFill>
                  <a:prstClr val="black"/>
                </a:solidFill>
              </a:rPr>
              <a:t>0</a:t>
            </a:r>
            <a:r>
              <a:rPr lang="en-US" sz="1400" b="1" i="1" dirty="0">
                <a:solidFill>
                  <a:prstClr val="black"/>
                </a:solidFill>
              </a:rPr>
              <a:t>(</a:t>
            </a:r>
            <a:r>
              <a:rPr lang="en-US" sz="1400" b="1" i="1" dirty="0" err="1">
                <a:solidFill>
                  <a:prstClr val="black"/>
                </a:solidFill>
              </a:rPr>
              <a:t>m</a:t>
            </a:r>
            <a:r>
              <a:rPr lang="en-US" sz="1400" b="1" i="1" baseline="-25000" dirty="0" err="1">
                <a:solidFill>
                  <a:prstClr val="black"/>
                </a:solidFill>
              </a:rPr>
              <a:t>H</a:t>
            </a:r>
            <a:r>
              <a:rPr lang="en-US" sz="1400" b="1" i="1" dirty="0">
                <a:solidFill>
                  <a:prstClr val="black"/>
                </a:solidFill>
              </a:rPr>
              <a:t>)</a:t>
            </a:r>
            <a:r>
              <a:rPr lang="en-US" sz="1400" b="1" dirty="0">
                <a:solidFill>
                  <a:prstClr val="black"/>
                </a:solidFill>
              </a:rPr>
              <a:t>, should a Higgs </a:t>
            </a:r>
            <a:r>
              <a:rPr lang="en-US" sz="1400" b="1" dirty="0" smtClean="0">
                <a:solidFill>
                  <a:prstClr val="black"/>
                </a:solidFill>
              </a:rPr>
              <a:t>boson</a:t>
            </a:r>
          </a:p>
          <a:p>
            <a:r>
              <a:rPr lang="en-US" sz="1400" b="1" dirty="0" smtClean="0">
                <a:solidFill>
                  <a:prstClr val="black"/>
                </a:solidFill>
              </a:rPr>
              <a:t>with </a:t>
            </a:r>
            <a:r>
              <a:rPr lang="en-US" sz="1400" b="1" dirty="0">
                <a:solidFill>
                  <a:prstClr val="black"/>
                </a:solidFill>
              </a:rPr>
              <a:t>a mass </a:t>
            </a:r>
            <a:r>
              <a:rPr lang="en-US" sz="1400" b="1" dirty="0" err="1">
                <a:solidFill>
                  <a:prstClr val="black"/>
                </a:solidFill>
              </a:rPr>
              <a:t>m</a:t>
            </a:r>
            <a:r>
              <a:rPr lang="en-US" sz="1400" b="1" baseline="-25000" dirty="0" err="1">
                <a:solidFill>
                  <a:prstClr val="black"/>
                </a:solidFill>
              </a:rPr>
              <a:t>H</a:t>
            </a:r>
            <a:r>
              <a:rPr lang="en-US" sz="1400" b="1" dirty="0">
                <a:solidFill>
                  <a:prstClr val="black"/>
                </a:solidFill>
              </a:rPr>
              <a:t> exist.  </a:t>
            </a:r>
            <a:r>
              <a:rPr lang="en-US" sz="1400" b="1" dirty="0" smtClean="0">
                <a:solidFill>
                  <a:prstClr val="black"/>
                </a:solidFill>
              </a:rPr>
              <a:t> </a:t>
            </a:r>
            <a:endParaRPr lang="en-US" sz="1400" b="1" dirty="0" smtClean="0">
              <a:solidFill>
                <a:prstClr val="black"/>
              </a:solidFill>
              <a:hlinkClick r:id="rId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2156" y="4432295"/>
            <a:ext cx="41148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</a:rPr>
              <a:t>Values of μ̂ = σ/</a:t>
            </a:r>
            <a:r>
              <a:rPr lang="en-US" sz="1400" b="1" dirty="0" err="1">
                <a:solidFill>
                  <a:prstClr val="black"/>
                </a:solidFill>
              </a:rPr>
              <a:t>σ</a:t>
            </a:r>
            <a:r>
              <a:rPr lang="en-US" sz="1400" b="1" baseline="-25000" dirty="0" err="1">
                <a:solidFill>
                  <a:prstClr val="black"/>
                </a:solidFill>
              </a:rPr>
              <a:t>SM</a:t>
            </a:r>
            <a:r>
              <a:rPr lang="en-US" sz="1400" b="1" dirty="0">
                <a:solidFill>
                  <a:prstClr val="black"/>
                </a:solidFill>
              </a:rPr>
              <a:t> for the combination (solid </a:t>
            </a:r>
            <a:r>
              <a:rPr lang="en-US" sz="1400" b="1" dirty="0" smtClean="0">
                <a:solidFill>
                  <a:prstClr val="black"/>
                </a:solidFill>
              </a:rPr>
              <a:t>vertical </a:t>
            </a:r>
            <a:r>
              <a:rPr lang="en-US" sz="1400" b="1" dirty="0">
                <a:solidFill>
                  <a:prstClr val="black"/>
                </a:solidFill>
              </a:rPr>
              <a:t>line) and for sub-combinations grouped </a:t>
            </a:r>
            <a:r>
              <a:rPr lang="en-US" sz="1400" b="1" dirty="0" smtClean="0">
                <a:solidFill>
                  <a:prstClr val="black"/>
                </a:solidFill>
              </a:rPr>
              <a:t>by </a:t>
            </a:r>
            <a:r>
              <a:rPr lang="en-US" sz="1400" b="1" dirty="0">
                <a:solidFill>
                  <a:prstClr val="black"/>
                </a:solidFill>
              </a:rPr>
              <a:t>decay mode (points). The vertical band shows </a:t>
            </a:r>
            <a:r>
              <a:rPr lang="en-US" sz="1400" b="1" dirty="0" smtClean="0">
                <a:solidFill>
                  <a:prstClr val="black"/>
                </a:solidFill>
              </a:rPr>
              <a:t>the </a:t>
            </a:r>
            <a:r>
              <a:rPr lang="en-US" sz="1400" b="1" dirty="0">
                <a:solidFill>
                  <a:prstClr val="black"/>
                </a:solidFill>
              </a:rPr>
              <a:t>overall μ̂ value </a:t>
            </a:r>
            <a:r>
              <a:rPr lang="en-US" sz="1400" b="1" dirty="0" smtClean="0">
                <a:solidFill>
                  <a:prstClr val="black"/>
                </a:solidFill>
              </a:rPr>
              <a:t>0.80 </a:t>
            </a:r>
            <a:r>
              <a:rPr lang="en-US" sz="1400" b="1" dirty="0">
                <a:solidFill>
                  <a:prstClr val="black"/>
                </a:solidFill>
              </a:rPr>
              <a:t>± 0.22. The horizontal bars </a:t>
            </a:r>
            <a:r>
              <a:rPr lang="en-US" sz="1400" b="1" dirty="0" smtClean="0">
                <a:solidFill>
                  <a:prstClr val="black"/>
                </a:solidFill>
              </a:rPr>
              <a:t>indicate </a:t>
            </a:r>
            <a:r>
              <a:rPr lang="en-US" sz="1400" b="1" dirty="0">
                <a:solidFill>
                  <a:prstClr val="black"/>
                </a:solidFill>
              </a:rPr>
              <a:t>the ±1σ uncertainties on the μ̂ values for </a:t>
            </a:r>
            <a:r>
              <a:rPr lang="en-US" sz="1400" b="1" dirty="0" smtClean="0">
                <a:solidFill>
                  <a:prstClr val="black"/>
                </a:solidFill>
              </a:rPr>
              <a:t>individual </a:t>
            </a:r>
            <a:r>
              <a:rPr lang="en-US" sz="1400" b="1" dirty="0">
                <a:solidFill>
                  <a:prstClr val="black"/>
                </a:solidFill>
              </a:rPr>
              <a:t>channels; they include both statistical and </a:t>
            </a:r>
            <a:r>
              <a:rPr lang="en-US" sz="1400" b="1" dirty="0" smtClean="0">
                <a:solidFill>
                  <a:prstClr val="black"/>
                </a:solidFill>
              </a:rPr>
              <a:t>systematic </a:t>
            </a:r>
            <a:r>
              <a:rPr lang="en-US" sz="1400" b="1" dirty="0">
                <a:solidFill>
                  <a:prstClr val="black"/>
                </a:solidFill>
              </a:rPr>
              <a:t>uncertainties. </a:t>
            </a:r>
          </a:p>
        </p:txBody>
      </p:sp>
      <p:pic>
        <p:nvPicPr>
          <p:cNvPr id="1026" name="Picture 2" descr="C:\Users\Howard Haber\Documents\talks\higgsintro\sqr_pvala_all_bydecay_zoo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54" y="395128"/>
            <a:ext cx="4115203" cy="39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oward Haber\Documents\talks\higgsintro\sqr_mlz_ccc_mH125.8_deca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383" y="285600"/>
            <a:ext cx="4322016" cy="41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1822" y="6284010"/>
            <a:ext cx="7475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Taken from </a:t>
            </a:r>
            <a:r>
              <a:rPr lang="en-US" b="1" dirty="0">
                <a:solidFill>
                  <a:prstClr val="black"/>
                </a:solidFill>
                <a:hlinkClick r:id="rId2"/>
              </a:rPr>
              <a:t>https</a:t>
            </a:r>
            <a:r>
              <a:rPr lang="en-US" b="1" dirty="0" smtClean="0">
                <a:solidFill>
                  <a:prstClr val="black"/>
                </a:solidFill>
                <a:hlinkClick r:id="rId2"/>
              </a:rPr>
              <a:t>://twiki.cern.ch/twiki/bin/view/CMSPublic/Hig12045TWiki</a:t>
            </a:r>
            <a:endParaRPr lang="en-US" b="1" dirty="0">
              <a:solidFill>
                <a:prstClr val="black"/>
              </a:solidFill>
              <a:hlinkClick r:id="rId2"/>
            </a:endParaRPr>
          </a:p>
        </p:txBody>
      </p:sp>
    </p:spTree>
    <p:extLst>
      <p:ext uri="{BB962C8B-B14F-4D97-AF65-F5344CB8AC3E}">
        <p14:creationId xmlns:p14="http://schemas.microsoft.com/office/powerpoint/2010/main" val="540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304800"/>
            <a:ext cx="754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ATLAS and CMS mass determinations of the </a:t>
            </a:r>
          </a:p>
          <a:p>
            <a:r>
              <a:rPr lang="en-US" sz="3200" dirty="0" smtClean="0">
                <a:solidFill>
                  <a:prstClr val="black"/>
                </a:solidFill>
              </a:rPr>
              <a:t>newly discovered boson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599" y="5257800"/>
            <a:ext cx="34454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prstClr val="black"/>
                </a:solidFill>
              </a:rPr>
              <a:t>m</a:t>
            </a:r>
            <a:r>
              <a:rPr lang="en-US" sz="2800" b="1" baseline="-25000" dirty="0" err="1">
                <a:solidFill>
                  <a:prstClr val="black"/>
                </a:solidFill>
              </a:rPr>
              <a:t>H</a:t>
            </a:r>
            <a:r>
              <a:rPr lang="en-US" sz="2800" b="1" dirty="0" smtClean="0">
                <a:solidFill>
                  <a:prstClr val="black"/>
                </a:solidFill>
              </a:rPr>
              <a:t> </a:t>
            </a:r>
            <a:r>
              <a:rPr lang="en-US" sz="2800" b="1" dirty="0">
                <a:solidFill>
                  <a:prstClr val="black"/>
                </a:solidFill>
              </a:rPr>
              <a:t>= </a:t>
            </a:r>
            <a:r>
              <a:rPr lang="en-US" sz="2800" b="1" dirty="0" smtClean="0">
                <a:solidFill>
                  <a:prstClr val="black"/>
                </a:solidFill>
              </a:rPr>
              <a:t>126.0 </a:t>
            </a:r>
            <a:r>
              <a:rPr lang="en-US" sz="2800" b="1" dirty="0">
                <a:solidFill>
                  <a:prstClr val="black"/>
                </a:solidFill>
              </a:rPr>
              <a:t>± 0.4 (stat)</a:t>
            </a:r>
          </a:p>
          <a:p>
            <a:r>
              <a:rPr lang="en-US" sz="2800" b="1" dirty="0">
                <a:solidFill>
                  <a:prstClr val="black"/>
                </a:solidFill>
              </a:rPr>
              <a:t>          ± </a:t>
            </a:r>
            <a:r>
              <a:rPr lang="en-US" sz="2800" b="1" dirty="0" smtClean="0">
                <a:solidFill>
                  <a:prstClr val="black"/>
                </a:solidFill>
              </a:rPr>
              <a:t>0.4 </a:t>
            </a:r>
            <a:r>
              <a:rPr lang="en-US" sz="2800" b="1" dirty="0">
                <a:solidFill>
                  <a:prstClr val="black"/>
                </a:solidFill>
              </a:rPr>
              <a:t>(</a:t>
            </a:r>
            <a:r>
              <a:rPr lang="en-US" sz="2800" b="1" dirty="0" err="1">
                <a:solidFill>
                  <a:prstClr val="black"/>
                </a:solidFill>
              </a:rPr>
              <a:t>syst</a:t>
            </a:r>
            <a:r>
              <a:rPr lang="en-US" sz="2800" b="1" dirty="0">
                <a:solidFill>
                  <a:prstClr val="black"/>
                </a:solidFill>
              </a:rPr>
              <a:t>) </a:t>
            </a:r>
            <a:r>
              <a:rPr lang="en-US" sz="2800" b="1" dirty="0" err="1">
                <a:solidFill>
                  <a:prstClr val="black"/>
                </a:solidFill>
              </a:rPr>
              <a:t>GeV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0" y="5486400"/>
            <a:ext cx="35272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prstClr val="black"/>
                </a:solidFill>
              </a:rPr>
              <a:t>m</a:t>
            </a:r>
            <a:r>
              <a:rPr lang="en-US" sz="2800" b="1" baseline="-25000" dirty="0" err="1">
                <a:solidFill>
                  <a:prstClr val="black"/>
                </a:solidFill>
              </a:rPr>
              <a:t>H</a:t>
            </a:r>
            <a:r>
              <a:rPr lang="en-US" sz="2800" b="1" dirty="0" smtClean="0">
                <a:solidFill>
                  <a:prstClr val="black"/>
                </a:solidFill>
              </a:rPr>
              <a:t>  </a:t>
            </a:r>
            <a:r>
              <a:rPr lang="en-US" sz="2800" b="1" dirty="0">
                <a:solidFill>
                  <a:prstClr val="black"/>
                </a:solidFill>
              </a:rPr>
              <a:t>= </a:t>
            </a:r>
            <a:r>
              <a:rPr lang="en-US" sz="2800" b="1" dirty="0" smtClean="0">
                <a:solidFill>
                  <a:prstClr val="black"/>
                </a:solidFill>
              </a:rPr>
              <a:t>125.8 </a:t>
            </a:r>
            <a:r>
              <a:rPr lang="en-US" sz="2800" b="1" dirty="0">
                <a:solidFill>
                  <a:prstClr val="black"/>
                </a:solidFill>
              </a:rPr>
              <a:t>± 0.4 (stat</a:t>
            </a:r>
            <a:r>
              <a:rPr lang="en-US" sz="2800" b="1" dirty="0" smtClean="0">
                <a:solidFill>
                  <a:prstClr val="black"/>
                </a:solidFill>
              </a:rPr>
              <a:t>)</a:t>
            </a:r>
          </a:p>
          <a:p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</a:rPr>
              <a:t>         ± 0.4 </a:t>
            </a:r>
            <a:r>
              <a:rPr lang="en-US" sz="2800" b="1" dirty="0">
                <a:solidFill>
                  <a:prstClr val="black"/>
                </a:solidFill>
              </a:rPr>
              <a:t>(</a:t>
            </a:r>
            <a:r>
              <a:rPr lang="en-US" sz="2800" b="1" dirty="0" err="1">
                <a:solidFill>
                  <a:prstClr val="black"/>
                </a:solidFill>
              </a:rPr>
              <a:t>syst</a:t>
            </a:r>
            <a:r>
              <a:rPr lang="en-US" sz="2800" b="1" dirty="0">
                <a:solidFill>
                  <a:prstClr val="black"/>
                </a:solidFill>
              </a:rPr>
              <a:t>) </a:t>
            </a:r>
            <a:r>
              <a:rPr lang="en-US" sz="2800" b="1" dirty="0" err="1">
                <a:solidFill>
                  <a:prstClr val="black"/>
                </a:solidFill>
              </a:rPr>
              <a:t>GeV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9220" name="Picture 4" descr="C:\Users\Howard Haber\Documents\talks\higgsintro\ATLAS_fig_0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00198"/>
            <a:ext cx="4883169" cy="350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Howard Haber\Documents\talks\higgsintro\sqr_mass_scan_2d_all_whi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25779"/>
            <a:ext cx="4013328" cy="385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71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82302" y="5105399"/>
            <a:ext cx="379365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</a:rPr>
              <a:t>Best </a:t>
            </a:r>
            <a:r>
              <a:rPr lang="en-US" sz="1400" b="1" dirty="0">
                <a:solidFill>
                  <a:prstClr val="black"/>
                </a:solidFill>
              </a:rPr>
              <a:t>fit signal strength for </a:t>
            </a:r>
            <a:r>
              <a:rPr lang="en-US" sz="1400" b="1" dirty="0" smtClean="0">
                <a:solidFill>
                  <a:prstClr val="black"/>
                </a:solidFill>
              </a:rPr>
              <a:t>a hypothesized </a:t>
            </a:r>
            <a:r>
              <a:rPr lang="en-US" sz="1400" b="1" dirty="0">
                <a:solidFill>
                  <a:prstClr val="black"/>
                </a:solidFill>
              </a:rPr>
              <a:t>Higgs boson </a:t>
            </a:r>
            <a:r>
              <a:rPr lang="en-US" sz="1400" b="1" dirty="0" smtClean="0">
                <a:solidFill>
                  <a:prstClr val="black"/>
                </a:solidFill>
              </a:rPr>
              <a:t>mass of 125 </a:t>
            </a:r>
            <a:r>
              <a:rPr lang="en-US" sz="1400" b="1" dirty="0" err="1" smtClean="0">
                <a:solidFill>
                  <a:prstClr val="black"/>
                </a:solidFill>
              </a:rPr>
              <a:t>GeV</a:t>
            </a:r>
            <a:r>
              <a:rPr lang="en-US" sz="1400" b="1" dirty="0" smtClean="0">
                <a:solidFill>
                  <a:prstClr val="black"/>
                </a:solidFill>
              </a:rPr>
              <a:t> </a:t>
            </a:r>
            <a:r>
              <a:rPr lang="en-US" sz="1400" b="1" dirty="0">
                <a:solidFill>
                  <a:prstClr val="black"/>
                </a:solidFill>
              </a:rPr>
              <a:t>for the combination (black line) and </a:t>
            </a:r>
            <a:r>
              <a:rPr lang="en-US" sz="1400" b="1" dirty="0" smtClean="0">
                <a:solidFill>
                  <a:prstClr val="black"/>
                </a:solidFill>
              </a:rPr>
              <a:t>for </a:t>
            </a:r>
            <a:r>
              <a:rPr lang="en-US" sz="1400" b="1" dirty="0">
                <a:solidFill>
                  <a:prstClr val="black"/>
                </a:solidFill>
              </a:rPr>
              <a:t>the </a:t>
            </a:r>
            <a:r>
              <a:rPr lang="en-US" sz="1400" b="1" dirty="0" smtClean="0">
                <a:solidFill>
                  <a:prstClr val="black"/>
                </a:solidFill>
              </a:rPr>
              <a:t>three sub-combinations. </a:t>
            </a:r>
            <a:r>
              <a:rPr lang="en-US" sz="1400" b="1" dirty="0">
                <a:solidFill>
                  <a:prstClr val="black"/>
                </a:solidFill>
              </a:rPr>
              <a:t>The band corresponds </a:t>
            </a:r>
            <a:r>
              <a:rPr lang="en-US" sz="1400" b="1" dirty="0" smtClean="0">
                <a:solidFill>
                  <a:prstClr val="black"/>
                </a:solidFill>
              </a:rPr>
              <a:t>to </a:t>
            </a:r>
            <a:r>
              <a:rPr lang="en-US" sz="1400" b="1" dirty="0">
                <a:solidFill>
                  <a:prstClr val="black"/>
                </a:solidFill>
              </a:rPr>
              <a:t>the ± 1σ uncertainties on </a:t>
            </a:r>
            <a:r>
              <a:rPr lang="en-US" sz="1400" b="1" dirty="0" smtClean="0">
                <a:solidFill>
                  <a:prstClr val="black"/>
                </a:solidFill>
              </a:rPr>
              <a:t>the full </a:t>
            </a:r>
            <a:r>
              <a:rPr lang="en-US" sz="1400" b="1" dirty="0">
                <a:solidFill>
                  <a:prstClr val="black"/>
                </a:solidFill>
              </a:rPr>
              <a:t>combination.</a:t>
            </a:r>
            <a:endParaRPr lang="en-US" sz="1400" b="1" dirty="0" smtClean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6428839"/>
            <a:ext cx="87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Reference: </a:t>
            </a:r>
            <a:r>
              <a:rPr lang="en-US" sz="1600" dirty="0"/>
              <a:t>Aurelio </a:t>
            </a:r>
            <a:r>
              <a:rPr lang="en-US" sz="1600" dirty="0" err="1" smtClean="0"/>
              <a:t>Juste</a:t>
            </a:r>
            <a:r>
              <a:rPr lang="en-US" sz="1600" dirty="0" smtClean="0"/>
              <a:t>, presentation at the HCP Symposium</a:t>
            </a:r>
            <a:r>
              <a:rPr lang="en-US" sz="1600" dirty="0" smtClean="0">
                <a:solidFill>
                  <a:prstClr val="black"/>
                </a:solidFill>
              </a:rPr>
              <a:t> in Kyoto, Japan, November 15, 2012.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718" y="240268"/>
            <a:ext cx="9780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For </a:t>
            </a:r>
            <a:r>
              <a:rPr lang="en-US" sz="2400" dirty="0" err="1" smtClean="0">
                <a:solidFill>
                  <a:prstClr val="black"/>
                </a:solidFill>
              </a:rPr>
              <a:t>m</a:t>
            </a:r>
            <a:r>
              <a:rPr lang="en-US" sz="2400" baseline="-25000" dirty="0" err="1" smtClean="0">
                <a:solidFill>
                  <a:prstClr val="black"/>
                </a:solidFill>
              </a:rPr>
              <a:t>h</a:t>
            </a:r>
            <a:r>
              <a:rPr lang="en-US" sz="2400" dirty="0" smtClean="0">
                <a:solidFill>
                  <a:prstClr val="black"/>
                </a:solidFill>
              </a:rPr>
              <a:t>=125 </a:t>
            </a:r>
            <a:r>
              <a:rPr lang="en-US" sz="2400" dirty="0" err="1" smtClean="0">
                <a:solidFill>
                  <a:prstClr val="black"/>
                </a:solidFill>
              </a:rPr>
              <a:t>GeV</a:t>
            </a:r>
            <a:r>
              <a:rPr lang="en-US" sz="2400" dirty="0" smtClean="0">
                <a:solidFill>
                  <a:prstClr val="black"/>
                </a:solidFill>
              </a:rPr>
              <a:t>, Higgs bosons at the </a:t>
            </a:r>
            <a:r>
              <a:rPr lang="en-US" sz="2400" dirty="0" err="1" smtClean="0">
                <a:solidFill>
                  <a:prstClr val="black"/>
                </a:solidFill>
              </a:rPr>
              <a:t>Tevatron</a:t>
            </a:r>
            <a:r>
              <a:rPr lang="en-US" sz="2400" dirty="0" smtClean="0">
                <a:solidFill>
                  <a:prstClr val="black"/>
                </a:solidFill>
              </a:rPr>
              <a:t> decay primarily into bb.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717" y="5013148"/>
            <a:ext cx="48050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</a:rPr>
              <a:t>The local </a:t>
            </a:r>
            <a:r>
              <a:rPr lang="en-US" sz="1400" b="1" dirty="0">
                <a:solidFill>
                  <a:srgbClr val="000000"/>
                </a:solidFill>
              </a:rPr>
              <a:t>p-value distribution for background-only hypothesis</a:t>
            </a:r>
            <a:r>
              <a:rPr lang="en-US" sz="1400" b="1" dirty="0" smtClean="0">
                <a:solidFill>
                  <a:prstClr val="black"/>
                </a:solidFill>
              </a:rPr>
              <a:t>, </a:t>
            </a:r>
            <a:r>
              <a:rPr lang="en-US" sz="1400" b="1" dirty="0">
                <a:solidFill>
                  <a:prstClr val="black"/>
                </a:solidFill>
              </a:rPr>
              <a:t>for the </a:t>
            </a:r>
            <a:r>
              <a:rPr lang="en-US" sz="1400" b="1" dirty="0" smtClean="0">
                <a:solidFill>
                  <a:prstClr val="black"/>
                </a:solidFill>
              </a:rPr>
              <a:t>combination of </a:t>
            </a:r>
            <a:r>
              <a:rPr lang="en-US" sz="1400" b="1" dirty="0">
                <a:solidFill>
                  <a:prstClr val="black"/>
                </a:solidFill>
              </a:rPr>
              <a:t>the CDF </a:t>
            </a:r>
            <a:r>
              <a:rPr lang="en-US" sz="1400" b="1" dirty="0" smtClean="0">
                <a:solidFill>
                  <a:prstClr val="black"/>
                </a:solidFill>
              </a:rPr>
              <a:t>and </a:t>
            </a:r>
            <a:r>
              <a:rPr lang="en-US" sz="1400" b="1" dirty="0">
                <a:solidFill>
                  <a:prstClr val="black"/>
                </a:solidFill>
              </a:rPr>
              <a:t>D0 </a:t>
            </a:r>
            <a:r>
              <a:rPr lang="en-US" sz="1400" b="1" dirty="0" smtClean="0">
                <a:solidFill>
                  <a:prstClr val="black"/>
                </a:solidFill>
              </a:rPr>
              <a:t>analyses</a:t>
            </a:r>
            <a:r>
              <a:rPr lang="en-US" sz="1400" b="1" dirty="0">
                <a:solidFill>
                  <a:prstClr val="black"/>
                </a:solidFill>
              </a:rPr>
              <a:t>. The green and yellow bands correspond to </a:t>
            </a:r>
            <a:r>
              <a:rPr lang="en-US" sz="1400" b="1" dirty="0" smtClean="0">
                <a:solidFill>
                  <a:prstClr val="black"/>
                </a:solidFill>
              </a:rPr>
              <a:t>the </a:t>
            </a:r>
            <a:r>
              <a:rPr lang="en-US" sz="1400" b="1" dirty="0">
                <a:solidFill>
                  <a:prstClr val="black"/>
                </a:solidFill>
              </a:rPr>
              <a:t>regions </a:t>
            </a:r>
            <a:r>
              <a:rPr lang="en-US" sz="1400" b="1" dirty="0" smtClean="0">
                <a:solidFill>
                  <a:prstClr val="black"/>
                </a:solidFill>
              </a:rPr>
              <a:t>enclosing </a:t>
            </a:r>
            <a:r>
              <a:rPr lang="en-US" sz="1400" b="1" dirty="0">
                <a:solidFill>
                  <a:prstClr val="black"/>
                </a:solidFill>
              </a:rPr>
              <a:t>1 σ</a:t>
            </a:r>
            <a:r>
              <a:rPr lang="en-US" sz="1400" b="1" dirty="0" smtClean="0">
                <a:solidFill>
                  <a:prstClr val="black"/>
                </a:solidFill>
              </a:rPr>
              <a:t> </a:t>
            </a:r>
            <a:r>
              <a:rPr lang="en-US" sz="1400" b="1" dirty="0">
                <a:solidFill>
                  <a:prstClr val="black"/>
                </a:solidFill>
              </a:rPr>
              <a:t>and </a:t>
            </a:r>
            <a:r>
              <a:rPr lang="en-US" sz="1400" b="1" dirty="0" smtClean="0">
                <a:solidFill>
                  <a:prstClr val="black"/>
                </a:solidFill>
              </a:rPr>
              <a:t>2σ  fluctuations around the </a:t>
            </a:r>
            <a:r>
              <a:rPr lang="en-US" sz="1400" b="1" dirty="0">
                <a:solidFill>
                  <a:prstClr val="black"/>
                </a:solidFill>
              </a:rPr>
              <a:t>median predicted </a:t>
            </a:r>
            <a:r>
              <a:rPr lang="en-US" sz="1400" b="1" dirty="0" smtClean="0">
                <a:solidFill>
                  <a:prstClr val="black"/>
                </a:solidFill>
              </a:rPr>
              <a:t>value </a:t>
            </a:r>
            <a:r>
              <a:rPr lang="en-US" sz="1400" b="1" dirty="0">
                <a:solidFill>
                  <a:prstClr val="black"/>
                </a:solidFill>
              </a:rPr>
              <a:t>in the background-only hypothesis, </a:t>
            </a:r>
            <a:r>
              <a:rPr lang="en-US" sz="1400" b="1" dirty="0" smtClean="0">
                <a:solidFill>
                  <a:prstClr val="black"/>
                </a:solidFill>
              </a:rPr>
              <a:t>respectively. </a:t>
            </a:r>
            <a:endParaRPr lang="en-US" sz="1400" b="1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101" y="1039905"/>
            <a:ext cx="3638056" cy="3824809"/>
          </a:xfrm>
          <a:prstGeom prst="rect">
            <a:avLst/>
          </a:prstGeom>
        </p:spPr>
      </p:pic>
      <p:pic>
        <p:nvPicPr>
          <p:cNvPr id="11" name="Picture 10" descr="tevComboCLb.eps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xmlns:lc="http://schemas.openxmlformats.org/drawingml/2006/lockedCanvas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4765" y="1151965"/>
            <a:ext cx="5119389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1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howie\talks\higgsintro\Fermio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6117"/>
            <a:ext cx="5181599" cy="3267940"/>
          </a:xfrm>
          <a:prstGeom prst="rect">
            <a:avLst/>
          </a:prstGeom>
          <a:noFill/>
        </p:spPr>
      </p:pic>
      <p:pic>
        <p:nvPicPr>
          <p:cNvPr id="5123" name="Picture 3" descr="C:\howie\talks\higgsintro\Boso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3527004"/>
            <a:ext cx="5257800" cy="323716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943600" y="152400"/>
            <a:ext cx="2743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Particle </a:t>
            </a:r>
          </a:p>
          <a:p>
            <a:r>
              <a:rPr lang="en-US" sz="4000" dirty="0" smtClean="0"/>
              <a:t>content</a:t>
            </a:r>
          </a:p>
          <a:p>
            <a:r>
              <a:rPr lang="en-US" sz="4000" dirty="0" smtClean="0"/>
              <a:t>of the </a:t>
            </a:r>
          </a:p>
          <a:p>
            <a:r>
              <a:rPr lang="en-US" sz="4000" dirty="0" smtClean="0"/>
              <a:t>Standard</a:t>
            </a:r>
          </a:p>
          <a:p>
            <a:r>
              <a:rPr lang="en-US" sz="4000" dirty="0" smtClean="0"/>
              <a:t>Model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4572000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Something is </a:t>
            </a:r>
          </a:p>
          <a:p>
            <a:r>
              <a:rPr lang="en-US" sz="4000" dirty="0"/>
              <a:t>m</a:t>
            </a:r>
            <a:r>
              <a:rPr lang="en-US" sz="4000" dirty="0" smtClean="0"/>
              <a:t>issing…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oward Haber\Documents\talks\higgsintro\ATLAScoupling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895" y="152400"/>
            <a:ext cx="4838105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Howard Haber\Documents\talks\higgsintro\ATLAS_couplings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192" y="3505199"/>
            <a:ext cx="4838105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15" y="228600"/>
            <a:ext cx="43349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How well does ATLAS Higgs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data fit the Standard Model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expectations for Higgs couplings?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070" y="1752601"/>
            <a:ext cx="426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Top figure: Fits </a:t>
            </a:r>
            <a:r>
              <a:rPr lang="en-US" sz="1400" dirty="0"/>
              <a:t>for 2-parameter benchmark models </a:t>
            </a:r>
            <a:endParaRPr lang="en-US" sz="1400" dirty="0" smtClean="0"/>
          </a:p>
          <a:p>
            <a:r>
              <a:rPr lang="en-US" sz="1400" dirty="0" smtClean="0"/>
              <a:t>probing </a:t>
            </a:r>
            <a:r>
              <a:rPr lang="en-US" sz="1400" dirty="0"/>
              <a:t>different </a:t>
            </a:r>
            <a:r>
              <a:rPr lang="en-US" sz="1400" dirty="0" smtClean="0"/>
              <a:t>Higgs coupling </a:t>
            </a:r>
            <a:r>
              <a:rPr lang="en-US" sz="1400" dirty="0"/>
              <a:t>strength scale </a:t>
            </a:r>
            <a:r>
              <a:rPr lang="en-US" sz="1400" dirty="0" smtClean="0"/>
              <a:t>factors </a:t>
            </a:r>
            <a:r>
              <a:rPr lang="en-US" sz="1400" dirty="0"/>
              <a:t>for </a:t>
            </a:r>
            <a:r>
              <a:rPr lang="en-US" sz="1400" dirty="0" smtClean="0"/>
              <a:t>fermions </a:t>
            </a:r>
            <a:r>
              <a:rPr lang="en-US" sz="1400" dirty="0"/>
              <a:t>and vector </a:t>
            </a:r>
            <a:r>
              <a:rPr lang="en-US" sz="1400" dirty="0" smtClean="0"/>
              <a:t>bosons, under the assumption that there is a single coupling for all fermions t, b, </a:t>
            </a:r>
            <a:r>
              <a:rPr lang="el-GR" sz="1400" dirty="0" smtClean="0"/>
              <a:t>τ</a:t>
            </a:r>
            <a:r>
              <a:rPr lang="en-US" sz="1400" dirty="0" smtClean="0"/>
              <a:t> (</a:t>
            </a:r>
            <a:r>
              <a:rPr lang="el-GR" sz="1400" dirty="0"/>
              <a:t>κ</a:t>
            </a:r>
            <a:r>
              <a:rPr lang="en-US" sz="1400" baseline="-25000" dirty="0" smtClean="0"/>
              <a:t>F</a:t>
            </a:r>
            <a:r>
              <a:rPr lang="en-US" sz="1400" dirty="0" smtClean="0"/>
              <a:t>) and a single coupling for vector bosons (</a:t>
            </a:r>
            <a:r>
              <a:rPr lang="el-GR" sz="1400" dirty="0" smtClean="0"/>
              <a:t>κ</a:t>
            </a:r>
            <a:r>
              <a:rPr lang="en-US" sz="1400" baseline="-25000" dirty="0" smtClean="0"/>
              <a:t>V</a:t>
            </a:r>
            <a:r>
              <a:rPr lang="en-US" sz="1400" dirty="0" smtClean="0"/>
              <a:t>).</a:t>
            </a:r>
          </a:p>
          <a:p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183438" y="3716512"/>
            <a:ext cx="41561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Bottom figure: Fits for benchmark models </a:t>
            </a:r>
            <a:r>
              <a:rPr lang="en-US" sz="1400" dirty="0" smtClean="0"/>
              <a:t>probing </a:t>
            </a:r>
            <a:r>
              <a:rPr lang="en-US" sz="1400" dirty="0"/>
              <a:t>for contributions from </a:t>
            </a:r>
            <a:r>
              <a:rPr lang="en-US" sz="1400" dirty="0" smtClean="0"/>
              <a:t>non-Standard Model particles</a:t>
            </a:r>
            <a:r>
              <a:rPr lang="en-US" sz="1400" dirty="0"/>
              <a:t>: probing only the </a:t>
            </a:r>
            <a:r>
              <a:rPr lang="en-US" sz="1400" dirty="0" err="1"/>
              <a:t>gg</a:t>
            </a:r>
            <a:r>
              <a:rPr lang="en-US" sz="1400" dirty="0"/>
              <a:t> → H and </a:t>
            </a:r>
            <a:r>
              <a:rPr lang="en-US" sz="1400" dirty="0" smtClean="0"/>
              <a:t>H</a:t>
            </a:r>
            <a:r>
              <a:rPr lang="en-US" sz="1400" dirty="0"/>
              <a:t>→ </a:t>
            </a:r>
            <a:r>
              <a:rPr lang="en-US" sz="1400" dirty="0" err="1"/>
              <a:t>γγ</a:t>
            </a:r>
            <a:r>
              <a:rPr lang="en-US" sz="1400" dirty="0"/>
              <a:t> loops, assuming no sizable extra </a:t>
            </a:r>
            <a:r>
              <a:rPr lang="en-US" sz="1400" dirty="0" smtClean="0"/>
              <a:t>contribution </a:t>
            </a:r>
            <a:r>
              <a:rPr lang="en-US" sz="1400" dirty="0"/>
              <a:t>to the total width. </a:t>
            </a:r>
            <a:r>
              <a:rPr lang="en-US" sz="1400" dirty="0" smtClean="0"/>
              <a:t> The</a:t>
            </a:r>
          </a:p>
          <a:p>
            <a:r>
              <a:rPr lang="en-US" sz="1400" dirty="0" smtClean="0"/>
              <a:t>magnitudes of the </a:t>
            </a:r>
            <a:r>
              <a:rPr lang="en-US" sz="1400" dirty="0" err="1" smtClean="0"/>
              <a:t>ggH</a:t>
            </a:r>
            <a:r>
              <a:rPr lang="en-US" sz="1400" dirty="0" smtClean="0"/>
              <a:t> and </a:t>
            </a:r>
            <a:r>
              <a:rPr lang="en-US" sz="1400" dirty="0" err="1" smtClean="0"/>
              <a:t>γγH</a:t>
            </a:r>
            <a:r>
              <a:rPr lang="en-US" sz="1400" dirty="0" smtClean="0"/>
              <a:t> couplings relative to their Standard Model values are denoted by </a:t>
            </a:r>
            <a:r>
              <a:rPr lang="el-GR" sz="1400" dirty="0" smtClean="0"/>
              <a:t>κ</a:t>
            </a:r>
            <a:r>
              <a:rPr lang="en-US" sz="1400" baseline="-25000" dirty="0" smtClean="0"/>
              <a:t>g</a:t>
            </a:r>
            <a:r>
              <a:rPr lang="en-US" sz="1400" dirty="0" smtClean="0"/>
              <a:t>  and </a:t>
            </a:r>
            <a:r>
              <a:rPr lang="el-GR" sz="1400" dirty="0" smtClean="0"/>
              <a:t>κ</a:t>
            </a:r>
            <a:r>
              <a:rPr lang="en-US" sz="1400" baseline="-25000" dirty="0" smtClean="0"/>
              <a:t>γ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28599" y="5638800"/>
            <a:ext cx="3873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/>
              <a:t>Reference</a:t>
            </a:r>
            <a:r>
              <a:rPr lang="en-US" sz="1600" dirty="0" smtClean="0"/>
              <a:t>: </a:t>
            </a:r>
          </a:p>
          <a:p>
            <a:r>
              <a:rPr lang="en-US" sz="1600" b="1" dirty="0" smtClean="0"/>
              <a:t>ATLAS-CONF-2012-127 (September 9, 2012)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9306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oward Haber\Documents\talks\higgsintro\cVcF_all_channels_1quadra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4227513" cy="410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Howard Haber\Documents\talks\higgsintro\sqr_lwzkfkz_scan_2d_comb_co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4648200" cy="395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187404"/>
            <a:ext cx="7010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How well does </a:t>
            </a:r>
            <a:r>
              <a:rPr lang="en-US" sz="2400" dirty="0" smtClean="0">
                <a:solidFill>
                  <a:srgbClr val="FF0000"/>
                </a:solidFill>
              </a:rPr>
              <a:t>CMS </a:t>
            </a:r>
            <a:r>
              <a:rPr lang="en-US" sz="2400" dirty="0">
                <a:solidFill>
                  <a:srgbClr val="FF0000"/>
                </a:solidFill>
              </a:rPr>
              <a:t>Higgs </a:t>
            </a:r>
            <a:r>
              <a:rPr lang="en-US" sz="2400" dirty="0" smtClean="0">
                <a:solidFill>
                  <a:srgbClr val="FF0000"/>
                </a:solidFill>
              </a:rPr>
              <a:t>data </a:t>
            </a:r>
            <a:r>
              <a:rPr lang="en-US" sz="2400" dirty="0">
                <a:solidFill>
                  <a:srgbClr val="FF0000"/>
                </a:solidFill>
              </a:rPr>
              <a:t>fit the Standard Model </a:t>
            </a:r>
            <a:r>
              <a:rPr lang="en-US" sz="2400" dirty="0" smtClean="0">
                <a:solidFill>
                  <a:srgbClr val="FF0000"/>
                </a:solidFill>
              </a:rPr>
              <a:t>expectations </a:t>
            </a:r>
            <a:r>
              <a:rPr lang="en-US" sz="2400" dirty="0">
                <a:solidFill>
                  <a:srgbClr val="FF0000"/>
                </a:solidFill>
              </a:rPr>
              <a:t>for Higgs couplings?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5538908"/>
            <a:ext cx="3962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Tests of fermion and vector boson couplings of the Higgs boson.  The Standard Model (SM) expectation is (</a:t>
            </a:r>
            <a:r>
              <a:rPr lang="el-GR" sz="1400" dirty="0" smtClean="0"/>
              <a:t>κ</a:t>
            </a:r>
            <a:r>
              <a:rPr lang="en-US" sz="1400" baseline="-25000" dirty="0"/>
              <a:t>V</a:t>
            </a:r>
            <a:r>
              <a:rPr lang="en-US" sz="1400" dirty="0" smtClean="0"/>
              <a:t> , </a:t>
            </a:r>
            <a:r>
              <a:rPr lang="el-GR" sz="1400" dirty="0" smtClean="0"/>
              <a:t>κ</a:t>
            </a:r>
            <a:r>
              <a:rPr lang="en-US" sz="1400" baseline="-25000" dirty="0"/>
              <a:t>F</a:t>
            </a:r>
            <a:r>
              <a:rPr lang="en-US" sz="1400" dirty="0" smtClean="0"/>
              <a:t> )=(1,1).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876800" y="5538908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Test of custodial symmetry:  </a:t>
            </a:r>
            <a:r>
              <a:rPr lang="en-US" sz="1400" dirty="0"/>
              <a:t>t</a:t>
            </a:r>
            <a:r>
              <a:rPr lang="en-US" sz="1400" dirty="0" smtClean="0"/>
              <a:t>he Standard Model expectation is </a:t>
            </a:r>
            <a:r>
              <a:rPr lang="el-GR" sz="1400" dirty="0" smtClean="0"/>
              <a:t>λ</a:t>
            </a:r>
            <a:r>
              <a:rPr lang="en-US" sz="1400" baseline="-25000" dirty="0" smtClean="0"/>
              <a:t>WZ </a:t>
            </a:r>
            <a:r>
              <a:rPr lang="en-US" sz="1400" dirty="0" smtClean="0"/>
              <a:t>= </a:t>
            </a:r>
            <a:r>
              <a:rPr lang="el-GR" sz="1400" dirty="0" smtClean="0"/>
              <a:t>κ</a:t>
            </a:r>
            <a:r>
              <a:rPr lang="en-US" sz="1400" baseline="-25000" dirty="0" smtClean="0"/>
              <a:t>W </a:t>
            </a:r>
            <a:r>
              <a:rPr lang="en-US" sz="1400" dirty="0" smtClean="0"/>
              <a:t>/</a:t>
            </a:r>
            <a:r>
              <a:rPr lang="el-GR" sz="1400" dirty="0" smtClean="0"/>
              <a:t>κ</a:t>
            </a:r>
            <a:r>
              <a:rPr lang="en-US" sz="1400" baseline="-25000" dirty="0" smtClean="0"/>
              <a:t>Z</a:t>
            </a:r>
            <a:r>
              <a:rPr lang="en-US" sz="1400" dirty="0" smtClean="0"/>
              <a:t> = 1. 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845258" y="6368534"/>
            <a:ext cx="7314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Taken from: https://twiki.cern.ch/twiki/bin/view/CMSPublic/Hig12045TWiki</a:t>
            </a:r>
          </a:p>
        </p:txBody>
      </p:sp>
    </p:spTree>
    <p:extLst>
      <p:ext uri="{BB962C8B-B14F-4D97-AF65-F5344CB8AC3E}">
        <p14:creationId xmlns:p14="http://schemas.microsoft.com/office/powerpoint/2010/main" val="191707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1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852988"/>
          </a:xfrm>
        </p:spPr>
        <p:txBody>
          <a:bodyPr/>
          <a:lstStyle/>
          <a:p>
            <a:pPr marL="0" indent="0">
              <a:buNone/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1747" name="Title 2"/>
          <p:cNvSpPr>
            <a:spLocks noGrp="1"/>
          </p:cNvSpPr>
          <p:nvPr>
            <p:ph type="title"/>
          </p:nvPr>
        </p:nvSpPr>
        <p:spPr bwMode="auto">
          <a:xfrm>
            <a:off x="1143000" y="228600"/>
            <a:ext cx="7162800" cy="60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200" dirty="0" smtClean="0">
                <a:solidFill>
                  <a:srgbClr val="7030A0"/>
                </a:solidFill>
                <a:ea typeface="ＭＳ Ｐゴシック" pitchFamily="34" charset="-128"/>
              </a:rPr>
              <a:t>CMS Higgs couplings 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058D2A3-78B5-45F8-A3EE-AF7BEB8BBD01}" type="slidenum">
              <a:rPr lang="en-US" sz="1200">
                <a:solidFill>
                  <a:schemeClr val="bg1"/>
                </a:solidFill>
                <a:latin typeface="Calibri" pitchFamily="34" charset="0"/>
              </a:rPr>
              <a:pPr eaLnBrk="1" hangingPunct="1"/>
              <a:t>52</a:t>
            </a:fld>
            <a:endParaRPr lang="en-US" sz="12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1749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287" y="2133600"/>
            <a:ext cx="4445000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10" descr="couplingsHC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95502"/>
            <a:ext cx="3544887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0049" y="838200"/>
            <a:ext cx="48658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ea typeface="ＭＳ Ｐゴシック" pitchFamily="34" charset="-128"/>
              </a:rPr>
              <a:t>Overall </a:t>
            </a:r>
            <a:r>
              <a:rPr lang="en-US" dirty="0">
                <a:ea typeface="ＭＳ Ｐゴシック" pitchFamily="34" charset="-128"/>
              </a:rPr>
              <a:t>good compatibility with SM predictions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Still limited precision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19800" y="956128"/>
            <a:ext cx="2802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Marco </a:t>
            </a:r>
            <a:r>
              <a:rPr lang="en-US" dirty="0" err="1" smtClean="0"/>
              <a:t>Zanetti</a:t>
            </a:r>
            <a:r>
              <a:rPr lang="en-US" dirty="0" smtClean="0"/>
              <a:t>, presentation</a:t>
            </a:r>
          </a:p>
          <a:p>
            <a:r>
              <a:rPr lang="en-US" dirty="0"/>
              <a:t>a</a:t>
            </a:r>
            <a:r>
              <a:rPr lang="en-US" dirty="0" smtClean="0"/>
              <a:t>t HCP 2012, Kyoto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47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368193"/>
            <a:ext cx="3765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>
                <a:solidFill>
                  <a:srgbClr val="FF0000"/>
                </a:solidFill>
              </a:rPr>
              <a:t>Coming Attractions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295400"/>
            <a:ext cx="7631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reported data seems roughly consistent with Standard Model expectations.</a:t>
            </a:r>
          </a:p>
          <a:p>
            <a:r>
              <a:rPr lang="en-US" dirty="0" smtClean="0"/>
              <a:t>Nevertheless, there are a few intriguing (statistically insignificant) deviations: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2179704"/>
            <a:ext cx="78071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The h→</a:t>
            </a:r>
            <a:r>
              <a:rPr lang="el-GR" dirty="0" smtClean="0"/>
              <a:t>γγ</a:t>
            </a:r>
            <a:r>
              <a:rPr lang="en-US" dirty="0" smtClean="0"/>
              <a:t> signal appears to be enhanced beyond the Standard Model</a:t>
            </a:r>
          </a:p>
          <a:p>
            <a:r>
              <a:rPr lang="en-US" dirty="0"/>
              <a:t> </a:t>
            </a:r>
            <a:r>
              <a:rPr lang="en-US" dirty="0" smtClean="0"/>
              <a:t>     predictions by about 50%.  This enhancement is seen by both ATLAS and CMS.</a:t>
            </a:r>
          </a:p>
          <a:p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A hint of a mass difference </a:t>
            </a:r>
            <a:r>
              <a:rPr lang="en-US" dirty="0"/>
              <a:t>b</a:t>
            </a:r>
            <a:r>
              <a:rPr lang="en-US" dirty="0" smtClean="0"/>
              <a:t>etween the observed Higgs signals in </a:t>
            </a:r>
          </a:p>
          <a:p>
            <a:r>
              <a:rPr lang="en-US" dirty="0"/>
              <a:t> </a:t>
            </a:r>
            <a:r>
              <a:rPr lang="en-US" dirty="0" smtClean="0"/>
              <a:t>     the </a:t>
            </a:r>
            <a:r>
              <a:rPr lang="el-GR" dirty="0" smtClean="0"/>
              <a:t>γγ</a:t>
            </a:r>
            <a:r>
              <a:rPr lang="en-US" dirty="0" smtClean="0"/>
              <a:t> and ZZ</a:t>
            </a:r>
            <a:r>
              <a:rPr lang="en-US" baseline="30000" dirty="0" smtClean="0"/>
              <a:t>*</a:t>
            </a:r>
            <a:r>
              <a:rPr lang="en-US" dirty="0" smtClean="0"/>
              <a:t>→4 lepton channels.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3886200"/>
            <a:ext cx="7984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these anomalies persist and become statistically significant, then it could portend</a:t>
            </a:r>
          </a:p>
          <a:p>
            <a:r>
              <a:rPr lang="en-US" dirty="0"/>
              <a:t>t</a:t>
            </a:r>
            <a:r>
              <a:rPr lang="en-US" dirty="0" smtClean="0"/>
              <a:t>he existence of new fundamental physics beyond the Standard Model!!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6730" y="4876800"/>
            <a:ext cx="7184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information will be forthcoming from the LHC experiments when the</a:t>
            </a:r>
          </a:p>
          <a:p>
            <a:r>
              <a:rPr lang="en-US" dirty="0"/>
              <a:t>f</a:t>
            </a:r>
            <a:r>
              <a:rPr lang="en-US" dirty="0" smtClean="0"/>
              <a:t>ull 2012 data set is reported at the March 2013 Winter conferences 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25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533400"/>
            <a:ext cx="6069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More Higgs data is on its way….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5551" y="1447800"/>
            <a:ext cx="828425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The current data set includes 5 fb</a:t>
            </a:r>
            <a:r>
              <a:rPr lang="en-US" baseline="30000" dirty="0" smtClean="0"/>
              <a:t>-1</a:t>
            </a:r>
            <a:r>
              <a:rPr lang="en-US" dirty="0" smtClean="0"/>
              <a:t> at 7 </a:t>
            </a:r>
            <a:r>
              <a:rPr lang="en-US" dirty="0" err="1" smtClean="0"/>
              <a:t>TeV</a:t>
            </a:r>
            <a:r>
              <a:rPr lang="en-US" dirty="0" smtClean="0"/>
              <a:t> and 13 fb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  <a:r>
              <a:rPr lang="en-US" dirty="0"/>
              <a:t>at </a:t>
            </a:r>
            <a:r>
              <a:rPr lang="en-US" dirty="0" smtClean="0"/>
              <a:t>8 </a:t>
            </a:r>
            <a:r>
              <a:rPr lang="en-US" dirty="0" err="1" smtClean="0"/>
              <a:t>TeV</a:t>
            </a:r>
            <a:r>
              <a:rPr lang="en-US" dirty="0" smtClean="0"/>
              <a:t>.  </a:t>
            </a:r>
          </a:p>
          <a:p>
            <a:r>
              <a:rPr lang="en-US" dirty="0"/>
              <a:t> </a:t>
            </a:r>
            <a:r>
              <a:rPr lang="en-US" dirty="0" smtClean="0"/>
              <a:t>    (The latter</a:t>
            </a:r>
            <a:r>
              <a:rPr lang="en-US" dirty="0"/>
              <a:t> </a:t>
            </a:r>
            <a:r>
              <a:rPr lang="en-US" dirty="0" smtClean="0"/>
              <a:t>includes an additional 7 fb</a:t>
            </a:r>
            <a:r>
              <a:rPr lang="en-US" baseline="30000" dirty="0" smtClean="0"/>
              <a:t>-1 </a:t>
            </a:r>
            <a:r>
              <a:rPr lang="en-US" dirty="0"/>
              <a:t> </a:t>
            </a:r>
            <a:r>
              <a:rPr lang="en-US" dirty="0" smtClean="0"/>
              <a:t>of data that was reported two weeks </a:t>
            </a:r>
          </a:p>
          <a:p>
            <a:r>
              <a:rPr lang="en-US" dirty="0"/>
              <a:t> </a:t>
            </a:r>
            <a:r>
              <a:rPr lang="en-US" dirty="0" smtClean="0"/>
              <a:t>     ago at the HCP Symposium in Kyoto, although only some analyses were updated </a:t>
            </a:r>
          </a:p>
          <a:p>
            <a:r>
              <a:rPr lang="en-US" dirty="0"/>
              <a:t> </a:t>
            </a:r>
            <a:r>
              <a:rPr lang="en-US" dirty="0" smtClean="0"/>
              <a:t>     based on the new data.)</a:t>
            </a:r>
          </a:p>
          <a:p>
            <a:endParaRPr lang="en-US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A</a:t>
            </a:r>
            <a:r>
              <a:rPr lang="en-US" dirty="0" smtClean="0"/>
              <a:t> further update of the Higgs data and analysis will be presented at the next CERN </a:t>
            </a:r>
          </a:p>
          <a:p>
            <a:r>
              <a:rPr lang="en-US" dirty="0"/>
              <a:t> </a:t>
            </a:r>
            <a:r>
              <a:rPr lang="en-US" dirty="0" smtClean="0"/>
              <a:t>     council meeting (12—14 December 2012).   [ATLAS</a:t>
            </a:r>
            <a:r>
              <a:rPr lang="en-US" smtClean="0"/>
              <a:t>: “</a:t>
            </a:r>
            <a:r>
              <a:rPr lang="en-US" dirty="0" smtClean="0"/>
              <a:t>major updates</a:t>
            </a:r>
            <a:r>
              <a:rPr lang="en-US" smtClean="0"/>
              <a:t>” expected]</a:t>
            </a:r>
            <a:endParaRPr lang="en-US" dirty="0"/>
          </a:p>
          <a:p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At the </a:t>
            </a:r>
            <a:r>
              <a:rPr lang="en-US" dirty="0" err="1" smtClean="0"/>
              <a:t>Moriond</a:t>
            </a:r>
            <a:r>
              <a:rPr lang="en-US" dirty="0" smtClean="0"/>
              <a:t> Meeting (4—8 March 2013), an additional 10 fb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  <a:r>
              <a:rPr lang="en-US" dirty="0"/>
              <a:t>of data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at </a:t>
            </a:r>
            <a:r>
              <a:rPr lang="en-US" dirty="0"/>
              <a:t>8 </a:t>
            </a:r>
            <a:r>
              <a:rPr lang="en-US" dirty="0" err="1"/>
              <a:t>TeV</a:t>
            </a:r>
            <a:r>
              <a:rPr lang="en-US" dirty="0"/>
              <a:t> will be </a:t>
            </a:r>
            <a:r>
              <a:rPr lang="en-US" dirty="0" smtClean="0"/>
              <a:t>presented, and all Higgs analyses will be updated.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3468" y="4495800"/>
            <a:ext cx="76519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new data will provide improved analyses, updated coupling measurements,</a:t>
            </a:r>
          </a:p>
          <a:p>
            <a:r>
              <a:rPr lang="en-US" dirty="0"/>
              <a:t>a</a:t>
            </a:r>
            <a:r>
              <a:rPr lang="en-US" dirty="0" smtClean="0"/>
              <a:t>nd first results on the spin and parity determinations (a Higgs boson of the </a:t>
            </a:r>
          </a:p>
          <a:p>
            <a:r>
              <a:rPr lang="en-US" dirty="0" smtClean="0"/>
              <a:t>Standard Model must be spin 0 and parity even).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31024" y="5638800"/>
            <a:ext cx="8288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At the international Lepton-Photon conference in San Francisco (24—29 June 2013),</a:t>
            </a:r>
          </a:p>
          <a:p>
            <a:r>
              <a:rPr lang="en-US" dirty="0" smtClean="0"/>
              <a:t>      one expects a statistical combination of the full 2011—2012 ATLAS and CMS data </a:t>
            </a:r>
          </a:p>
          <a:p>
            <a:r>
              <a:rPr lang="en-US" dirty="0"/>
              <a:t> </a:t>
            </a:r>
            <a:r>
              <a:rPr lang="en-US" dirty="0" smtClean="0"/>
              <a:t>     sets (corresponding to an effective total luminosity of 60  fb</a:t>
            </a:r>
            <a:r>
              <a:rPr lang="en-US" baseline="30000" dirty="0" smtClean="0"/>
              <a:t>-1</a:t>
            </a:r>
            <a:r>
              <a:rPr lang="en-US" dirty="0" smtClean="0"/>
              <a:t>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3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609600"/>
            <a:ext cx="46301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Looking beyond 2012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1752600"/>
            <a:ext cx="6937797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LHC shuts down in 2013—2014 to make repairs and improvements,</a:t>
            </a:r>
          </a:p>
          <a:p>
            <a:r>
              <a:rPr lang="en-US" dirty="0"/>
              <a:t> </a:t>
            </a:r>
            <a:r>
              <a:rPr lang="en-US" dirty="0" smtClean="0"/>
              <a:t>     and to upgrade the energy to the full design energy of 14 </a:t>
            </a:r>
            <a:r>
              <a:rPr lang="en-US" dirty="0" err="1" smtClean="0"/>
              <a:t>TeV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LHC resume running in 2015 at the full energy and an increased</a:t>
            </a:r>
          </a:p>
          <a:p>
            <a:r>
              <a:rPr lang="en-US" dirty="0"/>
              <a:t> </a:t>
            </a:r>
            <a:r>
              <a:rPr lang="en-US" dirty="0" smtClean="0"/>
              <a:t>     luminosity.  Significant measurements of the Higgs boson properties,</a:t>
            </a:r>
          </a:p>
          <a:p>
            <a:r>
              <a:rPr lang="en-US" dirty="0"/>
              <a:t> </a:t>
            </a:r>
            <a:r>
              <a:rPr lang="en-US" dirty="0" smtClean="0"/>
              <a:t>     are anticipated.</a:t>
            </a:r>
          </a:p>
          <a:p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Meanwhile, serious discussions concerning a Higgs factory based on</a:t>
            </a:r>
          </a:p>
          <a:p>
            <a:r>
              <a:rPr lang="en-US" dirty="0"/>
              <a:t> </a:t>
            </a:r>
            <a:r>
              <a:rPr lang="en-US" dirty="0" smtClean="0"/>
              <a:t>     a high energy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dirty="0" smtClean="0"/>
              <a:t>¯ collider (called the International Linear Collider or</a:t>
            </a:r>
          </a:p>
          <a:p>
            <a:r>
              <a:rPr lang="en-US" dirty="0"/>
              <a:t> </a:t>
            </a:r>
            <a:r>
              <a:rPr lang="en-US" dirty="0" smtClean="0"/>
              <a:t>     ILC for short) may lead to a project in Japan.  At such a facility, </a:t>
            </a:r>
          </a:p>
          <a:p>
            <a:r>
              <a:rPr lang="en-US" dirty="0"/>
              <a:t> </a:t>
            </a:r>
            <a:r>
              <a:rPr lang="en-US" dirty="0" smtClean="0"/>
              <a:t>     precision measurements of Higgs boson properties are possible</a:t>
            </a:r>
          </a:p>
          <a:p>
            <a:r>
              <a:rPr lang="en-US" dirty="0"/>
              <a:t> </a:t>
            </a:r>
            <a:r>
              <a:rPr lang="en-US" dirty="0" smtClean="0"/>
              <a:t>     (improving the precision of LHC measurements in some cases by an </a:t>
            </a:r>
          </a:p>
          <a:p>
            <a:r>
              <a:rPr lang="en-US" dirty="0"/>
              <a:t> </a:t>
            </a:r>
            <a:r>
              <a:rPr lang="en-US" dirty="0" smtClean="0"/>
              <a:t>     order of magnitude). 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90599" y="5638800"/>
            <a:ext cx="7086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Future directions for US </a:t>
            </a:r>
            <a:r>
              <a:rPr lang="en-US" dirty="0"/>
              <a:t>h</a:t>
            </a:r>
            <a:r>
              <a:rPr lang="en-US" dirty="0" smtClean="0"/>
              <a:t>igh </a:t>
            </a:r>
            <a:r>
              <a:rPr lang="en-US" dirty="0"/>
              <a:t>e</a:t>
            </a:r>
            <a:r>
              <a:rPr lang="en-US" dirty="0" smtClean="0"/>
              <a:t>nergy physics are now under discussion,</a:t>
            </a:r>
          </a:p>
          <a:p>
            <a:r>
              <a:rPr lang="en-US" dirty="0"/>
              <a:t> </a:t>
            </a:r>
            <a:r>
              <a:rPr lang="en-US" dirty="0" smtClean="0"/>
              <a:t>     with a critical planning meeting scheduled for the summer of 2013.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53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81000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smtClean="0">
                <a:solidFill>
                  <a:srgbClr val="FF0000"/>
                </a:solidFill>
              </a:rPr>
              <a:t>New physics beyond the Standard Model</a:t>
            </a:r>
            <a:endParaRPr lang="en-US" sz="4000" u="sng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447800"/>
            <a:ext cx="8686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  The dynamics responsible for breaking the electroweak gauge symmetry may be something other than the simplest Higgs model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 smtClean="0"/>
              <a:t> more than one Higgs boson (some neutral and some charged)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 smtClean="0"/>
              <a:t>composite Higgs bosons (bound states of new particles)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 smtClean="0"/>
              <a:t>dynamical electroweak symmetry breaking (modeled after</a:t>
            </a:r>
          </a:p>
          <a:p>
            <a:pPr lvl="1"/>
            <a:r>
              <a:rPr lang="en-US" sz="2400" dirty="0"/>
              <a:t> </a:t>
            </a:r>
            <a:r>
              <a:rPr lang="en-US" sz="2400" dirty="0" smtClean="0"/>
              <a:t>  Cooper pair condensation in a superconductor)</a:t>
            </a:r>
          </a:p>
          <a:p>
            <a:pPr lvl="1"/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New symmetries beyond the Standard Model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 smtClean="0"/>
              <a:t>new gauge forces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 err="1" smtClean="0"/>
              <a:t>supersymmetry</a:t>
            </a:r>
            <a:endParaRPr lang="en-US" sz="2400" dirty="0" smtClean="0"/>
          </a:p>
          <a:p>
            <a:pPr lvl="1"/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Extra dimensions of space (beyond the 3 we know and love)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Unexpected effects of gravity at the </a:t>
            </a:r>
            <a:r>
              <a:rPr lang="en-US" sz="2400" dirty="0" err="1" smtClean="0"/>
              <a:t>TeV</a:t>
            </a:r>
            <a:r>
              <a:rPr lang="en-US" sz="2400" dirty="0" smtClean="0"/>
              <a:t> energy scale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81000"/>
            <a:ext cx="8278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</a:rPr>
              <a:t>Beware of theorists who take statistically insignificant deviations too seriously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1" y="990600"/>
            <a:ext cx="78238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 there a simple model of Higgs physics that can lead to enhanced </a:t>
            </a:r>
            <a:r>
              <a:rPr lang="el-GR" dirty="0" smtClean="0"/>
              <a:t>γγ</a:t>
            </a:r>
            <a:r>
              <a:rPr lang="en-US" dirty="0" smtClean="0"/>
              <a:t> signal and a</a:t>
            </a:r>
          </a:p>
          <a:p>
            <a:r>
              <a:rPr lang="en-US" dirty="0"/>
              <a:t>a</a:t>
            </a:r>
            <a:r>
              <a:rPr lang="en-US" dirty="0" smtClean="0"/>
              <a:t> difference in masses as measured via the </a:t>
            </a:r>
            <a:r>
              <a:rPr lang="el-GR" dirty="0"/>
              <a:t>γγ</a:t>
            </a:r>
            <a:r>
              <a:rPr lang="en-US" dirty="0"/>
              <a:t> and ZZ</a:t>
            </a:r>
            <a:r>
              <a:rPr lang="en-US" baseline="30000" dirty="0"/>
              <a:t>*</a:t>
            </a:r>
            <a:r>
              <a:rPr lang="en-US" dirty="0"/>
              <a:t>→4 lepton </a:t>
            </a:r>
            <a:r>
              <a:rPr lang="en-US" dirty="0" smtClean="0"/>
              <a:t>channels? </a:t>
            </a:r>
            <a:endParaRPr lang="en-US" dirty="0"/>
          </a:p>
        </p:txBody>
      </p:sp>
      <p:pic>
        <p:nvPicPr>
          <p:cNvPr id="10242" name="Picture 2" descr="C:\Users\Howard Haber\Documents\papers\pedro\NEW VERSION, 5-11-2012\hA_modI_phph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399" y="2057400"/>
            <a:ext cx="5334001" cy="401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2171174"/>
            <a:ext cx="3505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 a two Higgs doublet model, suppose there are two neutral scalars that are nearly degenerate in mass.  If one has approximately SM-like couplings to ZZ, then the other will be nearly decoupled from the ZZ channel.  Yet, both scalars can be produced in gluon-gluon fusion, and both scalars can decay to </a:t>
            </a:r>
            <a:r>
              <a:rPr lang="el-GR" sz="1600" dirty="0" smtClean="0"/>
              <a:t>γγ</a:t>
            </a:r>
            <a:r>
              <a:rPr lang="en-US" sz="1600" dirty="0" smtClean="0"/>
              <a:t>.  </a:t>
            </a:r>
          </a:p>
          <a:p>
            <a:endParaRPr lang="en-US" sz="1600" dirty="0"/>
          </a:p>
          <a:p>
            <a:r>
              <a:rPr lang="en-US" sz="1600" u="sng" dirty="0"/>
              <a:t>R</a:t>
            </a:r>
            <a:r>
              <a:rPr lang="en-US" sz="1600" u="sng" dirty="0" smtClean="0"/>
              <a:t>esult</a:t>
            </a:r>
            <a:r>
              <a:rPr lang="en-US" sz="1600" dirty="0" smtClean="0"/>
              <a:t>:  Some regions of the parameter space yield an enhanced </a:t>
            </a:r>
            <a:r>
              <a:rPr lang="el-GR" sz="1600" dirty="0" smtClean="0"/>
              <a:t>γγ</a:t>
            </a:r>
            <a:r>
              <a:rPr lang="en-US" sz="1600" dirty="0" smtClean="0"/>
              <a:t> signal and different Higgs mass measurements </a:t>
            </a:r>
          </a:p>
          <a:p>
            <a:r>
              <a:rPr lang="en-US" sz="1600" dirty="0"/>
              <a:t>i</a:t>
            </a:r>
            <a:r>
              <a:rPr lang="en-US" sz="1600" dirty="0" smtClean="0"/>
              <a:t>n the </a:t>
            </a:r>
            <a:r>
              <a:rPr lang="el-GR" sz="1600" dirty="0"/>
              <a:t>γγ</a:t>
            </a:r>
            <a:r>
              <a:rPr lang="en-US" sz="1600" dirty="0"/>
              <a:t> and ZZ</a:t>
            </a:r>
            <a:r>
              <a:rPr lang="en-US" sz="1600" baseline="30000" dirty="0"/>
              <a:t>*</a:t>
            </a:r>
            <a:r>
              <a:rPr lang="en-US" sz="1600" dirty="0"/>
              <a:t>→4 lepton </a:t>
            </a:r>
            <a:r>
              <a:rPr lang="en-US" sz="1600" dirty="0" smtClean="0"/>
              <a:t>channels.</a:t>
            </a:r>
          </a:p>
          <a:p>
            <a:endParaRPr lang="en-US" sz="1600" dirty="0"/>
          </a:p>
          <a:p>
            <a:r>
              <a:rPr lang="en-US" sz="1600" u="sng" dirty="0" smtClean="0"/>
              <a:t>Prediction</a:t>
            </a:r>
            <a:r>
              <a:rPr lang="en-US" sz="1600" dirty="0" smtClean="0"/>
              <a:t>: an enhanced </a:t>
            </a:r>
            <a:r>
              <a:rPr lang="el-GR" sz="1600" dirty="0" smtClean="0"/>
              <a:t>ττ</a:t>
            </a:r>
            <a:r>
              <a:rPr lang="en-US" sz="1600" dirty="0" smtClean="0"/>
              <a:t> signal.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273022" y="6299378"/>
            <a:ext cx="8386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Reference</a:t>
            </a:r>
            <a:r>
              <a:rPr lang="en-US" dirty="0" smtClean="0"/>
              <a:t>: P.M. Ferreira, Howard E. Haber, </a:t>
            </a:r>
            <a:r>
              <a:rPr lang="en-US" dirty="0" err="1" smtClean="0"/>
              <a:t>João</a:t>
            </a:r>
            <a:r>
              <a:rPr lang="en-US" dirty="0" smtClean="0"/>
              <a:t> P. Silva and </a:t>
            </a:r>
            <a:r>
              <a:rPr lang="en-US" dirty="0" err="1" smtClean="0"/>
              <a:t>Rui</a:t>
            </a:r>
            <a:r>
              <a:rPr lang="en-US" dirty="0" smtClean="0"/>
              <a:t> Santos, arXiv:1211.3131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86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us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276600"/>
            <a:ext cx="8534400" cy="331152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09800" y="228600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Supersymmetry</a:t>
            </a:r>
            <a:endParaRPr lang="en-US" sz="4800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8610600" cy="1631216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A new </a:t>
            </a:r>
            <a:r>
              <a:rPr lang="en-US" sz="2000" dirty="0"/>
              <a:t>kind of symmetry </a:t>
            </a:r>
            <a:r>
              <a:rPr lang="en-US" sz="2000" dirty="0" smtClean="0"/>
              <a:t>that relates fermions and bosons---all </a:t>
            </a:r>
            <a:r>
              <a:rPr lang="en-US" sz="2000" dirty="0"/>
              <a:t>particles </a:t>
            </a:r>
            <a:r>
              <a:rPr lang="en-US" sz="2000" dirty="0" smtClean="0"/>
              <a:t>have a </a:t>
            </a:r>
            <a:r>
              <a:rPr lang="en-US" sz="2000" dirty="0" err="1" smtClean="0"/>
              <a:t>supersymmetric</a:t>
            </a:r>
            <a:r>
              <a:rPr lang="en-US" sz="2000" dirty="0" smtClean="0"/>
              <a:t> partner differing by half a unit of spin</a:t>
            </a:r>
            <a:endParaRPr lang="en-US" sz="2000" dirty="0"/>
          </a:p>
          <a:p>
            <a:pPr eaLnBrk="1" hangingPunct="1">
              <a:buFontTx/>
              <a:buChar char="•"/>
            </a:pPr>
            <a:r>
              <a:rPr lang="en-US" sz="2000" dirty="0"/>
              <a:t> For </a:t>
            </a:r>
            <a:r>
              <a:rPr lang="en-US" sz="2000" b="1" dirty="0"/>
              <a:t>every</a:t>
            </a:r>
            <a:r>
              <a:rPr lang="en-US" sz="2000" dirty="0"/>
              <a:t> elementary particle already </a:t>
            </a:r>
            <a:r>
              <a:rPr lang="en-US" sz="2000" dirty="0" smtClean="0"/>
              <a:t>seen, </a:t>
            </a:r>
            <a:r>
              <a:rPr lang="en-US" sz="2000" b="1" dirty="0" smtClean="0"/>
              <a:t>a </a:t>
            </a:r>
            <a:r>
              <a:rPr lang="en-US" sz="2000" b="1" dirty="0"/>
              <a:t>new one</a:t>
            </a:r>
            <a:r>
              <a:rPr lang="en-US" sz="2000" dirty="0"/>
              <a:t> will show up at the </a:t>
            </a:r>
            <a:r>
              <a:rPr lang="en-US" sz="2000" dirty="0" smtClean="0"/>
              <a:t>LHC</a:t>
            </a:r>
            <a:endParaRPr lang="en-US" sz="2000" dirty="0"/>
          </a:p>
          <a:p>
            <a:pPr eaLnBrk="1" hangingPunct="1">
              <a:buFontTx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The lightest </a:t>
            </a:r>
            <a:r>
              <a:rPr lang="en-US" sz="2000" dirty="0" err="1" smtClean="0"/>
              <a:t>supersymmetric</a:t>
            </a:r>
            <a:r>
              <a:rPr lang="en-US" sz="2000" dirty="0" smtClean="0"/>
              <a:t> particle could </a:t>
            </a:r>
            <a:r>
              <a:rPr lang="en-US" sz="2000" dirty="0"/>
              <a:t>be </a:t>
            </a:r>
            <a:r>
              <a:rPr lang="en-US" sz="2000" b="1" dirty="0"/>
              <a:t>dark matter</a:t>
            </a:r>
          </a:p>
          <a:p>
            <a:pPr eaLnBrk="1" hangingPunct="1">
              <a:buFontTx/>
              <a:buChar char="•"/>
            </a:pPr>
            <a:r>
              <a:rPr lang="en-US" sz="2000" b="1" dirty="0"/>
              <a:t> Comes with at least 5 Higgs </a:t>
            </a:r>
            <a:r>
              <a:rPr lang="en-US" sz="2000" b="1" dirty="0" smtClean="0"/>
              <a:t>bosons (three neutral and a charged pair)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76200"/>
            <a:ext cx="89048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the minimal </a:t>
            </a:r>
            <a:r>
              <a:rPr lang="en-US" dirty="0" err="1" smtClean="0"/>
              <a:t>supersymmetric</a:t>
            </a:r>
            <a:r>
              <a:rPr lang="en-US" dirty="0" smtClean="0"/>
              <a:t> extension of the Standard Model (MSSM), the Higgs boson</a:t>
            </a:r>
          </a:p>
          <a:p>
            <a:r>
              <a:rPr lang="en-US" dirty="0" smtClean="0"/>
              <a:t>self-couplings are not free parameters but are related to the known gauge couplings.  This led</a:t>
            </a:r>
          </a:p>
          <a:p>
            <a:r>
              <a:rPr lang="en-US" dirty="0"/>
              <a:t>t</a:t>
            </a:r>
            <a:r>
              <a:rPr lang="en-US" dirty="0" smtClean="0"/>
              <a:t>o the initial prediction of model,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 ≤</a:t>
            </a:r>
            <a:r>
              <a:rPr lang="en-US" dirty="0"/>
              <a:t>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Z</a:t>
            </a:r>
            <a:r>
              <a:rPr lang="en-US" baseline="-25000" dirty="0" smtClean="0"/>
              <a:t> </a:t>
            </a:r>
            <a:r>
              <a:rPr lang="en-US" dirty="0" smtClean="0"/>
              <a:t>, in conflict with experimental observation.  </a:t>
            </a:r>
          </a:p>
          <a:p>
            <a:endParaRPr lang="en-US" dirty="0" smtClean="0"/>
          </a:p>
          <a:p>
            <a:r>
              <a:rPr lang="en-US" dirty="0" smtClean="0"/>
              <a:t>In 1991, H.E. Haber and R. </a:t>
            </a:r>
            <a:r>
              <a:rPr lang="en-US" dirty="0" err="1" smtClean="0"/>
              <a:t>Hempfling</a:t>
            </a:r>
            <a:r>
              <a:rPr lang="en-US" dirty="0" smtClean="0"/>
              <a:t> discovered that the Higgs mass bound was significantly </a:t>
            </a:r>
          </a:p>
          <a:p>
            <a:r>
              <a:rPr lang="en-US" dirty="0" smtClean="0"/>
              <a:t>increased by including quantum corrections.  In the years following more precise calculations </a:t>
            </a:r>
          </a:p>
          <a:p>
            <a:r>
              <a:rPr lang="en-US" dirty="0" smtClean="0"/>
              <a:t>were done, which raised the upper bound to about 135 </a:t>
            </a:r>
            <a:r>
              <a:rPr lang="en-US" dirty="0" err="1" smtClean="0"/>
              <a:t>GeV</a:t>
            </a:r>
            <a:r>
              <a:rPr lang="en-US" dirty="0" smtClean="0"/>
              <a:t> (assuming </a:t>
            </a:r>
            <a:endParaRPr lang="en-US" dirty="0"/>
          </a:p>
        </p:txBody>
      </p:sp>
      <p:pic>
        <p:nvPicPr>
          <p:cNvPr id="1026" name="Picture 2" descr="C:\Users\Howard Haber\Documents\talks\higgsintro\MSSMHiggsMas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1481"/>
            <a:ext cx="4751935" cy="366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oward Haber\Documents\talks\higgsintro\pMSSM_Higg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676" y="2519356"/>
            <a:ext cx="4403361" cy="381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7676" y="6329357"/>
            <a:ext cx="45663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Taken from </a:t>
            </a:r>
            <a:r>
              <a:rPr lang="en-US" sz="1100" dirty="0" smtClean="0"/>
              <a:t>M.W. Cahill-Rowley</a:t>
            </a:r>
            <a:r>
              <a:rPr lang="en-US" sz="1100" dirty="0"/>
              <a:t>, </a:t>
            </a:r>
            <a:r>
              <a:rPr lang="en-US" sz="1100" dirty="0" smtClean="0"/>
              <a:t>J.L. Hewett</a:t>
            </a:r>
            <a:r>
              <a:rPr lang="en-US" sz="1100" dirty="0"/>
              <a:t>, </a:t>
            </a:r>
            <a:r>
              <a:rPr lang="en-US" sz="1100" dirty="0" smtClean="0"/>
              <a:t>A. Ismail </a:t>
            </a:r>
            <a:r>
              <a:rPr lang="en-US" sz="1100" dirty="0"/>
              <a:t>and </a:t>
            </a:r>
            <a:r>
              <a:rPr lang="en-US" sz="1100" dirty="0" smtClean="0"/>
              <a:t>T.G. Rizzo</a:t>
            </a:r>
            <a:r>
              <a:rPr lang="en-US" sz="1100" dirty="0"/>
              <a:t>, </a:t>
            </a:r>
            <a:r>
              <a:rPr lang="en-US" sz="1100" dirty="0" smtClean="0"/>
              <a:t>“The</a:t>
            </a:r>
            <a:r>
              <a:rPr lang="en-US" sz="1100" dirty="0"/>
              <a:t> </a:t>
            </a:r>
            <a:endParaRPr lang="en-US" sz="1100" dirty="0" smtClean="0"/>
          </a:p>
          <a:p>
            <a:r>
              <a:rPr lang="en-US" sz="1100" dirty="0" smtClean="0"/>
              <a:t>Higgs </a:t>
            </a:r>
            <a:r>
              <a:rPr lang="en-US" sz="1100" dirty="0"/>
              <a:t>Sector and Fine-Tuning in the </a:t>
            </a:r>
            <a:r>
              <a:rPr lang="en-US" sz="1100" dirty="0" err="1" smtClean="0"/>
              <a:t>pMSSM</a:t>
            </a:r>
            <a:r>
              <a:rPr lang="en-US" sz="1100" dirty="0" smtClean="0"/>
              <a:t>,” </a:t>
            </a:r>
            <a:r>
              <a:rPr lang="en-US" sz="1100" dirty="0"/>
              <a:t>Phys</a:t>
            </a:r>
            <a:r>
              <a:rPr lang="en-US" sz="1100" dirty="0" smtClean="0"/>
              <a:t>. </a:t>
            </a:r>
            <a:r>
              <a:rPr lang="en-US" sz="1100" dirty="0"/>
              <a:t>Rev</a:t>
            </a:r>
            <a:r>
              <a:rPr lang="en-US" sz="1100" dirty="0" smtClean="0"/>
              <a:t>.  </a:t>
            </a:r>
            <a:r>
              <a:rPr lang="en-US" sz="1100" b="1" dirty="0" smtClean="0"/>
              <a:t>D86</a:t>
            </a:r>
            <a:r>
              <a:rPr lang="en-US" sz="1100" dirty="0" smtClean="0"/>
              <a:t>, 075015 (2012</a:t>
            </a:r>
            <a:r>
              <a:rPr lang="en-US" sz="1100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6019800"/>
            <a:ext cx="4162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Taken from </a:t>
            </a:r>
            <a:r>
              <a:rPr lang="en-US" sz="1200" dirty="0" smtClean="0"/>
              <a:t>M. </a:t>
            </a:r>
            <a:r>
              <a:rPr lang="en-US" sz="1200" dirty="0" err="1" smtClean="0"/>
              <a:t>Carena</a:t>
            </a:r>
            <a:r>
              <a:rPr lang="en-US" sz="1200" dirty="0" smtClean="0"/>
              <a:t> </a:t>
            </a:r>
            <a:r>
              <a:rPr lang="en-US" sz="1200" dirty="0"/>
              <a:t>and </a:t>
            </a:r>
            <a:r>
              <a:rPr lang="en-US" sz="1200" dirty="0" smtClean="0"/>
              <a:t>H.E. Haber</a:t>
            </a:r>
            <a:r>
              <a:rPr lang="en-US" sz="1200" dirty="0"/>
              <a:t>, </a:t>
            </a:r>
            <a:r>
              <a:rPr lang="en-US" sz="1200" dirty="0" smtClean="0"/>
              <a:t>“Higgs </a:t>
            </a:r>
            <a:r>
              <a:rPr lang="en-US" sz="1200" dirty="0"/>
              <a:t>boson theory and </a:t>
            </a:r>
            <a:endParaRPr lang="en-US" sz="1200" dirty="0" smtClean="0"/>
          </a:p>
          <a:p>
            <a:r>
              <a:rPr lang="en-US" sz="1200" dirty="0" smtClean="0"/>
              <a:t>phenomenology,''</a:t>
            </a:r>
            <a:r>
              <a:rPr lang="en-US" sz="1200" dirty="0"/>
              <a:t>  </a:t>
            </a:r>
            <a:r>
              <a:rPr lang="en-US" sz="1200" dirty="0" err="1"/>
              <a:t>Prog</a:t>
            </a:r>
            <a:r>
              <a:rPr lang="en-US" sz="1200" dirty="0" smtClean="0"/>
              <a:t>. Part. </a:t>
            </a:r>
            <a:r>
              <a:rPr lang="en-US" sz="1200" dirty="0" err="1" smtClean="0"/>
              <a:t>Nucl</a:t>
            </a:r>
            <a:r>
              <a:rPr lang="en-US" sz="1200" dirty="0" smtClean="0"/>
              <a:t>. Phys. </a:t>
            </a:r>
            <a:r>
              <a:rPr lang="en-US" sz="1200" b="1" dirty="0" smtClean="0"/>
              <a:t>50</a:t>
            </a:r>
            <a:r>
              <a:rPr lang="en-US" sz="1200" dirty="0" smtClean="0"/>
              <a:t>, </a:t>
            </a:r>
            <a:r>
              <a:rPr lang="en-US" sz="1200" dirty="0"/>
              <a:t>63 (</a:t>
            </a:r>
            <a:r>
              <a:rPr lang="en-US" sz="1200" dirty="0" smtClean="0"/>
              <a:t>2003</a:t>
            </a:r>
            <a:r>
              <a:rPr lang="en-US" sz="1100" dirty="0" smtClean="0"/>
              <a:t>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356" y="1820919"/>
            <a:ext cx="1863524" cy="21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4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 descr="particlemass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0"/>
            <a:ext cx="4800600" cy="68050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0" y="0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u="sng" dirty="0" smtClean="0">
                <a:solidFill>
                  <a:srgbClr val="FF0000"/>
                </a:solidFill>
              </a:rPr>
              <a:t>Conclusions</a:t>
            </a:r>
            <a:endParaRPr lang="en-US" sz="4800" u="sng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990601"/>
            <a:ext cx="83058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 The discovery of the Higgs boson provides a profound confirmation of  our theoretical understanding of mass.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We are in the early stages of the discovery.  It will be important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o confirm that the newly discovered boson has spin 0.</a:t>
            </a:r>
          </a:p>
          <a:p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Have we discovered the Higgs boson of the Standard Model?</a:t>
            </a:r>
          </a:p>
          <a:p>
            <a:r>
              <a:rPr lang="en-US" sz="2400" dirty="0" smtClean="0"/>
              <a:t>One must check that the properties of the newly discovered boson are consistent with the predictions of the Standard Model.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If deviations from Standard Model properties were to be</a:t>
            </a:r>
          </a:p>
          <a:p>
            <a:r>
              <a:rPr lang="en-US" sz="2400" dirty="0"/>
              <a:t>c</a:t>
            </a:r>
            <a:r>
              <a:rPr lang="en-US" sz="2400" dirty="0" smtClean="0"/>
              <a:t>onfirmed, then the fun really begins!!</a:t>
            </a:r>
          </a:p>
          <a:p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Fundamental physics does not end with the Higgs boson.  The LHC may be on the brink of even greater discoveries… 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609600"/>
            <a:ext cx="8023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>
                <a:solidFill>
                  <a:srgbClr val="FF0000"/>
                </a:solidFill>
              </a:rPr>
              <a:t>Ingredients of the Standard Model of Particle Physics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2286000"/>
            <a:ext cx="7620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  Quantum </a:t>
            </a:r>
            <a:r>
              <a:rPr lang="en-US" sz="2400" dirty="0"/>
              <a:t>f</a:t>
            </a:r>
            <a:r>
              <a:rPr lang="en-US" sz="2400" dirty="0" smtClean="0"/>
              <a:t>ield theory (marriage of quantum mechanics and special relativity)</a:t>
            </a:r>
          </a:p>
          <a:p>
            <a:pPr>
              <a:buFont typeface="Arial" pitchFamily="34" charset="0"/>
              <a:buChar char="•"/>
            </a:pPr>
            <a:endParaRPr lang="en-US" sz="2400" dirty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Elementary spin-1/2 fermions (the quarks and leptons)</a:t>
            </a:r>
          </a:p>
          <a:p>
            <a:pPr>
              <a:buFont typeface="Arial" pitchFamily="34" charset="0"/>
              <a:buChar char="•"/>
            </a:pPr>
            <a:endParaRPr lang="en-US" sz="2400" dirty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 Forces (electromagnetic, weak and strong) mediated by spin-1 gauge bosons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5334000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Mathematical consistency seems to require </a:t>
            </a:r>
            <a:r>
              <a:rPr lang="en-US" sz="2400" dirty="0" err="1" smtClean="0">
                <a:solidFill>
                  <a:srgbClr val="0070C0"/>
                </a:solidFill>
              </a:rPr>
              <a:t>massless</a:t>
            </a:r>
            <a:r>
              <a:rPr lang="en-US" sz="2400" dirty="0" smtClean="0">
                <a:solidFill>
                  <a:srgbClr val="00B050"/>
                </a:solidFill>
              </a:rPr>
              <a:t> gauge bosons  (e.g., the photon and the gluons)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4572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7030A0"/>
                </a:solidFill>
              </a:rPr>
              <a:t>Contrast between </a:t>
            </a:r>
            <a:r>
              <a:rPr lang="en-US" sz="3200" u="sng" dirty="0" err="1" smtClean="0">
                <a:solidFill>
                  <a:srgbClr val="7030A0"/>
                </a:solidFill>
              </a:rPr>
              <a:t>massless</a:t>
            </a:r>
            <a:r>
              <a:rPr lang="en-US" sz="3200" u="sng" dirty="0" smtClean="0">
                <a:solidFill>
                  <a:srgbClr val="7030A0"/>
                </a:solidFill>
              </a:rPr>
              <a:t> and massive bosons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pic>
        <p:nvPicPr>
          <p:cNvPr id="21506" name="Picture 2" descr="C:\howie\talks\higgsintro\exchang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6300" y="1676400"/>
            <a:ext cx="4276725" cy="322897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65524" y="1524000"/>
            <a:ext cx="350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potential energy between interacting particles is the Fourier transform of the quantum mechanical amplitude for  “particle exchange.”  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953000" y="5122458"/>
            <a:ext cx="16658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m=0:   </a:t>
            </a:r>
            <a:r>
              <a:rPr lang="en-US" sz="2000" dirty="0" smtClean="0"/>
              <a:t>yields </a:t>
            </a:r>
          </a:p>
          <a:p>
            <a:r>
              <a:rPr lang="en-US" sz="2000" dirty="0" smtClean="0"/>
              <a:t>long-range 1/r </a:t>
            </a:r>
          </a:p>
          <a:p>
            <a:r>
              <a:rPr lang="en-US" sz="2000" dirty="0" smtClean="0"/>
              <a:t>Coulomb potential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7391400" y="5103888"/>
            <a:ext cx="15716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m&gt;0:   </a:t>
            </a:r>
            <a:r>
              <a:rPr lang="en-US" sz="2000" dirty="0" smtClean="0"/>
              <a:t>yields </a:t>
            </a:r>
          </a:p>
          <a:p>
            <a:r>
              <a:rPr lang="en-US" sz="2000" dirty="0" smtClean="0"/>
              <a:t>short-range</a:t>
            </a:r>
          </a:p>
          <a:p>
            <a:r>
              <a:rPr lang="en-US" sz="2000" dirty="0" smtClean="0"/>
              <a:t>Yukawa potential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63466"/>
            <a:ext cx="2121366" cy="2339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28600"/>
            <a:ext cx="7858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>
                <a:solidFill>
                  <a:srgbClr val="FF0000"/>
                </a:solidFill>
              </a:rPr>
              <a:t>Gauge  invariance in quantum mechanics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066800"/>
            <a:ext cx="7350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time-dependent Schrodinger equation in an external </a:t>
            </a:r>
          </a:p>
          <a:p>
            <a:r>
              <a:rPr lang="en-US" sz="2400" dirty="0" smtClean="0"/>
              <a:t>electromagnetic field:</a:t>
            </a:r>
            <a:endParaRPr lang="en-US" sz="2400" dirty="0"/>
          </a:p>
        </p:txBody>
      </p:sp>
      <p:pic>
        <p:nvPicPr>
          <p:cNvPr id="5" name="Picture 4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762000" y="2057400"/>
            <a:ext cx="7989297" cy="685800"/>
          </a:xfrm>
          <a:prstGeom prst="rect">
            <a:avLst/>
          </a:prstGeom>
        </p:spPr>
      </p:pic>
      <p:pic>
        <p:nvPicPr>
          <p:cNvPr id="15" name="Picture 14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676400" y="3886200"/>
            <a:ext cx="5024628" cy="7132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1" y="297180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where the magnetic and electric fields are defined in terms of the vector and scalar potentials: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85800" y="4648200"/>
            <a:ext cx="7016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Schrodinger equation is invariant under the gauge transformation:</a:t>
            </a:r>
            <a:endParaRPr lang="en-US" sz="2400" dirty="0"/>
          </a:p>
        </p:txBody>
      </p:sp>
      <p:pic>
        <p:nvPicPr>
          <p:cNvPr id="22" name="Picture 21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152400" y="5791200"/>
            <a:ext cx="8845105" cy="670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}&#10;&amp;\frac{1}{E^2-|\boldsymbol{\vec p}|^2-m^2} \nonumber&#10;\\[6pt]&#10;&amp;\qquad\updownarrow {\scriptstyle \rm F.T.} \nonumber&#10;\\[6pt]&#10;&amp; V(\boldsymbol{\vec r})\sim \frac{e^{-mcr/\hbar}}{r} \nonumber&#10;\end{align}&#10;&#10;\end{document}"/>
  <p:tag name="IGUANATEXSIZE" val="2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dvips]{color}&#10;\definecolor{mygreen}{named}{Green}&#10;\definecolor{myblue}{named}{Blue}&#10;\definecolor{mycyan}{named}{Cyan}&#10;\definecolor{myred}{named}{Red}&#10;\definecolor{mypurple}{named}{Purple}&#10;\newcommand{\green}[1]{{\color{mygreen}#1}}&#10;\newcommand{\blue}[1]{{\color{myblue}#1}}&#10;\newcommand{\red}[1]{{\color{myred}#1}}&#10;\newcommand{\cyan}[1]{{\color{mycyan}#1}}&#10;\newcommand{\purple}[1]{{\color{mypurple}#1}}&#10;\newcommand{\yellow}[1]{{\color{yellow}#1}}&#10;\newcommand{\magenta}[1]{{\color{magenta}#1}}&#10;\begin{document}&#10;$\blue{ m_W, m_Z  \neq 0 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123"/>
  <p:tag name="PICTUREFILESIZE" val="984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dvips]{color}&#10;\definecolor{mygreen}{named}{OliveGreen}&#10;\definecolor{myblue}{named}{Blue}&#10;\definecolor{mycyan}{named}{Cyan}&#10;\definecolor{myred}{named}{Red}&#10;\definecolor{mypurple}{named}{Purple}&#10;\newcommand{\green}[1]{{\color{mygreen}#1}}&#10;\newcommand{\blue}[1]{{\color{myblue}#1}}&#10;\newcommand{\red}[1]{{\color{myred}#1}}&#10;\newcommand{\cyan}[1]{{\color{mycyan}#1}}&#10;\newcommand{\purple}[1]{{\color{mypurple}#1}}&#10;\newcommand{\yellow}[1]{{\color{yellow}#1}}&#10;\newcommand{\magenta}[1]{{\color{magenta}#1}}&#10;\begin{document}&#10;$\green{ m_\gamma = 0 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72"/>
  <p:tag name="PICTUREFILESIZE" val="761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dvips]{color}&#10;\definecolor{mygreen}{named}{OliveGreen}&#10;\definecolor{myblue}{named}{Blue}&#10;\definecolor{mycyan}{named}{Cyan}&#10;\definecolor{myred}{named}{Red}&#10;\definecolor{mypurple}{named}{Purple}&#10;\newcommand{\green}[1]{{\color{mygreen}#1}}&#10;\newcommand{\blue}[1]{{\color{myblue}#1}}&#10;\newcommand{\red}[1]{{\color{myred}#1}}&#10;\newcommand{\cyan}[1]{{\color{mycyan}#1}}&#10;\newcommand{\purple}[1]{{\color{mypurple}#1}}&#10;\newcommand{\yellow}[1]{{\color{yellow}#1}}&#10;\newcommand{\magenta}[1]{{\color{magenta}#1}}&#10;\begin{document}&#10;$\green{ m_\gamma = m_W = m_Z = 0 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204"/>
  <p:tag name="PICTUREFILESIZE" val="1666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def\lsim{\mathrel{\raise.3ex\hbox{$&lt;$\kern-.75em\lower1ex\hbox{$\sim$}}}}&#10;$M_{\rm SUSY}\lsim 2$~TeV).&#10;&#10;&#10;\end{document}"/>
  <p:tag name="IGUANATEXSIZE" val="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symb,amsmath,amsbsy}&#10;\pagestyle{empty}&#10;\def\ifmath#1{\relax\ifmmode #1\else $#1$\fi}\def\lsup#1{\ifmath{^{\lower3pt\hbox{$\scriptstyle #1$}}}} \def\newcdot{\kern.06em{\cdot}\kern.06em}&#10;\def\nicefrac#1#2{\hbox{${\frac{#1}{#2}}$}}\def\vecA{\boldsymbol{\vec A}}&#10;\def\vecJ{\boldsymbol{\vec J}}&#10;\def\del{\boldsymbol{\vec\nabla}}&#10;\def\bcdot{\boldsymbol{\newcdot}}&#10;\begin{document}&#10;&#10;$$&#10;i\hbar\frac{\partial\psi}{\partial t}=\frac{-\hbar^2}{2m}\del\lsup{2}\psi&#10;+\frac{ie\hbar}{mc}\vecA\boldsymbol{\newcdot}\del\psi+\frac{ie\hbar}{mc}\psi(\del\bcdot\vecA)&#10;+\frac{e^2}{2mc^2}\vecA\lsup{\,2}\psi+e\phi\psi&#10;$$&#10;\end{document}"/>
  <p:tag name="IGUANATEXSIZE" val="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symb,amsmath,amsbsy}&#10;\pagestyle{empty}&#10;\def\ifmath#1{\relax\ifmmode #1\else $#1$\fi}\def\lsup#1{\ifmath{^{\lower3pt\hbox{$\scriptstyle #1$}}}} \def\newcdot{\kern.06em{\cdot}\kern.06em}&#10;\def\nicefrac#1#2{\hbox{${\frac{#1}{#2}}$}}\def\vecA{\boldsymbol{\vec A}}&#10;\def\vecB{\boldsymbol{\vec B}}\def\vecE{\boldsymbol{\vec E}}&#10;\def\del{\boldsymbol{\vec\nabla}}&#10;\def\bcdot{\boldsymbol{\newcdot}}\def\btimes{\boldsymbol{\times}}&#10;%&#10;\begin{document}&#10;$\vecB=\del\btimes\vecA\,,\qquad \vecE=-\del\phi-\displaystyle\frac{1}{c}\displaystyle\frac{\partial\vecA}{\partial t}\,.$&#10;\end{document}"/>
  <p:tag name="IGUANATEXSIZE" val="2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symb,amsmath,amsbsy}&#10;\pagestyle{empty}&#10;\def\ifmath#1{\relax\ifmmode #1\else $#1$\fi}\def\lsup#1{\ifmath{^{\lower3pt\hbox{$\scriptstyle #1$}}}} \def\newcdot{\kern.06em{\cdot}\kern.06em}&#10;\def\nicefrac#1#2{\hbox{${\frac{#1}{#2}}$}}\def\vecA{\boldsymbol{\vec A}}&#10;\def\vecB{\boldsymbol{\vec B}}\def\vecE{\boldsymbol{\vec E}}&#10;\def\del{\boldsymbol{\vec\nabla}}&#10;\def\bcdot{\boldsymbol{\newcdot}}\def\btimes{\boldsymbol{\times}}&#10;%&#10;\begin{document}&#10;$\vecA\longrightarrow\vecA+\del X(\boldsymbol{\vec r},t)\,,\!\!\quad\phi\longrightarrow\phi-\displaystyle\frac{1}{c}\displaystyle\frac{\partial X(\boldsymbol{\vec r},t)}{\partial t}\,,&#10;\!\!\quad\psi\longrightarrow\exp\left(\displaystyle\frac{ieX(\boldsymbol{\vec r},t)}{\hbar c}&#10;\right)\psi$\end{document}"/>
  <p:tag name="IGUANATEXSIZE" val="2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symb,amsmath,amsbsy}&#10;\pagestyle{empty}&#10;\def\ifmath#1{\relax\ifmmode #1\else $#1$\fi}\def\lsup#1{\ifmath{^{\lower3pt\hbox{$\scriptstyle #1$}}}} \def\newcdot{\kern.06em{\cdot}\kern.06em}&#10;\def\nicefrac#1#2{\hbox{${\frac{#1}{#2}}$}}\def\vecA{\boldsymbol{\vec A}}&#10;\def\vecB{\boldsymbol{\vec B}}\def\vecE{\boldsymbol{\vec E}}&#10;\def\del{\boldsymbol{\vec\nabla}}&#10;\def\bcdot{\boldsymbol{\newcdot}}\def\btimes{\boldsymbol{\times}}&#10;%&#10;\begin{document}&#10;$A_\mu=(\phi\,;\,-\vecA)\,,\qquad \partial_\mu=\left(\frac{1}{c}\frac{\partial}{\partial t}\,;\,\del\right)\,,\qquad (\mu=0,1,2,3)$\end{document}"/>
  <p:tag name="IGUANATEXSIZE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symb,amsmath,amsbsy}&#10;\pagestyle{empty}&#10;\def\ifmath#1{\relax\ifmmode #1\else $#1$\fi}\def\lsup#1{\ifmath{^{\lower3pt\hbox{$\scriptstyle #1$}}}} \def\newcdot{\kern.06em{\cdot}\kern.06em}&#10;\def\nicefrac#1#2{\hbox{${\frac{#1}{#2}}$}}\def\vecA{\boldsymbol{\vec A}}&#10;\def\vecB{\boldsymbol{\vec B}}\def\vecE{\boldsymbol{\vec E}}&#10;\def\del{\boldsymbol{\vec\nabla}}&#10;\def\bcdot{\boldsymbol{\newcdot}}\def\btimes{\boldsymbol{\times}}&#10;%&#10;\begin{document}&#10;$A_\mu\longrightarrow A_\mu-\partial_\mu X\,,\qquad \psi\longrightarrow \exp\left(\displaystyle\frac{ieX}{\hbar c}\right)\psi$\end{document}"/>
  <p:tag name="IGUANATEXSIZE" val="2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symb,amsmath,amsbsy}&#10;\pagestyle{empty}&#10;\def\ifmath#1{\relax\ifmmode #1\else $#1$\fi}\def\lsup#1{\ifmath{^{\lower3pt\hbox{$\scriptstyle #1$}}}} \def\newcdot{\kern.06em{\cdot}\kern.06em}&#10;\def\nicefrac#1#2{\hbox{${\frac{#1}{#2}}$}}\def\vecA{\boldsymbol{\vec A}}&#10;\def\vecB{\boldsymbol{\vec B}}\def\vecE{\boldsymbol{\vec E}}&#10;\def\del{\boldsymbol{\vec\nabla}}&#10;\def\bcdot{\boldsymbol{\newcdot}}\def\btimes{\boldsymbol{\times}}&#10;%&#10;\begin{document}&#10;$A_\mu$ and $U$ are $n\times n$ matrices, $\psi$ is an $n$-component ``vector''\end{document}"/>
  <p:tag name="IGUANATEXSIZE" val="2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symb,amsmath,amsbsy}&#10;\pagestyle{empty}&#10;\def\ifmath#1{\relax\ifmmode #1\else $#1$\fi}\def\lsup#1{\ifmath{^{\lower3pt\hbox{$\scriptstyle #1$}}}} \def\newcdot{\kern.06em{\cdot}\kern.06em}&#10;\def\nicefrac#1#2{\hbox{${\frac{#1}{#2}}$}}\def\vecA{\boldsymbol{\vec A}}&#10;\def\vecB{\boldsymbol{\vec B}}\def\vecE{\boldsymbol{\vec E}}&#10;\def\del{\boldsymbol{\vec\nabla}}&#10;\def\bcdot{\boldsymbol{\newcdot}}\def\btimes{\boldsymbol{\times}}&#10;%&#10;\begin{document}&#10;$A_\mu\longrightarrow UA_\mu U^{-1}-\displaystyle\frac{i\hbar c}{g}U\partial_\mu U^{-1}\,,\qquad \psi\longrightarrow U\psi$\end{document}"/>
  <p:tag name="IGUANATEXSIZE" val="2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M_{ij}^2=\displaystyle\frac{\partial^2 V(\Phi)}{\partial\Phi_i\partial\Phi_j}$&#10;&#10;&#10;\end{document}"/>
  <p:tag name="IGUANATEXSIZE" val="2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1625</TotalTime>
  <Words>3818</Words>
  <Application>Microsoft Office PowerPoint</Application>
  <PresentationFormat>On-screen Show (4:3)</PresentationFormat>
  <Paragraphs>390</Paragraphs>
  <Slides>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60</vt:i4>
      </vt:variant>
    </vt:vector>
  </HeadingPairs>
  <TitlesOfParts>
    <vt:vector size="63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Breaking the Electroweak Symmetry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CMS Higgs couplings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Howie</dc:creator>
  <cp:lastModifiedBy>Windows User</cp:lastModifiedBy>
  <cp:revision>157</cp:revision>
  <dcterms:created xsi:type="dcterms:W3CDTF">2009-10-28T04:46:52Z</dcterms:created>
  <dcterms:modified xsi:type="dcterms:W3CDTF">2012-11-30T01:57:10Z</dcterms:modified>
</cp:coreProperties>
</file>