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39"/>
  </p:notesMasterIdLst>
  <p:sldIdLst>
    <p:sldId id="256" r:id="rId7"/>
    <p:sldId id="257" r:id="rId8"/>
    <p:sldId id="258" r:id="rId9"/>
    <p:sldId id="259" r:id="rId10"/>
    <p:sldId id="260" r:id="rId11"/>
    <p:sldId id="282" r:id="rId12"/>
    <p:sldId id="284" r:id="rId13"/>
    <p:sldId id="289" r:id="rId14"/>
    <p:sldId id="283" r:id="rId15"/>
    <p:sldId id="275" r:id="rId16"/>
    <p:sldId id="290" r:id="rId17"/>
    <p:sldId id="291" r:id="rId18"/>
    <p:sldId id="300" r:id="rId19"/>
    <p:sldId id="301" r:id="rId20"/>
    <p:sldId id="297" r:id="rId21"/>
    <p:sldId id="263" r:id="rId22"/>
    <p:sldId id="264" r:id="rId23"/>
    <p:sldId id="265" r:id="rId24"/>
    <p:sldId id="293" r:id="rId25"/>
    <p:sldId id="302" r:id="rId26"/>
    <p:sldId id="303" r:id="rId27"/>
    <p:sldId id="304" r:id="rId28"/>
    <p:sldId id="305" r:id="rId29"/>
    <p:sldId id="307" r:id="rId30"/>
    <p:sldId id="306" r:id="rId31"/>
    <p:sldId id="308" r:id="rId32"/>
    <p:sldId id="266" r:id="rId33"/>
    <p:sldId id="267" r:id="rId34"/>
    <p:sldId id="309" r:id="rId35"/>
    <p:sldId id="310" r:id="rId36"/>
    <p:sldId id="287" r:id="rId37"/>
    <p:sldId id="288" r:id="rId3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36" autoAdjust="0"/>
  </p:normalViewPr>
  <p:slideViewPr>
    <p:cSldViewPr>
      <p:cViewPr varScale="1">
        <p:scale>
          <a:sx n="118" d="100"/>
          <a:sy n="118" d="100"/>
        </p:scale>
        <p:origin x="139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637CDF9-AC04-43FF-9EC9-CAA7761BCF44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3966BB1-B8F5-4D8F-9004-16256DCC4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7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7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02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97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0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41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15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37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45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00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26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69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54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0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562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08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853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807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805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698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531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943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50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77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110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821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48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56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83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44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9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01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70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CB44-EE65-47BB-911E-85B2775BF9B8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CB44-EE65-47BB-911E-85B2775BF9B8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CB44-EE65-47BB-911E-85B2775BF9B8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96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51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854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04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75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45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06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1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CB44-EE65-47BB-911E-85B2775BF9B8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3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98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81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44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80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83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01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18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56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6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CB44-EE65-47BB-911E-85B2775BF9B8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44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33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59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841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500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8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62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005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03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CB44-EE65-47BB-911E-85B2775BF9B8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896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363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331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627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605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270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57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923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096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9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CB44-EE65-47BB-911E-85B2775BF9B8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742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493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732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392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024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684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475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442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194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9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CB44-EE65-47BB-911E-85B2775BF9B8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390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89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951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027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177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492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2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CB44-EE65-47BB-911E-85B2775BF9B8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CB44-EE65-47BB-911E-85B2775BF9B8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CB44-EE65-47BB-911E-85B2775BF9B8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ECB44-EE65-47BB-911E-85B2775BF9B8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2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5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2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6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9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Research on the Theory of the </a:t>
            </a:r>
            <a:r>
              <a:rPr lang="en-US" dirty="0" err="1" smtClean="0"/>
              <a:t>Terascale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Howard Haber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SCIPP Theory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January 12, 2015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08" y="83333"/>
            <a:ext cx="4991100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075" y="2362200"/>
            <a:ext cx="3623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The discovery papers are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published two months later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 Physics Letters B.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886200"/>
            <a:ext cx="33863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prstClr val="black"/>
                </a:solidFill>
              </a:rPr>
              <a:t>ATLAS Collaboration:</a:t>
            </a:r>
          </a:p>
          <a:p>
            <a:endParaRPr lang="en-US" u="sng" dirty="0" smtClean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Physics Letters B716 (2012) </a:t>
            </a:r>
            <a:r>
              <a:rPr lang="en-US" b="1" dirty="0" smtClean="0">
                <a:solidFill>
                  <a:prstClr val="black"/>
                </a:solidFill>
              </a:rPr>
              <a:t>1</a:t>
            </a:r>
            <a:r>
              <a:rPr lang="en-US" b="1" dirty="0">
                <a:solidFill>
                  <a:prstClr val="black"/>
                </a:solidFill>
              </a:rPr>
              <a:t>—</a:t>
            </a:r>
            <a:r>
              <a:rPr lang="en-US" b="1" dirty="0" smtClean="0">
                <a:solidFill>
                  <a:prstClr val="black"/>
                </a:solidFill>
              </a:rPr>
              <a:t>29</a:t>
            </a:r>
            <a:endParaRPr lang="en-US" u="sng" dirty="0">
              <a:solidFill>
                <a:prstClr val="black"/>
              </a:solidFill>
            </a:endParaRPr>
          </a:p>
          <a:p>
            <a:endParaRPr lang="en-US" u="sng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4102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prstClr val="black"/>
                </a:solidFill>
              </a:rPr>
              <a:t>CMS Collaboration: </a:t>
            </a:r>
          </a:p>
          <a:p>
            <a:endParaRPr lang="en-US" u="sng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Physics Letters B716 (2012) 30—61</a:t>
            </a:r>
            <a:endParaRPr lang="en-US" b="1" u="sng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075" y="609600"/>
            <a:ext cx="39222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On July 4, 2012, the discovery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of a new boson is announced</a:t>
            </a:r>
          </a:p>
          <a:p>
            <a:r>
              <a:rPr lang="en-US" sz="2400" dirty="0">
                <a:solidFill>
                  <a:srgbClr val="7030A0"/>
                </a:solidFill>
              </a:rPr>
              <a:t>w</a:t>
            </a:r>
            <a:r>
              <a:rPr lang="en-US" sz="2400" dirty="0" smtClean="0">
                <a:solidFill>
                  <a:srgbClr val="7030A0"/>
                </a:solidFill>
              </a:rPr>
              <a:t>hich may be the long sought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 smtClean="0">
                <a:solidFill>
                  <a:srgbClr val="7030A0"/>
                </a:solidFill>
              </a:rPr>
              <a:t>fter Higgs boson.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6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4953000"/>
            <a:ext cx="4419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Invariant mass distribution of </a:t>
            </a:r>
            <a:r>
              <a:rPr lang="en-US" sz="1400" dirty="0" err="1">
                <a:solidFill>
                  <a:prstClr val="black"/>
                </a:solidFill>
              </a:rPr>
              <a:t>diphoton</a:t>
            </a:r>
            <a:r>
              <a:rPr lang="en-US" sz="1400" dirty="0">
                <a:solidFill>
                  <a:prstClr val="black"/>
                </a:solidFill>
              </a:rPr>
              <a:t> candidates for the combined </a:t>
            </a:r>
            <a:r>
              <a:rPr lang="en-US" sz="1400" dirty="0" smtClean="0">
                <a:solidFill>
                  <a:prstClr val="black"/>
                </a:solidFill>
              </a:rPr>
              <a:t>7 </a:t>
            </a:r>
            <a:r>
              <a:rPr lang="en-US" sz="1400" dirty="0" err="1" smtClean="0">
                <a:solidFill>
                  <a:prstClr val="black"/>
                </a:solidFill>
              </a:rPr>
              <a:t>TeV</a:t>
            </a:r>
            <a:r>
              <a:rPr lang="en-US" sz="1400" dirty="0" smtClean="0">
                <a:solidFill>
                  <a:prstClr val="black"/>
                </a:solidFill>
              </a:rPr>
              <a:t> and 8 </a:t>
            </a:r>
            <a:r>
              <a:rPr lang="en-US" sz="1400" dirty="0" err="1" smtClean="0">
                <a:solidFill>
                  <a:prstClr val="black"/>
                </a:solidFill>
              </a:rPr>
              <a:t>TeV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data samples. The result of a fit to the data of the sum of a signal </a:t>
            </a:r>
            <a:r>
              <a:rPr lang="en-US" sz="1400" dirty="0" smtClean="0">
                <a:solidFill>
                  <a:prstClr val="black"/>
                </a:solidFill>
              </a:rPr>
              <a:t>component </a:t>
            </a:r>
            <a:r>
              <a:rPr lang="en-US" sz="1400" dirty="0">
                <a:solidFill>
                  <a:prstClr val="black"/>
                </a:solidFill>
              </a:rPr>
              <a:t>fixed to </a:t>
            </a:r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err="1" smtClean="0">
                <a:solidFill>
                  <a:prstClr val="black"/>
                </a:solidFill>
              </a:rPr>
              <a:t>m</a:t>
            </a:r>
            <a:r>
              <a:rPr lang="en-US" sz="1400" baseline="-25000" dirty="0" err="1">
                <a:solidFill>
                  <a:prstClr val="black"/>
                </a:solidFill>
              </a:rPr>
              <a:t>H</a:t>
            </a:r>
            <a:r>
              <a:rPr lang="en-US" sz="1400" b="1" baseline="-250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= 126.8 </a:t>
            </a:r>
            <a:r>
              <a:rPr lang="en-US" sz="1400" dirty="0" err="1" smtClean="0">
                <a:solidFill>
                  <a:prstClr val="black"/>
                </a:solidFill>
              </a:rPr>
              <a:t>GeV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and a background component described by a </a:t>
            </a:r>
            <a:r>
              <a:rPr lang="en-US" sz="1400" dirty="0" smtClean="0">
                <a:solidFill>
                  <a:prstClr val="black"/>
                </a:solidFill>
              </a:rPr>
              <a:t>fourth-order </a:t>
            </a:r>
            <a:r>
              <a:rPr lang="en-US" sz="1400" dirty="0">
                <a:solidFill>
                  <a:prstClr val="black"/>
                </a:solidFill>
              </a:rPr>
              <a:t>Bernstein polynomial is superimposed. The bottom inset displays the </a:t>
            </a:r>
            <a:r>
              <a:rPr lang="en-US" sz="1400" dirty="0" smtClean="0">
                <a:solidFill>
                  <a:prstClr val="black"/>
                </a:solidFill>
              </a:rPr>
              <a:t>residuals </a:t>
            </a:r>
            <a:r>
              <a:rPr lang="en-US" sz="1400" dirty="0">
                <a:solidFill>
                  <a:prstClr val="black"/>
                </a:solidFill>
              </a:rPr>
              <a:t>of the data with respect to the fitted </a:t>
            </a:r>
            <a:r>
              <a:rPr lang="en-US" sz="1400" dirty="0" smtClean="0">
                <a:solidFill>
                  <a:prstClr val="black"/>
                </a:solidFill>
              </a:rPr>
              <a:t>background component.  Taken from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ATLAS-CONF-2013-012 (March, 2013).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5090312"/>
            <a:ext cx="38283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The distribution of the four-lepton </a:t>
            </a:r>
            <a:r>
              <a:rPr lang="en-US" sz="1400" dirty="0" smtClean="0">
                <a:solidFill>
                  <a:prstClr val="black"/>
                </a:solidFill>
              </a:rPr>
              <a:t>invariant mass for </a:t>
            </a:r>
            <a:r>
              <a:rPr lang="en-US" sz="1400" dirty="0">
                <a:solidFill>
                  <a:prstClr val="black"/>
                </a:solidFill>
              </a:rPr>
              <a:t>the selected </a:t>
            </a:r>
            <a:r>
              <a:rPr lang="en-US" sz="1400" dirty="0" smtClean="0">
                <a:solidFill>
                  <a:prstClr val="black"/>
                </a:solidFill>
              </a:rPr>
              <a:t>candidates</a:t>
            </a:r>
            <a:r>
              <a:rPr lang="en-US" sz="1400" dirty="0">
                <a:solidFill>
                  <a:prstClr val="black"/>
                </a:solidFill>
              </a:rPr>
              <a:t>, compared to the background </a:t>
            </a:r>
            <a:r>
              <a:rPr lang="en-US" sz="1400" dirty="0" smtClean="0">
                <a:solidFill>
                  <a:prstClr val="black"/>
                </a:solidFill>
              </a:rPr>
              <a:t>expectation </a:t>
            </a:r>
            <a:r>
              <a:rPr lang="en-US" sz="1400" dirty="0">
                <a:solidFill>
                  <a:prstClr val="black"/>
                </a:solidFill>
              </a:rPr>
              <a:t>in the 80 to </a:t>
            </a:r>
            <a:r>
              <a:rPr lang="en-US" sz="1400" dirty="0" smtClean="0">
                <a:solidFill>
                  <a:prstClr val="black"/>
                </a:solidFill>
              </a:rPr>
              <a:t>170 </a:t>
            </a:r>
            <a:r>
              <a:rPr lang="en-US" sz="1400" dirty="0" err="1">
                <a:solidFill>
                  <a:prstClr val="black"/>
                </a:solidFill>
              </a:rPr>
              <a:t>GeV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mass range</a:t>
            </a:r>
            <a:r>
              <a:rPr lang="en-US" sz="1400" dirty="0">
                <a:solidFill>
                  <a:prstClr val="black"/>
                </a:solidFill>
              </a:rPr>
              <a:t>, for the combination of the </a:t>
            </a:r>
            <a:r>
              <a:rPr lang="en-US" sz="1400" dirty="0" smtClean="0">
                <a:solidFill>
                  <a:prstClr val="black"/>
                </a:solidFill>
              </a:rPr>
              <a:t>7 </a:t>
            </a:r>
            <a:r>
              <a:rPr lang="en-US" sz="1400" dirty="0" err="1">
                <a:solidFill>
                  <a:prstClr val="black"/>
                </a:solidFill>
              </a:rPr>
              <a:t>TeV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8 </a:t>
            </a:r>
            <a:r>
              <a:rPr lang="en-US" sz="1400" dirty="0" err="1">
                <a:solidFill>
                  <a:prstClr val="black"/>
                </a:solidFill>
              </a:rPr>
              <a:t>TeV</a:t>
            </a:r>
            <a:r>
              <a:rPr lang="en-US" sz="1400" dirty="0">
                <a:solidFill>
                  <a:prstClr val="black"/>
                </a:solidFill>
              </a:rPr>
              <a:t> data. The signal expectation for a </a:t>
            </a:r>
            <a:r>
              <a:rPr lang="en-US" sz="1400" dirty="0" smtClean="0">
                <a:solidFill>
                  <a:prstClr val="black"/>
                </a:solidFill>
              </a:rPr>
              <a:t>Higgs boson with </a:t>
            </a:r>
            <a:r>
              <a:rPr lang="en-US" sz="1400" dirty="0" err="1" smtClean="0">
                <a:solidFill>
                  <a:prstClr val="black"/>
                </a:solidFill>
              </a:rPr>
              <a:t>m</a:t>
            </a:r>
            <a:r>
              <a:rPr lang="en-US" sz="1400" baseline="-25000" dirty="0" err="1">
                <a:solidFill>
                  <a:prstClr val="black"/>
                </a:solidFill>
              </a:rPr>
              <a:t>H</a:t>
            </a:r>
            <a:r>
              <a:rPr lang="en-US" sz="1400" dirty="0" smtClean="0">
                <a:solidFill>
                  <a:prstClr val="black"/>
                </a:solidFill>
              </a:rPr>
              <a:t>=125 </a:t>
            </a:r>
            <a:r>
              <a:rPr lang="en-US" sz="1400" dirty="0" err="1">
                <a:solidFill>
                  <a:prstClr val="black"/>
                </a:solidFill>
              </a:rPr>
              <a:t>GeV</a:t>
            </a:r>
            <a:r>
              <a:rPr lang="en-US" sz="1400" dirty="0">
                <a:solidFill>
                  <a:prstClr val="black"/>
                </a:solidFill>
              </a:rPr>
              <a:t> is also </a:t>
            </a:r>
            <a:r>
              <a:rPr lang="en-US" sz="1400" dirty="0" smtClean="0">
                <a:solidFill>
                  <a:prstClr val="black"/>
                </a:solidFill>
              </a:rPr>
              <a:t>shown.  Taken from ATLAS-CONF-2013-013 (March, 2013)</a:t>
            </a:r>
            <a:r>
              <a:rPr lang="en-US" dirty="0" smtClean="0">
                <a:solidFill>
                  <a:prstClr val="black"/>
                </a:solidFill>
              </a:rPr>
              <a:t>.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363" y="228600"/>
            <a:ext cx="8901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boson is discovered at the LHC by the ATLAS Collaboration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 descr="ATLAS_ZZ_to_4lept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54" y="685800"/>
            <a:ext cx="4480952" cy="4299185"/>
          </a:xfrm>
          <a:prstGeom prst="rect">
            <a:avLst/>
          </a:prstGeom>
        </p:spPr>
      </p:pic>
      <p:pic>
        <p:nvPicPr>
          <p:cNvPr id="7" name="Picture 6" descr="ATLAS_diphot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498932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5606"/>
            <a:ext cx="871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boson is discovered at the LHC by the </a:t>
            </a:r>
            <a:r>
              <a:rPr lang="en-US" sz="2800" dirty="0" smtClean="0">
                <a:solidFill>
                  <a:srgbClr val="FF0000"/>
                </a:solidFill>
              </a:rPr>
              <a:t>CMS </a:t>
            </a:r>
            <a:r>
              <a:rPr lang="en-US" sz="2800" dirty="0">
                <a:solidFill>
                  <a:srgbClr val="FF0000"/>
                </a:solidFill>
              </a:rPr>
              <a:t>Collaboration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4776762"/>
            <a:ext cx="381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The </a:t>
            </a:r>
            <a:r>
              <a:rPr lang="en-US" sz="1400" dirty="0" err="1">
                <a:solidFill>
                  <a:prstClr val="black"/>
                </a:solidFill>
              </a:rPr>
              <a:t>diphoton</a:t>
            </a:r>
            <a:r>
              <a:rPr lang="en-US" sz="1400" dirty="0">
                <a:solidFill>
                  <a:prstClr val="black"/>
                </a:solidFill>
              </a:rPr>
              <a:t> invariant mass distribution </a:t>
            </a:r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with </a:t>
            </a:r>
            <a:r>
              <a:rPr lang="en-US" sz="1400" dirty="0">
                <a:solidFill>
                  <a:prstClr val="black"/>
                </a:solidFill>
              </a:rPr>
              <a:t>each event weighted by the S/(S+B) </a:t>
            </a:r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value </a:t>
            </a:r>
            <a:r>
              <a:rPr lang="en-US" sz="1400" dirty="0">
                <a:solidFill>
                  <a:prstClr val="black"/>
                </a:solidFill>
              </a:rPr>
              <a:t>of its category. The lines represent the </a:t>
            </a:r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fitted </a:t>
            </a:r>
            <a:r>
              <a:rPr lang="en-US" sz="1400" dirty="0">
                <a:solidFill>
                  <a:prstClr val="black"/>
                </a:solidFill>
              </a:rPr>
              <a:t>background and signal, and the </a:t>
            </a:r>
            <a:r>
              <a:rPr lang="en-US" sz="1400" dirty="0" smtClean="0">
                <a:solidFill>
                  <a:prstClr val="black"/>
                </a:solidFill>
              </a:rPr>
              <a:t>colored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bands </a:t>
            </a:r>
            <a:r>
              <a:rPr lang="en-US" sz="1400" dirty="0">
                <a:solidFill>
                  <a:prstClr val="black"/>
                </a:solidFill>
              </a:rPr>
              <a:t>represent the ±1 and ±2 standard deviation </a:t>
            </a:r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uncertainties </a:t>
            </a:r>
            <a:r>
              <a:rPr lang="en-US" sz="1400" dirty="0">
                <a:solidFill>
                  <a:prstClr val="black"/>
                </a:solidFill>
              </a:rPr>
              <a:t>in the background estimate. The </a:t>
            </a:r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inset </a:t>
            </a:r>
            <a:r>
              <a:rPr lang="en-US" sz="1400" dirty="0">
                <a:solidFill>
                  <a:prstClr val="black"/>
                </a:solidFill>
              </a:rPr>
              <a:t>shows the central part of the </a:t>
            </a:r>
            <a:r>
              <a:rPr lang="en-US" sz="1400" dirty="0" err="1">
                <a:solidFill>
                  <a:prstClr val="black"/>
                </a:solidFill>
              </a:rPr>
              <a:t>unweighted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invariant </a:t>
            </a:r>
            <a:r>
              <a:rPr lang="en-US" sz="1400" dirty="0">
                <a:solidFill>
                  <a:prstClr val="black"/>
                </a:solidFill>
              </a:rPr>
              <a:t>mass distribution. </a:t>
            </a:r>
            <a:r>
              <a:rPr lang="en-US" sz="1400" dirty="0" smtClean="0">
                <a:solidFill>
                  <a:prstClr val="black"/>
                </a:solidFill>
              </a:rPr>
              <a:t>Taken from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Physics Letters </a:t>
            </a:r>
            <a:r>
              <a:rPr lang="en-US" sz="1400" b="1" dirty="0" smtClean="0">
                <a:solidFill>
                  <a:prstClr val="black"/>
                </a:solidFill>
              </a:rPr>
              <a:t>B716 </a:t>
            </a:r>
            <a:r>
              <a:rPr lang="en-US" sz="1400" dirty="0" smtClean="0">
                <a:solidFill>
                  <a:prstClr val="black"/>
                </a:solidFill>
              </a:rPr>
              <a:t>(2012) 30—61.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4777163"/>
            <a:ext cx="4343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Distribution </a:t>
            </a:r>
            <a:r>
              <a:rPr lang="en-US" sz="1400" dirty="0">
                <a:solidFill>
                  <a:prstClr val="black"/>
                </a:solidFill>
              </a:rPr>
              <a:t>of the four-lepton reconstructed mass in full mass range for the sum of the 4e, 4μ, and 2e2μ channels. Points represent the data, shaded histograms represent the background and </a:t>
            </a:r>
            <a:r>
              <a:rPr lang="en-US" sz="1400" dirty="0" err="1">
                <a:solidFill>
                  <a:prstClr val="black"/>
                </a:solidFill>
              </a:rPr>
              <a:t>unshaded</a:t>
            </a:r>
            <a:r>
              <a:rPr lang="en-US" sz="1400" dirty="0">
                <a:solidFill>
                  <a:prstClr val="black"/>
                </a:solidFill>
              </a:rPr>
              <a:t> histogram the signal expectations. The expected distributions are presented as stacked histograms. The measurements are presented for the sum of the data collected at √s = 7 </a:t>
            </a:r>
            <a:r>
              <a:rPr lang="en-US" sz="1400" dirty="0" err="1">
                <a:solidFill>
                  <a:prstClr val="black"/>
                </a:solidFill>
              </a:rPr>
              <a:t>TeV</a:t>
            </a:r>
            <a:r>
              <a:rPr lang="en-US" sz="1400" dirty="0">
                <a:solidFill>
                  <a:prstClr val="black"/>
                </a:solidFill>
              </a:rPr>
              <a:t> and √s = 8 </a:t>
            </a:r>
            <a:r>
              <a:rPr lang="en-US" sz="1400" dirty="0" err="1">
                <a:solidFill>
                  <a:prstClr val="black"/>
                </a:solidFill>
              </a:rPr>
              <a:t>TeV</a:t>
            </a:r>
            <a:r>
              <a:rPr lang="en-US" sz="1400" dirty="0">
                <a:solidFill>
                  <a:prstClr val="black"/>
                </a:solidFill>
              </a:rPr>
              <a:t>. [70-180] </a:t>
            </a:r>
            <a:r>
              <a:rPr lang="en-US" sz="1400" dirty="0" err="1">
                <a:solidFill>
                  <a:prstClr val="black"/>
                </a:solidFill>
              </a:rPr>
              <a:t>GeV</a:t>
            </a:r>
            <a:r>
              <a:rPr lang="en-US" sz="1400" dirty="0">
                <a:solidFill>
                  <a:prstClr val="black"/>
                </a:solidFill>
              </a:rPr>
              <a:t> range - 3 </a:t>
            </a:r>
            <a:r>
              <a:rPr lang="en-US" sz="1400" dirty="0" err="1">
                <a:solidFill>
                  <a:prstClr val="black"/>
                </a:solidFill>
              </a:rPr>
              <a:t>GeV</a:t>
            </a:r>
            <a:r>
              <a:rPr lang="en-US" sz="1400" dirty="0">
                <a:solidFill>
                  <a:prstClr val="black"/>
                </a:solidFill>
              </a:rPr>
              <a:t> bin </a:t>
            </a:r>
            <a:r>
              <a:rPr lang="en-US" sz="1400" dirty="0" smtClean="0">
                <a:solidFill>
                  <a:prstClr val="black"/>
                </a:solidFill>
              </a:rPr>
              <a:t>width.  Taken from</a:t>
            </a:r>
          </a:p>
          <a:p>
            <a:r>
              <a:rPr lang="en-US" sz="1400" dirty="0">
                <a:solidFill>
                  <a:prstClr val="black"/>
                </a:solidFill>
              </a:rPr>
              <a:t> CMS-PAS-HIG-13-</a:t>
            </a:r>
            <a:r>
              <a:rPr lang="en-US" sz="1400" dirty="0" smtClean="0">
                <a:solidFill>
                  <a:prstClr val="black"/>
                </a:solidFill>
              </a:rPr>
              <a:t>002 (March, 2013).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3075" name="Picture 3" descr="C:\Users\Howard Haber\Documents\talks\higgsintro\new_boson_125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6" y="838200"/>
            <a:ext cx="4302298" cy="36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ZZMass_7Plus8TeV_70-180_3Ge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33400"/>
            <a:ext cx="4495800" cy="43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1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3" y="5446237"/>
            <a:ext cx="46401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Values of the best-fit σ/</a:t>
            </a:r>
            <a:r>
              <a:rPr lang="en-US" sz="1100" b="1" dirty="0" err="1"/>
              <a:t>σ</a:t>
            </a:r>
            <a:r>
              <a:rPr lang="en-US" sz="1100" b="1" baseline="-25000" dirty="0" err="1"/>
              <a:t>SM</a:t>
            </a:r>
            <a:r>
              <a:rPr lang="en-US" sz="1100" b="1" dirty="0"/>
              <a:t> for the combination (solid vertical line) and for </a:t>
            </a:r>
            <a:r>
              <a:rPr lang="en-US" sz="1100" b="1" dirty="0" err="1"/>
              <a:t>subcombinations</a:t>
            </a:r>
            <a:r>
              <a:rPr lang="en-US" sz="1100" b="1" dirty="0"/>
              <a:t> by predominant decay mode and additional tags targeting a particular production mechanism</a:t>
            </a:r>
            <a:r>
              <a:rPr lang="en-US" sz="1100" dirty="0"/>
              <a:t>. The vertical band shows the overall σ/</a:t>
            </a:r>
            <a:r>
              <a:rPr lang="en-US" sz="1100" dirty="0" err="1"/>
              <a:t>σ</a:t>
            </a:r>
            <a:r>
              <a:rPr lang="en-US" sz="1100" baseline="-25000" dirty="0" err="1"/>
              <a:t>SM</a:t>
            </a:r>
            <a:r>
              <a:rPr lang="en-US" sz="1100" dirty="0"/>
              <a:t> uncertainty. The σ/</a:t>
            </a:r>
            <a:r>
              <a:rPr lang="en-US" sz="1100" dirty="0" err="1"/>
              <a:t>σ</a:t>
            </a:r>
            <a:r>
              <a:rPr lang="en-US" sz="1100" baseline="-25000" dirty="0" err="1"/>
              <a:t>SM</a:t>
            </a:r>
            <a:r>
              <a:rPr lang="en-US" sz="1100" dirty="0"/>
              <a:t> ratio denotes the production cross section times the relevant branching fractions, relative to the SM expectation. The horizontal bars indicate the ±1 standard deviation uncertainties in the best-fit σ/</a:t>
            </a:r>
            <a:r>
              <a:rPr lang="en-US" sz="1100" dirty="0" err="1"/>
              <a:t>σ</a:t>
            </a:r>
            <a:r>
              <a:rPr lang="en-US" sz="1100" baseline="-25000" dirty="0" err="1"/>
              <a:t>SM</a:t>
            </a:r>
            <a:r>
              <a:rPr lang="en-US" sz="1100" dirty="0"/>
              <a:t> values for the individual modes; they include both statistical and systematic </a:t>
            </a:r>
            <a:r>
              <a:rPr lang="en-US" sz="1100" dirty="0" smtClean="0"/>
              <a:t>uncertainties.  Taken from arXiv:1412.8662 (December, </a:t>
            </a:r>
            <a:r>
              <a:rPr lang="en-US" sz="1100" dirty="0"/>
              <a:t>2014</a:t>
            </a:r>
            <a:r>
              <a:rPr lang="en-US" sz="1100" dirty="0" smtClean="0"/>
              <a:t>).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5044441" y="5446237"/>
            <a:ext cx="40995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Values of the best-fit σ/</a:t>
            </a:r>
            <a:r>
              <a:rPr lang="en-US" sz="1100" b="1" dirty="0" err="1"/>
              <a:t>σ</a:t>
            </a:r>
            <a:r>
              <a:rPr lang="en-US" sz="1100" b="1" baseline="-25000" dirty="0" err="1"/>
              <a:t>SM</a:t>
            </a:r>
            <a:r>
              <a:rPr lang="en-US" sz="1100" b="1" dirty="0"/>
              <a:t> for the combination (solid vertical line) and for </a:t>
            </a:r>
            <a:r>
              <a:rPr lang="en-US" sz="1100" b="1" dirty="0" err="1"/>
              <a:t>subcombinations</a:t>
            </a:r>
            <a:r>
              <a:rPr lang="en-US" sz="1100" b="1" dirty="0"/>
              <a:t> by predominant decay mode</a:t>
            </a:r>
            <a:r>
              <a:rPr lang="en-US" sz="1100" dirty="0"/>
              <a:t>. The vertical band shows the overall σ/</a:t>
            </a:r>
            <a:r>
              <a:rPr lang="en-US" sz="1100" dirty="0" err="1"/>
              <a:t>σ</a:t>
            </a:r>
            <a:r>
              <a:rPr lang="en-US" sz="1100" baseline="-25000" dirty="0" err="1"/>
              <a:t>SM</a:t>
            </a:r>
            <a:r>
              <a:rPr lang="en-US" sz="1100" dirty="0"/>
              <a:t> uncertainty. The σ/</a:t>
            </a:r>
            <a:r>
              <a:rPr lang="en-US" sz="1100" dirty="0" err="1"/>
              <a:t>σ</a:t>
            </a:r>
            <a:r>
              <a:rPr lang="en-US" sz="1100" baseline="-25000" dirty="0" err="1"/>
              <a:t>SM</a:t>
            </a:r>
            <a:r>
              <a:rPr lang="en-US" sz="1100" dirty="0"/>
              <a:t> ratio denotes the production cross section times the relevant branching fractions, relative to the SM expectation. The horizontal bars indicate the ±1 standard deviation uncertainties in the best-fit σ/</a:t>
            </a:r>
            <a:r>
              <a:rPr lang="en-US" sz="1100" dirty="0" err="1"/>
              <a:t>σ</a:t>
            </a:r>
            <a:r>
              <a:rPr lang="en-US" sz="1100" baseline="-25000" dirty="0" err="1"/>
              <a:t>SM</a:t>
            </a:r>
            <a:r>
              <a:rPr lang="en-US" sz="1100" dirty="0"/>
              <a:t> values for the individual modes; they include both statistical and systematic uncertainties. </a:t>
            </a:r>
            <a:r>
              <a:rPr lang="en-US" sz="1100" dirty="0" smtClean="0"/>
              <a:t>  Taken </a:t>
            </a:r>
            <a:r>
              <a:rPr lang="en-US" sz="1100" dirty="0"/>
              <a:t>from arXiv:1412.8662 (December, 2014</a:t>
            </a:r>
            <a:r>
              <a:rPr lang="en-US" sz="1100" dirty="0" smtClean="0"/>
              <a:t>).</a:t>
            </a:r>
            <a:endParaRPr lang="en-US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73092"/>
            <a:ext cx="4572000" cy="4638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" y="867514"/>
            <a:ext cx="4620127" cy="45337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524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CMS evidence for a Standard Model (SM)—like Higgs boson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70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53138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29413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ATLAS evidence for a SM-like Higgs boson (from a CERN seminar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October 7, 2014)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64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"/>
            <a:ext cx="371951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Howard Haber\Documents\courses\ph205\Encuentro cientifico Higgs, Englert y Sergio Bertolucci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5943600" cy="394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096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Winners of the 2013 Nobel Prize in Physics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462423" y="3429000"/>
            <a:ext cx="2438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François </a:t>
            </a:r>
            <a:r>
              <a:rPr lang="en-US" sz="2400" b="1" dirty="0" err="1" smtClean="0"/>
              <a:t>Englert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          and</a:t>
            </a:r>
          </a:p>
          <a:p>
            <a:endParaRPr lang="en-US" sz="2400" b="1" dirty="0"/>
          </a:p>
          <a:p>
            <a:r>
              <a:rPr lang="en-US" sz="2400" b="1" dirty="0" smtClean="0"/>
              <a:t>    Peter Higgs</a:t>
            </a:r>
            <a:endParaRPr lang="en-US" sz="2400" dirty="0" smtClean="0"/>
          </a:p>
          <a:p>
            <a:r>
              <a:rPr lang="en-US" dirty="0"/>
              <a:t> </a:t>
            </a:r>
            <a:r>
              <a:rPr lang="en-US" dirty="0" smtClean="0"/>
              <a:t>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473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116" y="218182"/>
            <a:ext cx="86336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Research program 1: theory and phenomenology of Higgs bosons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temp\peski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698996"/>
            <a:ext cx="4520129" cy="4145806"/>
          </a:xfrm>
          <a:prstGeom prst="rect">
            <a:avLst/>
          </a:prstGeom>
          <a:noFill/>
        </p:spPr>
      </p:pic>
      <p:pic>
        <p:nvPicPr>
          <p:cNvPr id="5122" name="Picture 2" descr="C:\Users\Howard Haber\Documents\courses\ph205\Higgs image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98" y="1698996"/>
            <a:ext cx="4237071" cy="317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temp\susyparticles_s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703" y="1883134"/>
            <a:ext cx="8620746" cy="3962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455831"/>
            <a:ext cx="85792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Research program 2: theory and phenomenology of </a:t>
            </a:r>
            <a:r>
              <a:rPr lang="en-US" sz="3200" dirty="0" err="1" smtClean="0">
                <a:solidFill>
                  <a:srgbClr val="FF0000"/>
                </a:solidFill>
              </a:rPr>
              <a:t>TeV</a:t>
            </a:r>
            <a:r>
              <a:rPr lang="en-US" sz="3200" dirty="0" smtClean="0">
                <a:solidFill>
                  <a:srgbClr val="FF0000"/>
                </a:solidFill>
              </a:rPr>
              <a:t>-scale </a:t>
            </a:r>
            <a:r>
              <a:rPr lang="en-US" sz="3200" dirty="0" err="1" smtClean="0">
                <a:solidFill>
                  <a:srgbClr val="FF0000"/>
                </a:solidFill>
              </a:rPr>
              <a:t>supersymmetry</a:t>
            </a:r>
            <a:r>
              <a:rPr lang="en-US" sz="3200" dirty="0" smtClean="0">
                <a:solidFill>
                  <a:srgbClr val="FF0000"/>
                </a:solidFill>
              </a:rPr>
              <a:t> (SUSY)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8526" y="5870050"/>
            <a:ext cx="8505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 review, see H.E. Haber, </a:t>
            </a:r>
            <a:r>
              <a:rPr lang="en-US" i="1" dirty="0" err="1" smtClean="0"/>
              <a:t>Supersymmetry</a:t>
            </a:r>
            <a:r>
              <a:rPr lang="en-US" i="1" dirty="0" smtClean="0"/>
              <a:t> Theory</a:t>
            </a:r>
            <a:r>
              <a:rPr lang="en-US" dirty="0" smtClean="0"/>
              <a:t>, in the 2013 </a:t>
            </a:r>
            <a:r>
              <a:rPr lang="en-US" dirty="0"/>
              <a:t>partial update for the </a:t>
            </a:r>
            <a:endParaRPr lang="en-US" dirty="0" smtClean="0"/>
          </a:p>
          <a:p>
            <a:r>
              <a:rPr lang="en-US" dirty="0" smtClean="0"/>
              <a:t>2014 edition</a:t>
            </a:r>
            <a:r>
              <a:rPr lang="en-US" dirty="0"/>
              <a:t> </a:t>
            </a:r>
            <a:r>
              <a:rPr lang="en-US" dirty="0" smtClean="0"/>
              <a:t>of the </a:t>
            </a:r>
            <a:r>
              <a:rPr lang="en-US" i="1" dirty="0" smtClean="0"/>
              <a:t>Review of Particle Physics</a:t>
            </a:r>
            <a:r>
              <a:rPr lang="en-US" dirty="0"/>
              <a:t>, </a:t>
            </a:r>
            <a:r>
              <a:rPr lang="en-US" dirty="0" smtClean="0"/>
              <a:t>to be published by the Particle Data Group</a:t>
            </a:r>
          </a:p>
          <a:p>
            <a:r>
              <a:rPr lang="en-US" dirty="0" smtClean="0"/>
              <a:t>[http</a:t>
            </a:r>
            <a:r>
              <a:rPr lang="en-US" dirty="0"/>
              <a:t>://</a:t>
            </a:r>
            <a:r>
              <a:rPr lang="en-US" dirty="0" smtClean="0"/>
              <a:t>pdg.lbl.gov/2013/reviews/rpp2013-rev-susy-1-theory.pdf].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Research program 3: explorations of the </a:t>
            </a:r>
            <a:r>
              <a:rPr lang="en-US" sz="3200" dirty="0" err="1" smtClean="0">
                <a:solidFill>
                  <a:srgbClr val="FF0000"/>
                </a:solidFill>
              </a:rPr>
              <a:t>Terascale</a:t>
            </a: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at present and future colliders (LHC and ILC)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Studies of the non-minimal Higgs sector</a:t>
            </a:r>
          </a:p>
          <a:p>
            <a:r>
              <a:rPr lang="en-US" dirty="0" smtClean="0"/>
              <a:t>Precision measurements of new physics observables</a:t>
            </a:r>
          </a:p>
          <a:p>
            <a:r>
              <a:rPr lang="en-US" dirty="0" smtClean="0"/>
              <a:t>Distinguishing among different theoretical interpretations of new physics signals </a:t>
            </a:r>
          </a:p>
          <a:p>
            <a:r>
              <a:rPr lang="en-US" dirty="0" smtClean="0"/>
              <a:t>Employing the ILC as a precision Higgs factory</a:t>
            </a:r>
          </a:p>
          <a:p>
            <a:r>
              <a:rPr lang="en-US" dirty="0" err="1" smtClean="0"/>
              <a:t>Terascale</a:t>
            </a:r>
            <a:r>
              <a:rPr lang="en-US" dirty="0" smtClean="0"/>
              <a:t> footprints of lepton-number-violating physics (e.g. R-parity-violation or the SUSY seesaw)</a:t>
            </a:r>
          </a:p>
          <a:p>
            <a:r>
              <a:rPr lang="en-US" dirty="0" smtClean="0"/>
              <a:t>New sources for CP-violation (Higgs and/or SUSY mediated)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247321"/>
            <a:ext cx="7658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CMS search for deviations from SM-Higgs couplings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1999" y="5363965"/>
            <a:ext cx="44958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plot of likelihood scan results for the different parameters of interest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in benchmark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models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separated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by dotted lines. The BR</a:t>
            </a:r>
            <a:r>
              <a:rPr lang="en-US" sz="1100" baseline="-25000" dirty="0">
                <a:latin typeface="Arial" panose="020B0604020202020204" pitchFamily="34" charset="0"/>
                <a:cs typeface="Arial" panose="020B0604020202020204" pitchFamily="34" charset="0"/>
              </a:rPr>
              <a:t>BSM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value at the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bottom is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obtained for the model with three parameters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lang="en-US" sz="11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lang="el-GR" sz="11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sz="1100" baseline="-25000" dirty="0">
                <a:latin typeface="Arial" panose="020B0604020202020204" pitchFamily="34" charset="0"/>
                <a:cs typeface="Arial" panose="020B0604020202020204" pitchFamily="34" charset="0"/>
              </a:rPr>
              <a:t>BSM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). The inner bars represent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the 68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 CL confidence intervals while the outer bars represent the 95% CL confidence intervals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Taken </a:t>
            </a:r>
            <a:r>
              <a:rPr lang="en-US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arXiv:1412.8662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(December, 2014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1" y="5194688"/>
            <a:ext cx="40682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2D test statistics q(</a:t>
            </a:r>
            <a:r>
              <a:rPr lang="en-US" alt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lang="en-US" altLang="en-US" sz="1100" b="1" baseline="-300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lang="en-US" altLang="en-US" sz="1100" b="1" baseline="-300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) scan </a:t>
            </a:r>
            <a:r>
              <a:rPr lang="en-US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individual channels </a:t>
            </a:r>
            <a:endParaRPr lang="en-US" alt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colored swaths) </a:t>
            </a:r>
            <a:r>
              <a:rPr lang="en-US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for the overall combination (thick curve).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The cross indicates the global best-fit values. </a:t>
            </a:r>
            <a:r>
              <a:rPr lang="en-US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dashed </a:t>
            </a:r>
            <a:endParaRPr lang="en-US" alt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contour 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bounds the 95% CL </a:t>
            </a:r>
            <a:r>
              <a:rPr lang="en-US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region 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for the combination. The </a:t>
            </a:r>
            <a:endParaRPr lang="en-US" alt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yellow diamond 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shows the SM point (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lang="en-US" altLang="en-US" sz="1100" baseline="-300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lang="en-US" altLang="en-US" sz="1100" baseline="-300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) = (1, 1).  </a:t>
            </a:r>
            <a:r>
              <a:rPr lang="en-US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uadrants corresponding to 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lang="en-US" altLang="en-US" sz="1100" baseline="-300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lang="en-US" altLang="en-US" sz="1100" baseline="-300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(+,+) and (+,−</a:t>
            </a:r>
            <a:r>
              <a:rPr lang="en-US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hysically distinct.  Taken from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arXiv:1412.8662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(December, 2014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149" y="960678"/>
            <a:ext cx="4603019" cy="42987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6" y="960678"/>
            <a:ext cx="4333813" cy="418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SCIPP Particle Theory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373379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Thomas Banks: </a:t>
            </a:r>
            <a:r>
              <a:rPr lang="en-US" sz="2400" dirty="0" err="1" smtClean="0"/>
              <a:t>supersymmetry</a:t>
            </a:r>
            <a:r>
              <a:rPr lang="en-US" sz="2400" dirty="0" smtClean="0"/>
              <a:t>, string theory, gravity, and the          early universe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Michael Dine: </a:t>
            </a:r>
            <a:r>
              <a:rPr lang="en-US" sz="2400" dirty="0" err="1" smtClean="0"/>
              <a:t>supersymmetry</a:t>
            </a:r>
            <a:r>
              <a:rPr lang="en-US" sz="2400" dirty="0" smtClean="0"/>
              <a:t>, string theory, and the early universe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Howard Haber: </a:t>
            </a:r>
            <a:r>
              <a:rPr lang="en-US" sz="2400" dirty="0" smtClean="0"/>
              <a:t>Higgs bosons, collider physics, new physics beyond the Standard Model at the </a:t>
            </a:r>
            <a:r>
              <a:rPr lang="en-US" sz="2400" dirty="0" err="1" smtClean="0"/>
              <a:t>terascale</a:t>
            </a:r>
            <a:r>
              <a:rPr lang="en-US" sz="2400" dirty="0" smtClean="0"/>
              <a:t> (including </a:t>
            </a:r>
            <a:r>
              <a:rPr lang="en-US" sz="2400" dirty="0" err="1" smtClean="0"/>
              <a:t>supersymmetry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Stefano </a:t>
            </a:r>
            <a:r>
              <a:rPr lang="en-US" sz="2400" dirty="0" err="1" smtClean="0">
                <a:solidFill>
                  <a:srgbClr val="FF0000"/>
                </a:solidFill>
              </a:rPr>
              <a:t>Profumo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smtClean="0"/>
              <a:t>Theories of particle dark matter and their implications for astrophysics and collider phenomenology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95631" y="5334000"/>
            <a:ext cx="8181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In </a:t>
            </a:r>
            <a:r>
              <a:rPr lang="en-US" sz="2400" dirty="0">
                <a:solidFill>
                  <a:srgbClr val="7030A0"/>
                </a:solidFill>
              </a:rPr>
              <a:t>addition, Anthony Aguirre and Joel </a:t>
            </a:r>
            <a:r>
              <a:rPr lang="en-US" sz="2400" dirty="0" err="1">
                <a:solidFill>
                  <a:srgbClr val="7030A0"/>
                </a:solidFill>
              </a:rPr>
              <a:t>Primack</a:t>
            </a:r>
            <a:r>
              <a:rPr lang="en-US" sz="2400" dirty="0">
                <a:solidFill>
                  <a:srgbClr val="7030A0"/>
                </a:solidFill>
              </a:rPr>
              <a:t> work on a variety </a:t>
            </a:r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of </a:t>
            </a:r>
            <a:r>
              <a:rPr lang="en-US" sz="2400" dirty="0">
                <a:solidFill>
                  <a:srgbClr val="7030A0"/>
                </a:solidFill>
              </a:rPr>
              <a:t>topics </a:t>
            </a:r>
            <a:r>
              <a:rPr lang="en-US" sz="2400" dirty="0" smtClean="0">
                <a:solidFill>
                  <a:srgbClr val="7030A0"/>
                </a:solidFill>
              </a:rPr>
              <a:t>overlapping </a:t>
            </a:r>
            <a:r>
              <a:rPr lang="en-US" sz="2400" dirty="0">
                <a:solidFill>
                  <a:srgbClr val="7030A0"/>
                </a:solidFill>
              </a:rPr>
              <a:t>particle theory and </a:t>
            </a:r>
            <a:r>
              <a:rPr lang="en-US" sz="2400" dirty="0" err="1">
                <a:solidFill>
                  <a:srgbClr val="7030A0"/>
                </a:solidFill>
              </a:rPr>
              <a:t>astroparticle</a:t>
            </a:r>
            <a:r>
              <a:rPr lang="en-US" sz="2400" dirty="0">
                <a:solidFill>
                  <a:srgbClr val="7030A0"/>
                </a:solidFill>
              </a:rPr>
              <a:t> theory, </a:t>
            </a:r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including </a:t>
            </a:r>
            <a:r>
              <a:rPr lang="en-US" sz="2400" dirty="0">
                <a:solidFill>
                  <a:srgbClr val="7030A0"/>
                </a:solidFill>
              </a:rPr>
              <a:t>dark matter, </a:t>
            </a:r>
            <a:r>
              <a:rPr lang="en-US" sz="2400" dirty="0" smtClean="0">
                <a:solidFill>
                  <a:srgbClr val="7030A0"/>
                </a:solidFill>
              </a:rPr>
              <a:t>early </a:t>
            </a:r>
            <a:r>
              <a:rPr lang="en-US" sz="2400" dirty="0">
                <a:solidFill>
                  <a:srgbClr val="7030A0"/>
                </a:solidFill>
              </a:rPr>
              <a:t>universe cosmology, inflation, 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0"/>
            <a:ext cx="9042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053904"/>
              </p:ext>
            </p:extLst>
          </p:nvPr>
        </p:nvGraphicFramePr>
        <p:xfrm>
          <a:off x="609600" y="609600"/>
          <a:ext cx="8086164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Acrobat Document" r:id="rId4" imgW="7543443" imgH="5829205" progId="Acrobat.Document.11">
                  <p:embed/>
                </p:oleObj>
              </mc:Choice>
              <mc:Fallback>
                <p:oleObj name="Acrobat Document" r:id="rId4" imgW="7543443" imgH="5829205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609600"/>
                        <a:ext cx="8086164" cy="624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1524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Is it possible that the Higgs coupling to bottom quarks and tau leptons have the expected magnitude but the opposite sign to their predicted SM values?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919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422488"/>
              </p:ext>
            </p:extLst>
          </p:nvPr>
        </p:nvGraphicFramePr>
        <p:xfrm>
          <a:off x="533400" y="-8092"/>
          <a:ext cx="8077200" cy="6241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Acrobat Document" r:id="rId4" imgW="7543443" imgH="5829205" progId="Acrobat.Document.11">
                  <p:embed/>
                </p:oleObj>
              </mc:Choice>
              <mc:Fallback>
                <p:oleObj name="Acrobat Document" r:id="rId4" imgW="7543443" imgH="5829205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-8092"/>
                        <a:ext cx="8077200" cy="6241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5943600"/>
            <a:ext cx="7112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Taken from  </a:t>
            </a:r>
            <a:r>
              <a:rPr lang="en-US" alt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P.M. Ferreira</a:t>
            </a:r>
            <a:r>
              <a:rPr lang="en-US" alt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J.F. </a:t>
            </a:r>
            <a:r>
              <a:rPr lang="en-US" altLang="en-US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Gunion</a:t>
            </a:r>
            <a:r>
              <a:rPr lang="en-US" alt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H.E. Haber </a:t>
            </a:r>
            <a:r>
              <a:rPr lang="en-US" alt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Santos</a:t>
            </a:r>
            <a:r>
              <a:rPr lang="en-US" alt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0"/>
            <a:r>
              <a:rPr lang="en-US" altLang="en-US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Probing </a:t>
            </a:r>
            <a:r>
              <a:rPr lang="en-US" alt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wrong-sign Yukawa couplings at the LHC and a future linear </a:t>
            </a:r>
            <a:r>
              <a:rPr lang="en-US" altLang="en-US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collider</a:t>
            </a:r>
            <a:r>
              <a:rPr lang="en-US" alt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 </a:t>
            </a:r>
            <a:r>
              <a:rPr lang="en-US" alt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en-US" alt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D89</a:t>
            </a:r>
            <a:r>
              <a:rPr lang="en-US" alt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115003 </a:t>
            </a:r>
            <a:r>
              <a:rPr lang="en-US" alt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(2014</a:t>
            </a:r>
            <a:r>
              <a:rPr lang="en-US" alt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alt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37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8" y="0"/>
            <a:ext cx="9021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5" y="0"/>
            <a:ext cx="8852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3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2953" y="5954174"/>
            <a:ext cx="84946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anose="020B0604020202020204" pitchFamily="34" charset="-128"/>
              </a:rPr>
              <a:t>M.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anose="020B0604020202020204" pitchFamily="34" charset="-128"/>
              </a:rPr>
              <a:t>Carena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anose="020B0604020202020204" pitchFamily="34" charset="-128"/>
              </a:rPr>
              <a:t>, H.E.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anose="020B0604020202020204" pitchFamily="34" charset="-128"/>
              </a:rPr>
              <a:t>Haber, I.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anose="020B0604020202020204" pitchFamily="34" charset="-128"/>
              </a:rPr>
              <a:t>Low, N.R.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anose="020B0604020202020204" pitchFamily="34" charset="-128"/>
              </a:rPr>
              <a:t>Shah and C.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anose="020B0604020202020204" pitchFamily="34" charset="-128"/>
              </a:rPr>
              <a:t>E.M.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anose="020B0604020202020204" pitchFamily="34" charset="-128"/>
              </a:rPr>
              <a:t>Wagner, </a:t>
            </a:r>
            <a:r>
              <a:rPr kumimoji="0" lang="en-US" altLang="en-US" sz="1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anose="020B0604020202020204" pitchFamily="34" charset="-128"/>
              </a:rPr>
              <a:t>Complementarity Between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anose="020B0604020202020204" pitchFamily="34" charset="-128"/>
              </a:rPr>
              <a:t>Non-Standard Higgs Searches and Precision Higgs Measurements in the MSSM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,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anose="020B0604020202020204" pitchFamily="34" charset="-128"/>
              </a:rPr>
              <a:t>arXiv:1410.4969 [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anose="020B0604020202020204" pitchFamily="34" charset="-128"/>
              </a:rPr>
              <a:t>hep-ph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anose="020B0604020202020204" pitchFamily="34" charset="-128"/>
              </a:rPr>
              <a:t>],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anose="020B0604020202020204" pitchFamily="34" charset="-128"/>
              </a:rPr>
              <a:t> Physical Review </a:t>
            </a:r>
            <a:r>
              <a:rPr kumimoji="0" lang="en-US" altLang="en-US" sz="1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anose="020B0604020202020204" pitchFamily="34" charset="-128"/>
              </a:rPr>
              <a:t>D91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anose="020B0604020202020204" pitchFamily="34" charset="-128"/>
              </a:rPr>
              <a:t> (2015) in press.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127"/>
            <a:ext cx="7724775" cy="593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92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85039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As a member of the Particle Data Group, I am the author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of the biennial Supersymmetry Theory review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41950"/>
            <a:ext cx="4643042" cy="5675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6" y="1141950"/>
            <a:ext cx="4134782" cy="560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10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267" y="609600"/>
            <a:ext cx="7463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My recent Ph.D. students and their thesis projects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792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Douglas </a:t>
            </a:r>
            <a:r>
              <a:rPr lang="en-US" dirty="0" err="1" smtClean="0"/>
              <a:t>Pahel</a:t>
            </a:r>
            <a:r>
              <a:rPr lang="en-US" dirty="0" smtClean="0"/>
              <a:t> (2005): CP-Violating Effects in W and Z Boson Pair Production at the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1905000"/>
            <a:ext cx="543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 ILC in the Minimal </a:t>
            </a:r>
            <a:r>
              <a:rPr lang="en-US" dirty="0" err="1" smtClean="0"/>
              <a:t>Supersymmetric</a:t>
            </a:r>
            <a:r>
              <a:rPr lang="en-US" dirty="0" smtClean="0"/>
              <a:t> Standard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514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Mason (2008): Hard </a:t>
            </a:r>
            <a:r>
              <a:rPr lang="en-US" dirty="0" err="1" smtClean="0"/>
              <a:t>supersymmetry</a:t>
            </a:r>
            <a:r>
              <a:rPr lang="en-US" dirty="0" smtClean="0"/>
              <a:t>-breaking “wrong-Higgs” couplings of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2819400"/>
            <a:ext cx="121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MSSM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3352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Deva O’Neil (2009): </a:t>
            </a:r>
            <a:r>
              <a:rPr lang="en-US" dirty="0"/>
              <a:t>Phenomenology of the Basis-Independent CP-Violating</a:t>
            </a:r>
          </a:p>
          <a:p>
            <a:r>
              <a:rPr lang="en-US" dirty="0" smtClean="0"/>
              <a:t>                                          Two-Higgs </a:t>
            </a:r>
            <a:r>
              <a:rPr lang="en-US" dirty="0"/>
              <a:t>Doublet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343400"/>
            <a:ext cx="749730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Where are they now</a:t>
            </a:r>
            <a:r>
              <a:rPr lang="en-US" sz="2400" dirty="0" smtClean="0">
                <a:solidFill>
                  <a:srgbClr val="00B0F0"/>
                </a:solidFill>
              </a:rPr>
              <a:t>?</a:t>
            </a:r>
          </a:p>
          <a:p>
            <a:endParaRPr lang="en-US" dirty="0"/>
          </a:p>
          <a:p>
            <a:r>
              <a:rPr lang="en-US" dirty="0"/>
              <a:t>D. </a:t>
            </a:r>
            <a:r>
              <a:rPr lang="en-US" dirty="0" err="1"/>
              <a:t>Pahel</a:t>
            </a:r>
            <a:r>
              <a:rPr lang="en-US" dirty="0"/>
              <a:t> – working in industry</a:t>
            </a:r>
          </a:p>
          <a:p>
            <a:r>
              <a:rPr lang="en-US" dirty="0"/>
              <a:t>J. Mason – </a:t>
            </a:r>
            <a:r>
              <a:rPr lang="en-US" dirty="0" smtClean="0"/>
              <a:t>following a three-year post </a:t>
            </a:r>
            <a:r>
              <a:rPr lang="en-US" dirty="0"/>
              <a:t>doctoral research associate in particle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theory </a:t>
            </a:r>
            <a:r>
              <a:rPr lang="en-US" dirty="0"/>
              <a:t>at Harvard </a:t>
            </a:r>
            <a:r>
              <a:rPr lang="en-US" dirty="0" smtClean="0"/>
              <a:t>University, John accepted a position as an </a:t>
            </a:r>
          </a:p>
          <a:p>
            <a:r>
              <a:rPr lang="en-US" dirty="0"/>
              <a:t>                    </a:t>
            </a:r>
            <a:r>
              <a:rPr lang="en-US" dirty="0" smtClean="0"/>
              <a:t>assistant professor </a:t>
            </a:r>
            <a:r>
              <a:rPr lang="en-US" dirty="0"/>
              <a:t>of </a:t>
            </a:r>
            <a:r>
              <a:rPr lang="en-US" dirty="0" smtClean="0"/>
              <a:t>physics at Western State College of Colorado </a:t>
            </a:r>
            <a:endParaRPr lang="en-US" dirty="0"/>
          </a:p>
          <a:p>
            <a:r>
              <a:rPr lang="en-US" dirty="0"/>
              <a:t>D. O’Neil – </a:t>
            </a:r>
            <a:r>
              <a:rPr lang="en-US" dirty="0" smtClean="0"/>
              <a:t>assistant </a:t>
            </a:r>
            <a:r>
              <a:rPr lang="en-US" dirty="0"/>
              <a:t>professor of physics at </a:t>
            </a:r>
            <a:r>
              <a:rPr lang="en-US" dirty="0" smtClean="0"/>
              <a:t>Bridgewater </a:t>
            </a:r>
            <a:r>
              <a:rPr lang="en-US" dirty="0"/>
              <a:t>College </a:t>
            </a:r>
            <a:r>
              <a:rPr lang="en-US" dirty="0" smtClean="0"/>
              <a:t>(in Virginia)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1" y="38100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My </a:t>
            </a:r>
            <a:r>
              <a:rPr lang="en-US" sz="2800" dirty="0" smtClean="0">
                <a:solidFill>
                  <a:srgbClr val="FF0000"/>
                </a:solidFill>
              </a:rPr>
              <a:t>current </a:t>
            </a:r>
            <a:r>
              <a:rPr lang="en-US" sz="2800" dirty="0">
                <a:solidFill>
                  <a:srgbClr val="FF0000"/>
                </a:solidFill>
              </a:rPr>
              <a:t>Ph.D. students and </a:t>
            </a:r>
            <a:r>
              <a:rPr lang="en-US" sz="2800" dirty="0" smtClean="0">
                <a:solidFill>
                  <a:srgbClr val="FF0000"/>
                </a:solidFill>
              </a:rPr>
              <a:t>their </a:t>
            </a:r>
            <a:r>
              <a:rPr lang="en-US" sz="2800" dirty="0">
                <a:solidFill>
                  <a:srgbClr val="FF0000"/>
                </a:solidFill>
              </a:rPr>
              <a:t>projects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1" y="12954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Laura Fava:  </a:t>
            </a:r>
            <a:r>
              <a:rPr lang="en-US" sz="2400" dirty="0" smtClean="0"/>
              <a:t>Precision measurements of couplings at the LHC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and tests of theories of UED </a:t>
            </a:r>
            <a:r>
              <a:rPr lang="en-US" sz="2400" dirty="0"/>
              <a:t>(</a:t>
            </a:r>
            <a:r>
              <a:rPr lang="en-US" sz="2400" dirty="0" smtClean="0"/>
              <a:t>universal extra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dimensions).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1" y="2852840"/>
            <a:ext cx="8011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Eddie Santos:  </a:t>
            </a:r>
            <a:r>
              <a:rPr lang="en-US" sz="2400" dirty="0" smtClean="0"/>
              <a:t>Renormalization group running in the general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CP-violating two-Higgs doublet model;</a:t>
            </a:r>
          </a:p>
          <a:p>
            <a:r>
              <a:rPr lang="en-US" sz="2400" dirty="0" smtClean="0"/>
              <a:t>                                 predictions for Higgs-mediated flavor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changing neutral current processes.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1" y="4548778"/>
            <a:ext cx="3068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I am also working with: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1" y="5257800"/>
            <a:ext cx="8302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Laurel Stephenson </a:t>
            </a:r>
            <a:r>
              <a:rPr lang="en-US" sz="2400" dirty="0" smtClean="0">
                <a:solidFill>
                  <a:srgbClr val="00B0F0"/>
                </a:solidFill>
              </a:rPr>
              <a:t>Haskins: </a:t>
            </a:r>
            <a:r>
              <a:rPr lang="en-US" sz="2400" dirty="0" smtClean="0"/>
              <a:t>Puzzle in the relation between the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quark anomalous dimension and the </a:t>
            </a:r>
            <a:r>
              <a:rPr lang="en-US" sz="2400" dirty="0"/>
              <a:t>mass anomalous </a:t>
            </a:r>
            <a:endParaRPr lang="en-US" sz="2400" dirty="0" smtClean="0"/>
          </a:p>
          <a:p>
            <a:r>
              <a:rPr lang="en-US" sz="2400" dirty="0" smtClean="0"/>
              <a:t>               dimension in supersymmetric non-abelian gauge theory.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91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1355"/>
            <a:ext cx="5957887" cy="57966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610599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Project with Laura Fava</a:t>
            </a:r>
            <a:r>
              <a:rPr lang="en-US" sz="2000" dirty="0" smtClean="0"/>
              <a:t>: study the potential for precision coupling measurements in the minimal Universal Extra Dimensions (</a:t>
            </a:r>
            <a:r>
              <a:rPr lang="en-US" sz="2000" dirty="0" err="1" smtClean="0"/>
              <a:t>mUED</a:t>
            </a:r>
            <a:r>
              <a:rPr lang="en-US" sz="2000" dirty="0" smtClean="0"/>
              <a:t>) model.  Look for events with like-sign </a:t>
            </a:r>
            <a:r>
              <a:rPr lang="en-US" sz="2000" dirty="0" err="1" smtClean="0"/>
              <a:t>dileptons</a:t>
            </a:r>
            <a:r>
              <a:rPr lang="en-US" sz="2000" dirty="0" smtClean="0"/>
              <a:t>, associated hadronic jets and missing transverse energy.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28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Standard Model (SM) of Particle Physics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20574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elementary particles consists of three generations of spin-1/2 quarks and leptons and the gauge bosons of SU(3)</a:t>
            </a:r>
            <a:r>
              <a:rPr lang="en-US" sz="2000" dirty="0" err="1" smtClean="0"/>
              <a:t>xSU</a:t>
            </a:r>
            <a:r>
              <a:rPr lang="en-US" sz="2000" dirty="0" smtClean="0"/>
              <a:t>(2)</a:t>
            </a:r>
            <a:r>
              <a:rPr lang="en-US" sz="2000" dirty="0" err="1" smtClean="0"/>
              <a:t>xU</a:t>
            </a:r>
            <a:r>
              <a:rPr lang="en-US" sz="2000" dirty="0" smtClean="0"/>
              <a:t>(1).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886200"/>
            <a:ext cx="41568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Technically, massive neutrinos 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equire an extension of the Standard</a:t>
            </a:r>
          </a:p>
          <a:p>
            <a:r>
              <a:rPr lang="en-US" sz="2000" dirty="0" smtClean="0"/>
              <a:t>Model, but most likely the relevant</a:t>
            </a:r>
          </a:p>
          <a:p>
            <a:r>
              <a:rPr lang="en-US" sz="2000" dirty="0"/>
              <a:t>s</a:t>
            </a:r>
            <a:r>
              <a:rPr lang="en-US" sz="2000" dirty="0" smtClean="0"/>
              <a:t>cale of the new physics lies way</a:t>
            </a:r>
          </a:p>
          <a:p>
            <a:r>
              <a:rPr lang="en-US" sz="2000" dirty="0"/>
              <a:t>b</a:t>
            </a:r>
            <a:r>
              <a:rPr lang="en-US" sz="2000" dirty="0" smtClean="0"/>
              <a:t>eyond the </a:t>
            </a:r>
            <a:r>
              <a:rPr lang="en-US" sz="2000" dirty="0" err="1" smtClean="0"/>
              <a:t>terascale</a:t>
            </a:r>
            <a:r>
              <a:rPr lang="en-US" sz="2000" dirty="0" smtClean="0"/>
              <a:t>.  </a:t>
            </a:r>
            <a:endParaRPr lang="en-US" sz="2000" dirty="0"/>
          </a:p>
        </p:txBody>
      </p:sp>
      <p:pic>
        <p:nvPicPr>
          <p:cNvPr id="1026" name="Picture 2" descr="C:\Users\Howard Haber\Documents\courses\ph205\Elem_particl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25595"/>
            <a:ext cx="4092261" cy="365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0"/>
            <a:ext cx="511545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965" y="799294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S=number of signal</a:t>
            </a:r>
          </a:p>
          <a:p>
            <a:r>
              <a:rPr lang="en-US" dirty="0" smtClean="0"/>
              <a:t>    events observed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5162" y="1828800"/>
            <a:ext cx="2600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= ratio of the strong UED</a:t>
            </a:r>
          </a:p>
          <a:p>
            <a:r>
              <a:rPr lang="en-US" dirty="0"/>
              <a:t> </a:t>
            </a:r>
            <a:r>
              <a:rPr lang="en-US" dirty="0" smtClean="0"/>
              <a:t>    coupling to the QCD</a:t>
            </a:r>
          </a:p>
          <a:p>
            <a:r>
              <a:rPr lang="en-US" dirty="0"/>
              <a:t> </a:t>
            </a:r>
            <a:r>
              <a:rPr lang="en-US" dirty="0" smtClean="0"/>
              <a:t>    coupling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1675" y="3048000"/>
            <a:ext cx="2219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R= </a:t>
            </a:r>
            <a:r>
              <a:rPr lang="en-US" dirty="0" err="1" smtClean="0"/>
              <a:t>compactification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radius of the extra</a:t>
            </a:r>
          </a:p>
          <a:p>
            <a:r>
              <a:rPr lang="en-US" dirty="0"/>
              <a:t> </a:t>
            </a:r>
            <a:r>
              <a:rPr lang="en-US" dirty="0" smtClean="0"/>
              <a:t>    dimension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6524" y="4191000"/>
            <a:ext cx="2244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dirty="0" smtClean="0"/>
              <a:t>=cutoff energy scale</a:t>
            </a:r>
          </a:p>
          <a:p>
            <a:r>
              <a:rPr lang="en-US" dirty="0"/>
              <a:t> </a:t>
            </a:r>
            <a:r>
              <a:rPr lang="en-US" dirty="0" smtClean="0"/>
              <a:t>   of the </a:t>
            </a:r>
            <a:r>
              <a:rPr lang="en-US" dirty="0" err="1" smtClean="0"/>
              <a:t>mUED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4616" y="51816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Brazil plots: </a:t>
            </a:r>
          </a:p>
          <a:p>
            <a:r>
              <a:rPr lang="en-US" dirty="0"/>
              <a:t> </a:t>
            </a:r>
            <a:r>
              <a:rPr lang="en-US" dirty="0" smtClean="0"/>
              <a:t>   green—68% CL</a:t>
            </a:r>
          </a:p>
          <a:p>
            <a:r>
              <a:rPr lang="en-US" dirty="0"/>
              <a:t> </a:t>
            </a:r>
            <a:r>
              <a:rPr lang="en-US" dirty="0" smtClean="0"/>
              <a:t>   yellow—95% CL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8928" y="199503"/>
            <a:ext cx="193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C00000"/>
                </a:solidFill>
              </a:rPr>
              <a:t>Preliminary results</a:t>
            </a:r>
            <a:endParaRPr lang="en-US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58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ward Haber\Documents\courses\ph205\stabil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9" y="1054873"/>
            <a:ext cx="8874684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28600"/>
            <a:ext cx="882183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Implication of the Higgs data for the stability of the vacuum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7556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ward Haber\Documents\courses\ph205\stability_sc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7" y="926947"/>
            <a:ext cx="8456156" cy="593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007" y="88467"/>
            <a:ext cx="8321317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Project with Eddie Santos</a:t>
            </a:r>
            <a:r>
              <a:rPr lang="en-US" sz="2000" dirty="0" smtClean="0"/>
              <a:t>: Investigate whether stability up to the Planck scale</a:t>
            </a:r>
          </a:p>
          <a:p>
            <a:r>
              <a:rPr lang="en-US" sz="2000" dirty="0" smtClean="0"/>
              <a:t>is possible in the two-Higgs-doublet model (2HDM)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26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Origin of mass for elementary particles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752600"/>
            <a:ext cx="685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Naively, an SU(3)</a:t>
            </a:r>
            <a:r>
              <a:rPr lang="en-US" sz="2800" dirty="0" err="1" smtClean="0"/>
              <a:t>xSU</a:t>
            </a:r>
            <a:r>
              <a:rPr lang="en-US" sz="2800" dirty="0" smtClean="0"/>
              <a:t>(2)</a:t>
            </a:r>
            <a:r>
              <a:rPr lang="en-US" sz="2800" dirty="0" err="1" smtClean="0"/>
              <a:t>xU</a:t>
            </a:r>
            <a:r>
              <a:rPr lang="en-US" sz="2800" dirty="0" smtClean="0"/>
              <a:t>(1) gauge theory yields </a:t>
            </a:r>
            <a:r>
              <a:rPr lang="en-US" sz="2800" dirty="0" err="1" smtClean="0"/>
              <a:t>massless</a:t>
            </a:r>
            <a:r>
              <a:rPr lang="en-US" sz="2800" dirty="0" smtClean="0"/>
              <a:t> gauge bosons and </a:t>
            </a:r>
            <a:r>
              <a:rPr lang="en-US" sz="2800" dirty="0" err="1" smtClean="0"/>
              <a:t>massless</a:t>
            </a:r>
            <a:r>
              <a:rPr lang="en-US" sz="2800" dirty="0" smtClean="0"/>
              <a:t> quarks and leptons, in conflict with observation.  The Standard Model introduces the Higgs mechanism for mass generation.  The gauge invariance is spontaneously broken.  In the simplest implementation, a </a:t>
            </a:r>
            <a:r>
              <a:rPr lang="en-US" sz="2800" dirty="0" err="1" smtClean="0"/>
              <a:t>spinless</a:t>
            </a:r>
            <a:r>
              <a:rPr lang="en-US" sz="2800" dirty="0" smtClean="0"/>
              <a:t> physical Higgs scalar is predicted.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5410200"/>
            <a:ext cx="5699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Symmetry Magazine, volume 3, issue 6, August 2006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8001000" cy="3925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ward Haber\Documents\talks\higgsintro\Higgs_Produc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587"/>
            <a:ext cx="8707438" cy="672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38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04800"/>
            <a:ext cx="804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Probability of Higgs boson decay channels</a:t>
            </a:r>
            <a:endParaRPr lang="en-US" sz="3600" dirty="0"/>
          </a:p>
        </p:txBody>
      </p:sp>
      <p:pic>
        <p:nvPicPr>
          <p:cNvPr id="2050" name="Picture 2" descr="C:\Users\Howard Haber\Documents\courses\ph205\HiggsB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655774" cy="48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74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853" y="685800"/>
            <a:ext cx="38705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Question: why not search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for Higgs bosons produced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n gluon-gluon fusion that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decay into a pair of b-quarks?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512" y="2690692"/>
            <a:ext cx="378122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prstClr val="black"/>
                </a:solidFill>
              </a:rPr>
              <a:t>Answer</a:t>
            </a:r>
            <a:r>
              <a:rPr lang="en-US" sz="2000" dirty="0" smtClean="0">
                <a:solidFill>
                  <a:prstClr val="black"/>
                </a:solidFill>
              </a:rPr>
              <a:t>: The Standard Model</a:t>
            </a:r>
          </a:p>
          <a:p>
            <a:r>
              <a:rPr lang="en-US" sz="2000" dirty="0">
                <a:solidFill>
                  <a:prstClr val="black"/>
                </a:solidFill>
              </a:rPr>
              <a:t>b</a:t>
            </a:r>
            <a:r>
              <a:rPr lang="en-US" sz="2000" dirty="0" smtClean="0">
                <a:solidFill>
                  <a:prstClr val="black"/>
                </a:solidFill>
              </a:rPr>
              <a:t>ackground is overwhelming.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There are more than 10</a:t>
            </a:r>
            <a:r>
              <a:rPr lang="en-US" sz="2000" baseline="30000" dirty="0">
                <a:solidFill>
                  <a:prstClr val="black"/>
                </a:solidFill>
              </a:rPr>
              <a:t>7</a:t>
            </a:r>
            <a:r>
              <a:rPr lang="en-US" sz="2000" dirty="0" smtClean="0">
                <a:solidFill>
                  <a:prstClr val="black"/>
                </a:solidFill>
              </a:rPr>
              <a:t> times</a:t>
            </a:r>
          </a:p>
          <a:p>
            <a:r>
              <a:rPr lang="en-US" sz="2000" dirty="0">
                <a:solidFill>
                  <a:prstClr val="black"/>
                </a:solidFill>
              </a:rPr>
              <a:t>a</a:t>
            </a:r>
            <a:r>
              <a:rPr lang="en-US" sz="2000" dirty="0" smtClean="0">
                <a:solidFill>
                  <a:prstClr val="black"/>
                </a:solidFill>
              </a:rPr>
              <a:t>s many b-quark pairs produced</a:t>
            </a:r>
          </a:p>
          <a:p>
            <a:r>
              <a:rPr lang="en-US" sz="2000" dirty="0">
                <a:solidFill>
                  <a:prstClr val="black"/>
                </a:solidFill>
              </a:rPr>
              <a:t>i</a:t>
            </a:r>
            <a:r>
              <a:rPr lang="en-US" sz="2000" dirty="0" smtClean="0">
                <a:solidFill>
                  <a:prstClr val="black"/>
                </a:solidFill>
              </a:rPr>
              <a:t>n proton-proton collisions as </a:t>
            </a:r>
          </a:p>
          <a:p>
            <a:r>
              <a:rPr lang="en-US" sz="2000" dirty="0">
                <a:solidFill>
                  <a:prstClr val="black"/>
                </a:solidFill>
              </a:rPr>
              <a:t>c</a:t>
            </a:r>
            <a:r>
              <a:rPr lang="en-US" sz="2000" dirty="0" smtClean="0">
                <a:solidFill>
                  <a:prstClr val="black"/>
                </a:solidFill>
              </a:rPr>
              <a:t>ompared to b-quark pairs that</a:t>
            </a:r>
          </a:p>
          <a:p>
            <a:r>
              <a:rPr lang="en-US" sz="2000" dirty="0">
                <a:solidFill>
                  <a:prstClr val="black"/>
                </a:solidFill>
              </a:rPr>
              <a:t>a</a:t>
            </a:r>
            <a:r>
              <a:rPr lang="en-US" sz="2000" dirty="0" smtClean="0">
                <a:solidFill>
                  <a:prstClr val="black"/>
                </a:solidFill>
              </a:rPr>
              <a:t>rise from a decaying Higgs boson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5" name="Picture 3" descr="C:\Users\Howard Haber\Documents\courses\ph205\pp_cross_sec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400" y="304800"/>
            <a:ext cx="4974400" cy="647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2752" y="5181600"/>
            <a:ext cx="41440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Roughly 250,000 Higgs bosons </a:t>
            </a:r>
          </a:p>
          <a:p>
            <a:r>
              <a:rPr lang="en-US" sz="2400" dirty="0">
                <a:solidFill>
                  <a:srgbClr val="7030A0"/>
                </a:solidFill>
              </a:rPr>
              <a:t>p</a:t>
            </a:r>
            <a:r>
              <a:rPr lang="en-US" sz="2400" dirty="0" smtClean="0">
                <a:solidFill>
                  <a:srgbClr val="7030A0"/>
                </a:solidFill>
              </a:rPr>
              <a:t>er experiment were produced 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at the LHC from 2010—2013.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ward Haber\Documents\talks\higgsintro\SM_Higgs_Decay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612188" cy="665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9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1694</Words>
  <Application>Microsoft Office PowerPoint</Application>
  <PresentationFormat>On-screen Show (4:3)</PresentationFormat>
  <Paragraphs>184</Paragraphs>
  <Slides>32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 Unicode MS</vt:lpstr>
      <vt:lpstr>Arial</vt:lpstr>
      <vt:lpstr>Calibri</vt:lpstr>
      <vt:lpstr>Office Theme</vt:lpstr>
      <vt:lpstr>1_Office Theme</vt:lpstr>
      <vt:lpstr>2_Office Theme</vt:lpstr>
      <vt:lpstr>3_Office Theme</vt:lpstr>
      <vt:lpstr>4_Office Theme</vt:lpstr>
      <vt:lpstr>5_Office Theme</vt:lpstr>
      <vt:lpstr>Acrobat Document</vt:lpstr>
      <vt:lpstr>Research on the Theory of the Terascale</vt:lpstr>
      <vt:lpstr>SCIPP Particle Theory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program 3: explorations of the Terascale at present and future colliders (LHC and ILC)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on the Theory of the Terascale</dc:title>
  <dc:creator>Howie</dc:creator>
  <cp:lastModifiedBy>Howard Haber</cp:lastModifiedBy>
  <cp:revision>80</cp:revision>
  <cp:lastPrinted>2015-01-12T11:54:38Z</cp:lastPrinted>
  <dcterms:created xsi:type="dcterms:W3CDTF">2009-01-26T06:07:44Z</dcterms:created>
  <dcterms:modified xsi:type="dcterms:W3CDTF">2015-01-12T11:55:06Z</dcterms:modified>
</cp:coreProperties>
</file>